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6" r:id="rId1"/>
  </p:sldMasterIdLst>
  <p:notesMasterIdLst>
    <p:notesMasterId r:id="rId78"/>
  </p:notesMasterIdLst>
  <p:sldIdLst>
    <p:sldId id="350" r:id="rId2"/>
    <p:sldId id="351" r:id="rId3"/>
    <p:sldId id="352" r:id="rId4"/>
    <p:sldId id="1318" r:id="rId5"/>
    <p:sldId id="1319" r:id="rId6"/>
    <p:sldId id="1320" r:id="rId7"/>
    <p:sldId id="1322" r:id="rId8"/>
    <p:sldId id="1323" r:id="rId9"/>
    <p:sldId id="1324" r:id="rId10"/>
    <p:sldId id="1321" r:id="rId11"/>
    <p:sldId id="1325" r:id="rId12"/>
    <p:sldId id="1326" r:id="rId13"/>
    <p:sldId id="1317" r:id="rId14"/>
    <p:sldId id="1327" r:id="rId15"/>
    <p:sldId id="1349" r:id="rId16"/>
    <p:sldId id="1350" r:id="rId17"/>
    <p:sldId id="1351" r:id="rId18"/>
    <p:sldId id="1352" r:id="rId19"/>
    <p:sldId id="1329" r:id="rId20"/>
    <p:sldId id="1328" r:id="rId21"/>
    <p:sldId id="1330" r:id="rId22"/>
    <p:sldId id="1331" r:id="rId23"/>
    <p:sldId id="454" r:id="rId24"/>
    <p:sldId id="455" r:id="rId25"/>
    <p:sldId id="1336" r:id="rId26"/>
    <p:sldId id="1334" r:id="rId27"/>
    <p:sldId id="1337" r:id="rId28"/>
    <p:sldId id="1335" r:id="rId29"/>
    <p:sldId id="1338" r:id="rId30"/>
    <p:sldId id="1345" r:id="rId31"/>
    <p:sldId id="389" r:id="rId32"/>
    <p:sldId id="1339" r:id="rId33"/>
    <p:sldId id="279" r:id="rId34"/>
    <p:sldId id="1316" r:id="rId35"/>
    <p:sldId id="281" r:id="rId36"/>
    <p:sldId id="282" r:id="rId37"/>
    <p:sldId id="283" r:id="rId38"/>
    <p:sldId id="286" r:id="rId39"/>
    <p:sldId id="287" r:id="rId40"/>
    <p:sldId id="1297" r:id="rId41"/>
    <p:sldId id="1358" r:id="rId42"/>
    <p:sldId id="1342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8" r:id="rId52"/>
    <p:sldId id="299" r:id="rId53"/>
    <p:sldId id="300" r:id="rId54"/>
    <p:sldId id="301" r:id="rId55"/>
    <p:sldId id="302" r:id="rId56"/>
    <p:sldId id="303" r:id="rId57"/>
    <p:sldId id="308" r:id="rId58"/>
    <p:sldId id="309" r:id="rId59"/>
    <p:sldId id="1346" r:id="rId60"/>
    <p:sldId id="1343" r:id="rId61"/>
    <p:sldId id="1344" r:id="rId62"/>
    <p:sldId id="1347" r:id="rId63"/>
    <p:sldId id="1353" r:id="rId64"/>
    <p:sldId id="1354" r:id="rId65"/>
    <p:sldId id="1355" r:id="rId66"/>
    <p:sldId id="1359" r:id="rId67"/>
    <p:sldId id="1356" r:id="rId68"/>
    <p:sldId id="267" r:id="rId69"/>
    <p:sldId id="269" r:id="rId70"/>
    <p:sldId id="270" r:id="rId71"/>
    <p:sldId id="271" r:id="rId72"/>
    <p:sldId id="272" r:id="rId73"/>
    <p:sldId id="274" r:id="rId74"/>
    <p:sldId id="275" r:id="rId75"/>
    <p:sldId id="276" r:id="rId76"/>
    <p:sldId id="1357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9ED"/>
    <a:srgbClr val="FF8AD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75"/>
    <p:restoredTop sz="96197"/>
  </p:normalViewPr>
  <p:slideViewPr>
    <p:cSldViewPr snapToGrid="0">
      <p:cViewPr varScale="1">
        <p:scale>
          <a:sx n="110" d="100"/>
          <a:sy n="110" d="100"/>
        </p:scale>
        <p:origin x="1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88E7B-8FF6-E84E-AEBE-FB79F22A90E9}" type="datetimeFigureOut">
              <a:rPr lang="en-US" smtClean="0"/>
              <a:t>9/26/22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179B8-9666-C948-98B8-1AE9690BC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38cb29886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38cb29886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8cb29886_4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8cb29886_4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38cb29886_4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38cb29886_4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4d55b1a39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4d55b1a39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38cb29886_4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38cb29886_4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38cb29886_4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38cb29886_4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8cb29886_4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38cb29886_4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38cb29886_4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38cb29886_4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2550-E544-C4C1-5FC5-6C8CE774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0960-93DB-4758-9AA2-91E78FB72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DF8DC-DA72-43DF-DECC-2134CB7A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AF1C-4E65-6530-4671-9E98F714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CD6-56C4-7121-FE51-EC50E188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1127-9E15-A445-AD8D-C387316B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116508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2E2B-F9BF-62F4-7059-E250882A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29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677-D3CE-55C2-2C83-26E0E98D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0FE-6A21-41A1-99DD-07CF5EEE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DE35-0251-72C1-B5A9-52CF0498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C184-1113-E3CB-6698-AE6B64AE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CE6A-B41E-1E3F-8247-E454D32D7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E0A8-EE8C-5BB0-5609-DA487864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4267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42A6-A709-A5D1-160E-F932FF3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4267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55955-04DC-82E8-AAAE-EED31E44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4267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3AAF-6391-7040-2263-BF68C96D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517F-2220-509E-7312-10D5DC459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3871B-734E-1442-D40E-652276967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6106"/>
            <a:ext cx="5181600" cy="5374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94864-78BB-A1C6-E916-CF91AB50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4D58-6C3A-2F4B-C6B7-E5BAF25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18FBE-FB37-20F4-DA80-1FB5F055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064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8AF-F2BA-3E3D-6B58-FEE82481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09710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FB0BA-CE4D-4FDE-9F9E-171E0DF10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97405-D98E-D99F-6DE2-315D6F145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CA83A-5ACB-F097-BB93-1E47D5FAC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AFDD-D093-24FB-61D7-F4FE26904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8139-FFDB-469D-90BA-E4498476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86573-A6B0-1127-6838-2D25A9F7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30504-5C68-A03D-7E11-BC775F16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2668-3D8C-2EE9-4AE9-5440770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95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4B263-9F32-7328-F41B-39B4379B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3EF2-8FA0-4DDD-FD31-71860E5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B27B7-A705-6709-3F35-77286BD2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82A62D-9C23-A8CE-57F1-CB20729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73FBA-0C0A-D13F-927A-A349671A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E2E4-F4A2-F6AE-1C91-803AD099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7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E85A-9674-535B-0C2E-8B41B7E6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853F-03D7-E335-16CB-4F04EF9DC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7758-B4C5-5EB0-8C65-266E3BD27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55628-FCF9-0648-6E6E-F5826FDD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0820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8F0B0-F0F1-150B-7C74-478CD1C7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0820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CD0F4-37B4-1EA2-DEE6-BF7BE965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0820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3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D80-5E74-286D-A88A-B5001C28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1A3AF-CA86-8237-DBD8-C630A8B21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5A9B-1015-6176-54B5-A587E13A5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3F17-BA6A-5168-3B4B-3A442DEA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75C6-A770-589A-284B-886004CD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10A3-AD90-569D-B9E6-7033E61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4C43-76A7-5239-5744-F854AFB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9D718-E267-83B1-B7C8-E8665DCC8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38F8-0EF5-806D-946E-87B2DEC4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77F8C-F396-A4A5-8B89-D83C6946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A5D31-1877-131B-D287-0DA35F8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9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B4EFD-5F11-02A2-D17D-752AB34BF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2DF1-ADCD-429E-881D-7C26DD67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D2F3-D8AA-01FA-3F65-F819E19B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7373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6C3E-DC8E-C64A-308F-17C4ACC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373"/>
            <a:ext cx="4114800" cy="365125"/>
          </a:xfrm>
        </p:spPr>
        <p:txBody>
          <a:bodyPr/>
          <a:lstStyle/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FD9E-8CAD-B1CF-7C1B-5C2D9FF0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373"/>
            <a:ext cx="2743200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8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/>
        </p:nvSpPr>
        <p:spPr>
          <a:xfrm>
            <a:off x="9198400" y="6157300"/>
            <a:ext cx="4668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67">
                <a:solidFill>
                  <a:srgbClr val="FFFFFF"/>
                </a:solidFill>
              </a:rPr>
              <a:t>Oct. 5, 2021</a:t>
            </a:r>
            <a:endParaRPr sz="2667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5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3A4E1-0773-ADC5-080E-4F390042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3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7F95F-8165-7ED2-8E01-2D73B745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3341"/>
            <a:ext cx="10515600" cy="532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2F3B3-0700-07AD-2545-BEBAEC384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9/26/22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E4B2-9AED-B741-9160-02E502A9C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2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1CF50-2EC9-079F-9B5F-274765093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042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5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0.png"/><Relationship Id="rId1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12" Type="http://schemas.openxmlformats.org/officeDocument/2006/relationships/image" Target="../media/image48.png"/><Relationship Id="rId17" Type="http://schemas.openxmlformats.org/officeDocument/2006/relationships/image" Target="../media/image50.png"/><Relationship Id="rId2" Type="http://schemas.openxmlformats.org/officeDocument/2006/relationships/image" Target="../media/image34.png"/><Relationship Id="rId16" Type="http://schemas.openxmlformats.org/officeDocument/2006/relationships/image" Target="../media/image42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37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19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Relationship Id="rId1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6.png"/><Relationship Id="rId7" Type="http://schemas.openxmlformats.org/officeDocument/2006/relationships/image" Target="../media/image59.png"/><Relationship Id="rId12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9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67.png"/><Relationship Id="rId9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1.png"/><Relationship Id="rId4" Type="http://schemas.openxmlformats.org/officeDocument/2006/relationships/image" Target="../media/image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01EDA5-7436-4F2F-B35F-B242CACC3BC2}"/>
              </a:ext>
            </a:extLst>
          </p:cNvPr>
          <p:cNvGrpSpPr/>
          <p:nvPr/>
        </p:nvGrpSpPr>
        <p:grpSpPr>
          <a:xfrm>
            <a:off x="3523488" y="0"/>
            <a:ext cx="8668513" cy="6858000"/>
            <a:chOff x="3523488" y="0"/>
            <a:chExt cx="8668513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8EA485-F7E3-771F-D2AA-7017D5F4B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97" r="23298" b="1394"/>
            <a:stretch/>
          </p:blipFill>
          <p:spPr>
            <a:xfrm>
              <a:off x="3523488" y="10"/>
              <a:ext cx="8668512" cy="685799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45083"/>
                    <a:lumOff val="54917"/>
                  </a:schemeClr>
                </a:gs>
              </a:gsLst>
              <a:lin ang="10800000" scaled="1"/>
            </a:gradFill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AFA9A4-FA8B-799A-0480-FAA0B384B866}"/>
                </a:ext>
              </a:extLst>
            </p:cNvPr>
            <p:cNvSpPr/>
            <p:nvPr/>
          </p:nvSpPr>
          <p:spPr>
            <a:xfrm>
              <a:off x="3523488" y="0"/>
              <a:ext cx="8668513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134F6-7F25-885D-06A7-B9426E014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CS 7150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F45E0-C019-97D5-23A8-3C1D8C3AC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Deep </a:t>
            </a:r>
            <a:r>
              <a:rPr lang="en-US" sz="20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2793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13C7DF-62D6-B3F6-CB0C-F963B532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232"/>
            <a:ext cx="12192000" cy="1931068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Evolving SOTA in Image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9131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9592D7B-804C-C139-5F3D-5DBEB8ADD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715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main question: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>
                <a:solidFill>
                  <a:srgbClr val="7030A0"/>
                </a:solidFill>
              </a:rPr>
              <a:t>What is the goal in image classification?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r">
              <a:buNone/>
            </a:pPr>
            <a:r>
              <a:rPr lang="en-US" sz="4400" dirty="0">
                <a:solidFill>
                  <a:srgbClr val="7030A0"/>
                </a:solidFill>
              </a:rPr>
              <a:t>... and what is the state-of-the-art*?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57A71B-2991-DBC2-2ADC-D1E4C63E807B}"/>
              </a:ext>
            </a:extLst>
          </p:cNvPr>
          <p:cNvSpPr txBox="1"/>
          <p:nvPr/>
        </p:nvSpPr>
        <p:spPr>
          <a:xfrm>
            <a:off x="9004395" y="5492597"/>
            <a:ext cx="1771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/>
              <a:t>*SOTA</a:t>
            </a:r>
          </a:p>
        </p:txBody>
      </p:sp>
    </p:spTree>
    <p:extLst>
      <p:ext uri="{BB962C8B-B14F-4D97-AF65-F5344CB8AC3E}">
        <p14:creationId xmlns:p14="http://schemas.microsoft.com/office/powerpoint/2010/main" val="106200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309C-3AF3-0BBB-D705-0955A1CD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what makes a better network?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697B7-0115-3F81-2CAC-AE9F0FEC8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8526"/>
            <a:ext cx="10515600" cy="926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7030A0"/>
                </a:solidFill>
              </a:rPr>
              <a:t>And how can we compare two networks objectively?</a:t>
            </a:r>
          </a:p>
        </p:txBody>
      </p:sp>
    </p:spTree>
    <p:extLst>
      <p:ext uri="{BB962C8B-B14F-4D97-AF65-F5344CB8AC3E}">
        <p14:creationId xmlns:p14="http://schemas.microsoft.com/office/powerpoint/2010/main" val="287419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9E03-DB59-13F8-8CA6-D87698C0F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SOTA Card Game</a:t>
            </a:r>
          </a:p>
        </p:txBody>
      </p:sp>
      <p:pic>
        <p:nvPicPr>
          <p:cNvPr id="4" name="Picture 6" descr="Image">
            <a:extLst>
              <a:ext uri="{FF2B5EF4-FFF2-40B4-BE49-F238E27FC236}">
                <a16:creationId xmlns:a16="http://schemas.microsoft.com/office/drawing/2014/main" id="{ADCDA469-2A18-B59A-EDE2-92F186ECD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147" y="1185111"/>
            <a:ext cx="5983705" cy="448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2ABCA7-E80B-77DD-6A2F-95DFBEA503FF}"/>
              </a:ext>
            </a:extLst>
          </p:cNvPr>
          <p:cNvSpPr txBox="1"/>
          <p:nvPr/>
        </p:nvSpPr>
        <p:spPr>
          <a:xfrm>
            <a:off x="1958079" y="6051885"/>
            <a:ext cx="8311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What makes a good game: clear rules, anybody can play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C24BDC-F817-530E-B23D-05AB15BCCD75}"/>
              </a:ext>
            </a:extLst>
          </p:cNvPr>
          <p:cNvSpPr txBox="1"/>
          <p:nvPr/>
        </p:nvSpPr>
        <p:spPr>
          <a:xfrm>
            <a:off x="0" y="6462025"/>
            <a:ext cx="1514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[v7labs.com]</a:t>
            </a:r>
          </a:p>
        </p:txBody>
      </p:sp>
    </p:spTree>
    <p:extLst>
      <p:ext uri="{BB962C8B-B14F-4D97-AF65-F5344CB8AC3E}">
        <p14:creationId xmlns:p14="http://schemas.microsoft.com/office/powerpoint/2010/main" val="244497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his Girls' Summer Camp Could Help Change the World of AI | WIRED">
            <a:extLst>
              <a:ext uri="{FF2B5EF4-FFF2-40B4-BE49-F238E27FC236}">
                <a16:creationId xmlns:a16="http://schemas.microsoft.com/office/drawing/2014/main" id="{716D89DC-193E-13EE-430B-3D18570E8D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" t="21929" r="2628" b="3837"/>
          <a:stretch/>
        </p:blipFill>
        <p:spPr bwMode="auto">
          <a:xfrm>
            <a:off x="202073" y="2664631"/>
            <a:ext cx="7472673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B3814EF-A9BA-7B11-7EDC-107B0447DA6A}"/>
              </a:ext>
            </a:extLst>
          </p:cNvPr>
          <p:cNvSpPr txBox="1">
            <a:spLocks/>
          </p:cNvSpPr>
          <p:nvPr/>
        </p:nvSpPr>
        <p:spPr>
          <a:xfrm>
            <a:off x="0" y="126694"/>
            <a:ext cx="7876821" cy="2922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2010-2017:</a:t>
            </a:r>
            <a:br>
              <a:rPr lang="en-US" sz="5400" dirty="0"/>
            </a:br>
            <a:r>
              <a:rPr lang="en-US" sz="5400" dirty="0" err="1"/>
              <a:t>Russovsky</a:t>
            </a:r>
            <a:r>
              <a:rPr lang="en-US" sz="5400" dirty="0"/>
              <a:t>, Deng, </a:t>
            </a:r>
            <a:r>
              <a:rPr lang="en-US" sz="5400" dirty="0" err="1"/>
              <a:t>etal</a:t>
            </a:r>
            <a:r>
              <a:rPr lang="en-US" sz="5400" dirty="0"/>
              <a:t>:</a:t>
            </a:r>
            <a:br>
              <a:rPr lang="en-US" sz="5400" dirty="0"/>
            </a:br>
            <a:r>
              <a:rPr lang="en-US" sz="5400" dirty="0" err="1"/>
              <a:t>Imagenet</a:t>
            </a:r>
            <a:r>
              <a:rPr lang="en-US" sz="5400" dirty="0"/>
              <a:t> LSVR Challenge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F0BF28-0D74-CC92-DC03-83372FB52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153" y="3104148"/>
            <a:ext cx="4204774" cy="3621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A75EBC-AC0D-DDD7-F25B-5E526A5AC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0063" y="2014734"/>
            <a:ext cx="4421937" cy="1071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FE2527-A02D-ABAE-ECF0-0E7C6E3D38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6908"/>
          <a:stretch/>
        </p:blipFill>
        <p:spPr>
          <a:xfrm>
            <a:off x="7674746" y="220659"/>
            <a:ext cx="4387433" cy="17001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E2135A-E3D3-6292-D0B7-74AC2EB2D227}"/>
              </a:ext>
            </a:extLst>
          </p:cNvPr>
          <p:cNvSpPr txBox="1"/>
          <p:nvPr/>
        </p:nvSpPr>
        <p:spPr>
          <a:xfrm>
            <a:off x="169273" y="6519446"/>
            <a:ext cx="2482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Li </a:t>
            </a:r>
            <a:r>
              <a:rPr lang="en-US" sz="1600" dirty="0" err="1"/>
              <a:t>Feifei</a:t>
            </a:r>
            <a:r>
              <a:rPr lang="en-US" sz="1600" dirty="0"/>
              <a:t> and Olga </a:t>
            </a:r>
            <a:r>
              <a:rPr lang="en-US" sz="1600" dirty="0" err="1"/>
              <a:t>Russovsky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4986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61B0-A4BF-7FBB-2486-AC15F9A3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structure of the ILSVR2012 contest task</a:t>
            </a:r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8C7EE4-883F-58B8-1190-1C78B532DE6B}"/>
              </a:ext>
            </a:extLst>
          </p:cNvPr>
          <p:cNvSpPr txBox="1"/>
          <p:nvPr/>
        </p:nvSpPr>
        <p:spPr>
          <a:xfrm>
            <a:off x="409373" y="1209327"/>
            <a:ext cx="7314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data: </a:t>
            </a:r>
            <a:r>
              <a:rPr lang="en-US" sz="2800" u="sng" dirty="0"/>
              <a:t>1.28 million</a:t>
            </a:r>
            <a:r>
              <a:rPr lang="en-US" sz="2800" dirty="0"/>
              <a:t> images in </a:t>
            </a:r>
            <a:r>
              <a:rPr lang="en-US" sz="2800" u="sng" dirty="0"/>
              <a:t>1000</a:t>
            </a:r>
            <a:r>
              <a:rPr lang="en-US" sz="2800" dirty="0"/>
              <a:t> classes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DD2A1-3E81-9A80-B55D-4376FFA92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37" y="2055343"/>
            <a:ext cx="6156142" cy="4510229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7CEDFCD-27A6-3C77-135B-2048A5756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4004" y="1732547"/>
            <a:ext cx="3629796" cy="4744827"/>
          </a:xfrm>
        </p:spPr>
        <p:txBody>
          <a:bodyPr>
            <a:normAutofit/>
          </a:bodyPr>
          <a:lstStyle/>
          <a:p>
            <a:r>
              <a:rPr lang="en-US" dirty="0"/>
              <a:t>How do we measure genuine learning?</a:t>
            </a:r>
          </a:p>
          <a:p>
            <a:r>
              <a:rPr lang="en-US" dirty="0"/>
              <a:t>How can we tell if a computer has learned the actual difference between a “spotted salamander” and a “diamondback”?</a:t>
            </a:r>
          </a:p>
          <a:p>
            <a:r>
              <a:rPr lang="en-US" dirty="0"/>
              <a:t>Is it cheating to just store and memorize all 1.28 million cases?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92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61B0-A4BF-7FBB-2486-AC15F9A3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key goal: </a:t>
            </a:r>
            <a:r>
              <a:rPr lang="en-US" u="sng" dirty="0"/>
              <a:t>Generalization</a:t>
            </a:r>
            <a:endParaRPr lang="en-US" i="1" u="sn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DD2A1-3E81-9A80-B55D-4376FFA92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37" y="2055343"/>
            <a:ext cx="6156142" cy="451022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57DB8D1-2D56-1389-A822-3B8691AA1B01}"/>
              </a:ext>
            </a:extLst>
          </p:cNvPr>
          <p:cNvGrpSpPr/>
          <p:nvPr/>
        </p:nvGrpSpPr>
        <p:grpSpPr>
          <a:xfrm>
            <a:off x="7115097" y="2641811"/>
            <a:ext cx="5076903" cy="3923761"/>
            <a:chOff x="7115097" y="2641811"/>
            <a:chExt cx="5076903" cy="39237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212975-C8B1-C0A4-EFDF-C33618F5CD6E}"/>
                </a:ext>
              </a:extLst>
            </p:cNvPr>
            <p:cNvSpPr txBox="1"/>
            <p:nvPr/>
          </p:nvSpPr>
          <p:spPr>
            <a:xfrm>
              <a:off x="7115097" y="2641811"/>
              <a:ext cx="50769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 data: 52,000 </a:t>
              </a:r>
              <a:r>
                <a:rPr lang="en-US" sz="2800" u="sng" dirty="0"/>
                <a:t>held out</a:t>
              </a:r>
              <a:r>
                <a:rPr lang="en-US" sz="2800" dirty="0"/>
                <a:t> images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6E67EA8-3316-D5B6-2079-807753C8F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19558" y="3389383"/>
              <a:ext cx="4103838" cy="3176189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A94328F-72A5-454E-CDF7-3CC1F02D6636}"/>
              </a:ext>
            </a:extLst>
          </p:cNvPr>
          <p:cNvSpPr txBox="1"/>
          <p:nvPr/>
        </p:nvSpPr>
        <p:spPr>
          <a:xfrm>
            <a:off x="409373" y="1209327"/>
            <a:ext cx="7314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 data: 1.28 million images in 1000 classes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F34605-20C0-DA10-11E6-AF3FA4BF9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4004" y="1732548"/>
            <a:ext cx="3629796" cy="909263"/>
          </a:xfrm>
        </p:spPr>
        <p:txBody>
          <a:bodyPr>
            <a:normAutofit/>
          </a:bodyPr>
          <a:lstStyle/>
          <a:p>
            <a:r>
              <a:rPr lang="en-US" dirty="0"/>
              <a:t>How do we measure genuine learning?</a:t>
            </a:r>
          </a:p>
        </p:txBody>
      </p:sp>
    </p:spTree>
    <p:extLst>
      <p:ext uri="{BB962C8B-B14F-4D97-AF65-F5344CB8AC3E}">
        <p14:creationId xmlns:p14="http://schemas.microsoft.com/office/powerpoint/2010/main" val="133331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5814F-F724-6BDB-F106-DF2AADA87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rules of the classification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46063-6E5B-81F5-550F-7BDA88B57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computer is allowed to learn from the </a:t>
            </a:r>
            <a:r>
              <a:rPr lang="en-US" i="1" dirty="0"/>
              <a:t>training</a:t>
            </a:r>
            <a:r>
              <a:rPr lang="en-US" dirty="0"/>
              <a:t> set.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Performance is tested on a </a:t>
            </a:r>
            <a:r>
              <a:rPr lang="en-US" i="1" dirty="0"/>
              <a:t>held-out test set unseen during training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a formal contest, there are two test sets.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 labeled validation set used by contestants to measure their algorithms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 test set with labels that are never revealed to contestants.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083E8A-33E2-14E4-0A4D-86FA2DE588BC}"/>
              </a:ext>
            </a:extLst>
          </p:cNvPr>
          <p:cNvGrpSpPr/>
          <p:nvPr/>
        </p:nvGrpSpPr>
        <p:grpSpPr>
          <a:xfrm>
            <a:off x="1393319" y="1591060"/>
            <a:ext cx="12602408" cy="1011155"/>
            <a:chOff x="1393319" y="1730542"/>
            <a:chExt cx="12602408" cy="10111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23965C-34AE-BDB8-D233-775B0503F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3319" y="1730542"/>
              <a:ext cx="6565900" cy="9906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C606076-5834-1D71-8F32-5575E32C4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87027" y="1789197"/>
              <a:ext cx="6108700" cy="9525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0EF4694-3DD9-3557-08D0-3B48C90285DC}"/>
              </a:ext>
            </a:extLst>
          </p:cNvPr>
          <p:cNvGrpSpPr/>
          <p:nvPr/>
        </p:nvGrpSpPr>
        <p:grpSpPr>
          <a:xfrm>
            <a:off x="1393319" y="3566764"/>
            <a:ext cx="13992829" cy="973030"/>
            <a:chOff x="1393319" y="3708041"/>
            <a:chExt cx="13992829" cy="9730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2752545-C354-BBA2-9DE9-2299F04B1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3319" y="3708041"/>
              <a:ext cx="6882416" cy="97303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4CB140-BC2C-B4B8-9161-2D0717F40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94711" y="3708041"/>
              <a:ext cx="7091437" cy="973029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49A857E-7C12-E89E-765F-2F29A3C6A13F}"/>
              </a:ext>
            </a:extLst>
          </p:cNvPr>
          <p:cNvSpPr txBox="1"/>
          <p:nvPr/>
        </p:nvSpPr>
        <p:spPr>
          <a:xfrm>
            <a:off x="6738776" y="6334780"/>
            <a:ext cx="545322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[What is </a:t>
            </a:r>
            <a:r>
              <a:rPr lang="en-US" sz="2800" b="1" dirty="0"/>
              <a:t>not</a:t>
            </a:r>
            <a:r>
              <a:rPr lang="en-US" sz="2800" dirty="0"/>
              <a:t> tested by this contest?]</a:t>
            </a:r>
          </a:p>
        </p:txBody>
      </p:sp>
    </p:spTree>
    <p:extLst>
      <p:ext uri="{BB962C8B-B14F-4D97-AF65-F5344CB8AC3E}">
        <p14:creationId xmlns:p14="http://schemas.microsoft.com/office/powerpoint/2010/main" val="2754904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48360-F986-B3A0-3D48-754C05D6F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Imagenet</a:t>
            </a:r>
            <a:r>
              <a:rPr lang="en-US" dirty="0"/>
              <a:t> Contest Results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45B623-8DFC-0C1A-16B3-50C28E18F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175"/>
          <a:stretch/>
        </p:blipFill>
        <p:spPr>
          <a:xfrm>
            <a:off x="496869" y="1526988"/>
            <a:ext cx="3227847" cy="43669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8DE426-CA97-F042-26E5-CF1A04BD23AC}"/>
              </a:ext>
            </a:extLst>
          </p:cNvPr>
          <p:cNvSpPr txBox="1"/>
          <p:nvPr/>
        </p:nvSpPr>
        <p:spPr>
          <a:xfrm>
            <a:off x="1190431" y="5678905"/>
            <a:ext cx="25342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Traditional</a:t>
            </a:r>
            <a:br>
              <a:rPr lang="en-US" sz="2800" dirty="0"/>
            </a:br>
            <a:r>
              <a:rPr lang="en-US" sz="2800" dirty="0"/>
              <a:t>computer vision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DAECF-4E98-A61F-1AF8-04605E1D1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41" y="1732547"/>
            <a:ext cx="6425339" cy="4744827"/>
          </a:xfrm>
        </p:spPr>
        <p:txBody>
          <a:bodyPr>
            <a:normAutofit/>
          </a:bodyPr>
          <a:lstStyle/>
          <a:p>
            <a:r>
              <a:rPr lang="en-US" dirty="0"/>
              <a:t>ILSVRC was really hard.</a:t>
            </a:r>
          </a:p>
          <a:p>
            <a:endParaRPr lang="en-US" dirty="0"/>
          </a:p>
          <a:p>
            <a:r>
              <a:rPr lang="en-US" dirty="0"/>
              <a:t>Instead of measuring accuracy, they had to report “Top-5 accuracy”.</a:t>
            </a:r>
          </a:p>
          <a:p>
            <a:endParaRPr lang="en-US" dirty="0"/>
          </a:p>
          <a:p>
            <a:r>
              <a:rPr lang="en-US" dirty="0"/>
              <a:t>On 26% of test cases, the world’s best vision algorithms could not guess the right label even given five chances to try.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60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3A2BCB-9229-839C-88FA-EB4E2742141D}"/>
              </a:ext>
            </a:extLst>
          </p:cNvPr>
          <p:cNvGrpSpPr/>
          <p:nvPr/>
        </p:nvGrpSpPr>
        <p:grpSpPr>
          <a:xfrm>
            <a:off x="496870" y="1528488"/>
            <a:ext cx="5675329" cy="4366986"/>
            <a:chOff x="496870" y="1528488"/>
            <a:chExt cx="5675329" cy="43669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96EBFE-BCA5-1D55-B22C-F0D1BA4052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1998"/>
            <a:stretch/>
          </p:blipFill>
          <p:spPr>
            <a:xfrm>
              <a:off x="496870" y="1528488"/>
              <a:ext cx="4255606" cy="436698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A50681-9C28-73FD-916D-B618A9FD132F}"/>
                </a:ext>
              </a:extLst>
            </p:cNvPr>
            <p:cNvSpPr txBox="1"/>
            <p:nvPr/>
          </p:nvSpPr>
          <p:spPr>
            <a:xfrm>
              <a:off x="5128323" y="2428879"/>
              <a:ext cx="10438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Shock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748360-F986-B3A0-3D48-754C05D6F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Imagenet</a:t>
            </a:r>
            <a:r>
              <a:rPr lang="en-US" dirty="0"/>
              <a:t> Contest Results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C0500BA-29E2-522D-0886-BE497DE64C95}"/>
              </a:ext>
            </a:extLst>
          </p:cNvPr>
          <p:cNvSpPr/>
          <p:nvPr/>
        </p:nvSpPr>
        <p:spPr>
          <a:xfrm>
            <a:off x="4752475" y="2165681"/>
            <a:ext cx="312820" cy="1094875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182C92-1B4E-ADDC-B098-23C879C4EE29}"/>
              </a:ext>
            </a:extLst>
          </p:cNvPr>
          <p:cNvGrpSpPr/>
          <p:nvPr/>
        </p:nvGrpSpPr>
        <p:grpSpPr>
          <a:xfrm>
            <a:off x="496869" y="1526988"/>
            <a:ext cx="5675330" cy="4366986"/>
            <a:chOff x="496869" y="1528488"/>
            <a:chExt cx="5675330" cy="436698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A45B623-8DFC-0C1A-16B3-50C28E18FD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1175"/>
            <a:stretch/>
          </p:blipFill>
          <p:spPr>
            <a:xfrm>
              <a:off x="496869" y="1528488"/>
              <a:ext cx="3227847" cy="436698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8F4EAC-2684-DF1C-B4DE-C52C8176CB85}"/>
                </a:ext>
              </a:extLst>
            </p:cNvPr>
            <p:cNvSpPr txBox="1"/>
            <p:nvPr/>
          </p:nvSpPr>
          <p:spPr>
            <a:xfrm>
              <a:off x="5128323" y="2428879"/>
              <a:ext cx="10438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Shock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291DE-E6BC-8D3A-DAF2-E3D8D353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41" y="1732547"/>
            <a:ext cx="6425339" cy="4744827"/>
          </a:xfrm>
        </p:spPr>
        <p:txBody>
          <a:bodyPr>
            <a:normAutofit/>
          </a:bodyPr>
          <a:lstStyle/>
          <a:p>
            <a:r>
              <a:rPr lang="en-US" dirty="0"/>
              <a:t>ILSVRC was really hard.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Then in 2012, a shock.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Neural networks had been written off by the community. But Alex </a:t>
            </a:r>
            <a:r>
              <a:rPr lang="en-US" dirty="0" err="1"/>
              <a:t>Krizhevsky’s</a:t>
            </a:r>
            <a:r>
              <a:rPr lang="en-US" dirty="0"/>
              <a:t> network from Hinton’s lab made ILSVRC look like a much easier problem.</a:t>
            </a:r>
          </a:p>
          <a:p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B55BAF2-DB2B-2C97-10ED-2BC06B9B0CA9}"/>
              </a:ext>
            </a:extLst>
          </p:cNvPr>
          <p:cNvCxnSpPr>
            <a:cxnSpLocks/>
          </p:cNvCxnSpPr>
          <p:nvPr/>
        </p:nvCxnSpPr>
        <p:spPr>
          <a:xfrm flipH="1" flipV="1">
            <a:off x="867905" y="6109792"/>
            <a:ext cx="2856811" cy="46167"/>
          </a:xfrm>
          <a:prstGeom prst="straightConnector1">
            <a:avLst/>
          </a:prstGeom>
          <a:ln w="571500">
            <a:solidFill>
              <a:schemeClr val="accent1">
                <a:lumMod val="20000"/>
                <a:lumOff val="8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8DE426-CA97-F042-26E5-CF1A04BD23AC}"/>
              </a:ext>
            </a:extLst>
          </p:cNvPr>
          <p:cNvSpPr txBox="1"/>
          <p:nvPr/>
        </p:nvSpPr>
        <p:spPr>
          <a:xfrm>
            <a:off x="1190431" y="5678905"/>
            <a:ext cx="25342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Traditional</a:t>
            </a:r>
            <a:br>
              <a:rPr lang="en-US" sz="2800" dirty="0"/>
            </a:br>
            <a:r>
              <a:rPr lang="en-US" sz="2800" dirty="0"/>
              <a:t>computer vision</a:t>
            </a:r>
          </a:p>
        </p:txBody>
      </p:sp>
    </p:spTree>
    <p:extLst>
      <p:ext uri="{BB962C8B-B14F-4D97-AF65-F5344CB8AC3E}">
        <p14:creationId xmlns:p14="http://schemas.microsoft.com/office/powerpoint/2010/main" val="1289706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3A2BCB-9229-839C-88FA-EB4E2742141D}"/>
              </a:ext>
            </a:extLst>
          </p:cNvPr>
          <p:cNvGrpSpPr/>
          <p:nvPr/>
        </p:nvGrpSpPr>
        <p:grpSpPr>
          <a:xfrm>
            <a:off x="496869" y="1528488"/>
            <a:ext cx="11198261" cy="4366986"/>
            <a:chOff x="496869" y="1528488"/>
            <a:chExt cx="11198261" cy="43669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96EBFE-BCA5-1D55-B22C-F0D1BA405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869" y="1528488"/>
              <a:ext cx="11198261" cy="436698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A50681-9C28-73FD-916D-B618A9FD132F}"/>
                </a:ext>
              </a:extLst>
            </p:cNvPr>
            <p:cNvSpPr txBox="1"/>
            <p:nvPr/>
          </p:nvSpPr>
          <p:spPr>
            <a:xfrm>
              <a:off x="5128323" y="2428879"/>
              <a:ext cx="10438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Shock</a:t>
              </a:r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1FBA55-0417-130E-4525-1C4B3D9D55CC}"/>
              </a:ext>
            </a:extLst>
          </p:cNvPr>
          <p:cNvCxnSpPr>
            <a:cxnSpLocks/>
          </p:cNvCxnSpPr>
          <p:nvPr/>
        </p:nvCxnSpPr>
        <p:spPr>
          <a:xfrm>
            <a:off x="3877116" y="6155959"/>
            <a:ext cx="7975018" cy="0"/>
          </a:xfrm>
          <a:prstGeom prst="straightConnector1">
            <a:avLst/>
          </a:prstGeom>
          <a:ln w="571500">
            <a:solidFill>
              <a:schemeClr val="accent2">
                <a:lumMod val="20000"/>
                <a:lumOff val="8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182C92-1B4E-ADDC-B098-23C879C4EE29}"/>
              </a:ext>
            </a:extLst>
          </p:cNvPr>
          <p:cNvGrpSpPr/>
          <p:nvPr/>
        </p:nvGrpSpPr>
        <p:grpSpPr>
          <a:xfrm>
            <a:off x="496869" y="1526988"/>
            <a:ext cx="5675330" cy="4366986"/>
            <a:chOff x="496869" y="1528488"/>
            <a:chExt cx="5675330" cy="436698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A45B623-8DFC-0C1A-16B3-50C28E18FD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1175"/>
            <a:stretch/>
          </p:blipFill>
          <p:spPr>
            <a:xfrm>
              <a:off x="496869" y="1528488"/>
              <a:ext cx="3227847" cy="436698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8F4EAC-2684-DF1C-B4DE-C52C8176CB85}"/>
                </a:ext>
              </a:extLst>
            </p:cNvPr>
            <p:cNvSpPr txBox="1"/>
            <p:nvPr/>
          </p:nvSpPr>
          <p:spPr>
            <a:xfrm>
              <a:off x="5128323" y="2428879"/>
              <a:ext cx="10438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Shock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15260E-377B-EB10-EB57-7A9470D792C9}"/>
              </a:ext>
            </a:extLst>
          </p:cNvPr>
          <p:cNvCxnSpPr>
            <a:cxnSpLocks/>
            <a:stCxn id="9" idx="3"/>
          </p:cNvCxnSpPr>
          <p:nvPr/>
        </p:nvCxnSpPr>
        <p:spPr>
          <a:xfrm flipH="1" flipV="1">
            <a:off x="867905" y="6109792"/>
            <a:ext cx="2856811" cy="46167"/>
          </a:xfrm>
          <a:prstGeom prst="straightConnector1">
            <a:avLst/>
          </a:prstGeom>
          <a:ln w="571500">
            <a:solidFill>
              <a:schemeClr val="accent1">
                <a:lumMod val="20000"/>
                <a:lumOff val="8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1748360-F986-B3A0-3D48-754C05D6F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Imagenet</a:t>
            </a:r>
            <a:r>
              <a:rPr lang="en-US" dirty="0"/>
              <a:t> Contest Results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C0500BA-29E2-522D-0886-BE497DE64C95}"/>
              </a:ext>
            </a:extLst>
          </p:cNvPr>
          <p:cNvSpPr/>
          <p:nvPr/>
        </p:nvSpPr>
        <p:spPr>
          <a:xfrm>
            <a:off x="4752475" y="2165681"/>
            <a:ext cx="312820" cy="1094875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042DBD-1F58-C031-23E2-C9BE3213EAC4}"/>
              </a:ext>
            </a:extLst>
          </p:cNvPr>
          <p:cNvSpPr txBox="1"/>
          <p:nvPr/>
        </p:nvSpPr>
        <p:spPr>
          <a:xfrm>
            <a:off x="3724716" y="6109792"/>
            <a:ext cx="8127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That year, the whole field flipped to convolutional nets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DE426-CA97-F042-26E5-CF1A04BD23AC}"/>
              </a:ext>
            </a:extLst>
          </p:cNvPr>
          <p:cNvSpPr txBox="1"/>
          <p:nvPr/>
        </p:nvSpPr>
        <p:spPr>
          <a:xfrm>
            <a:off x="1190431" y="5678905"/>
            <a:ext cx="25342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Traditional</a:t>
            </a:r>
            <a:br>
              <a:rPr lang="en-US" sz="2800" dirty="0"/>
            </a:br>
            <a:r>
              <a:rPr lang="en-US" sz="2800" dirty="0"/>
              <a:t>computer vision</a:t>
            </a:r>
          </a:p>
        </p:txBody>
      </p:sp>
    </p:spTree>
    <p:extLst>
      <p:ext uri="{BB962C8B-B14F-4D97-AF65-F5344CB8AC3E}">
        <p14:creationId xmlns:p14="http://schemas.microsoft.com/office/powerpoint/2010/main" val="391782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C0A86-0BD5-DCD1-2696-241F9ED39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SOTA Game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65AC55-C805-2616-A199-D43F55532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542" y="950527"/>
            <a:ext cx="9492916" cy="54561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3E64BE-825C-7C00-91C1-65FD68D9D6AE}"/>
              </a:ext>
            </a:extLst>
          </p:cNvPr>
          <p:cNvSpPr txBox="1"/>
          <p:nvPr/>
        </p:nvSpPr>
        <p:spPr>
          <a:xfrm>
            <a:off x="965936" y="6316524"/>
            <a:ext cx="10075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https://</a:t>
            </a:r>
            <a:r>
              <a:rPr lang="en-US" sz="2800" dirty="0" err="1"/>
              <a:t>paperswithcode.com</a:t>
            </a:r>
            <a:r>
              <a:rPr lang="en-US" sz="2800" dirty="0"/>
              <a:t>/</a:t>
            </a:r>
            <a:r>
              <a:rPr lang="en-US" sz="2800" dirty="0" err="1"/>
              <a:t>sota</a:t>
            </a:r>
            <a:r>
              <a:rPr lang="en-US" sz="2800" dirty="0"/>
              <a:t>/image-classification-on-</a:t>
            </a:r>
            <a:r>
              <a:rPr lang="en-US" sz="2800" dirty="0" err="1"/>
              <a:t>imagenet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4354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DEA8A-F9B8-91EF-E703-70E580D8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 spicy ingredients for SOTA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0083B-FB44-F8FE-4FA8-15BE138CC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42"/>
            <a:ext cx="10515600" cy="55274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Symmetric data augmentation</a:t>
            </a:r>
          </a:p>
          <a:p>
            <a:pPr lvl="1"/>
            <a:r>
              <a:rPr lang="en-US" dirty="0"/>
              <a:t>Make training data go farther by making </a:t>
            </a:r>
            <a:r>
              <a:rPr lang="en-US" u="sng" dirty="0"/>
              <a:t>random symmetry transforms</a:t>
            </a:r>
            <a:r>
              <a:rPr lang="en-US" dirty="0"/>
              <a:t>.</a:t>
            </a:r>
          </a:p>
          <a:p>
            <a:r>
              <a:rPr lang="en-US" dirty="0"/>
              <a:t>Convolutions</a:t>
            </a:r>
          </a:p>
          <a:p>
            <a:pPr lvl="1"/>
            <a:r>
              <a:rPr lang="en-US" dirty="0"/>
              <a:t>Use economical convolutions to guarantee </a:t>
            </a:r>
            <a:r>
              <a:rPr lang="en-US" u="sng" dirty="0"/>
              <a:t>equivariances</a:t>
            </a:r>
            <a:r>
              <a:rPr lang="en-US" dirty="0"/>
              <a:t>.</a:t>
            </a:r>
          </a:p>
          <a:p>
            <a:r>
              <a:rPr lang="en-US" dirty="0"/>
              <a:t>Weight decay</a:t>
            </a:r>
          </a:p>
          <a:p>
            <a:pPr lvl="1"/>
            <a:r>
              <a:rPr lang="en-US" dirty="0"/>
              <a:t>Improve generalization and simpler solutions by </a:t>
            </a:r>
            <a:r>
              <a:rPr lang="en-US" u="sng" dirty="0"/>
              <a:t>encouraging small parameters</a:t>
            </a:r>
            <a:r>
              <a:rPr lang="en-US" dirty="0"/>
              <a:t>.</a:t>
            </a:r>
          </a:p>
          <a:p>
            <a:r>
              <a:rPr lang="en-US" dirty="0"/>
              <a:t>Dropout</a:t>
            </a:r>
          </a:p>
          <a:p>
            <a:pPr lvl="1"/>
            <a:r>
              <a:rPr lang="en-US" dirty="0"/>
              <a:t>Train the network to be robust to missing features by </a:t>
            </a:r>
            <a:r>
              <a:rPr lang="en-US" u="sng" dirty="0"/>
              <a:t>randomly dropping neurons</a:t>
            </a:r>
            <a:r>
              <a:rPr lang="en-US" dirty="0"/>
              <a:t>.</a:t>
            </a:r>
          </a:p>
          <a:p>
            <a:r>
              <a:rPr lang="en-US" dirty="0" err="1"/>
              <a:t>Batchnorm</a:t>
            </a:r>
            <a:endParaRPr lang="en-US" dirty="0"/>
          </a:p>
          <a:p>
            <a:pPr lvl="1"/>
            <a:r>
              <a:rPr lang="en-US" dirty="0"/>
              <a:t>Improve the geometry of learning by </a:t>
            </a:r>
            <a:r>
              <a:rPr lang="en-US" u="sng" dirty="0"/>
              <a:t>normalizing internal signals</a:t>
            </a:r>
            <a:r>
              <a:rPr lang="en-US" dirty="0"/>
              <a:t>.</a:t>
            </a:r>
          </a:p>
          <a:p>
            <a:r>
              <a:rPr lang="en-US" dirty="0"/>
              <a:t>Residual connections</a:t>
            </a:r>
          </a:p>
          <a:p>
            <a:pPr lvl="1"/>
            <a:r>
              <a:rPr lang="en-US" dirty="0"/>
              <a:t>Distribute gradients quickly into deep layers by </a:t>
            </a:r>
            <a:r>
              <a:rPr lang="en-US" u="sng" dirty="0"/>
              <a:t>exploiting the addition operator</a:t>
            </a:r>
            <a:r>
              <a:rPr lang="en-US" dirty="0"/>
              <a:t>.</a:t>
            </a:r>
          </a:p>
          <a:p>
            <a:r>
              <a:rPr lang="en-US" dirty="0"/>
              <a:t>ADAM optimizer</a:t>
            </a:r>
          </a:p>
          <a:p>
            <a:pPr lvl="1"/>
            <a:r>
              <a:rPr lang="en-US" dirty="0"/>
              <a:t>Update weights by making faster updates when you can </a:t>
            </a:r>
            <a:r>
              <a:rPr lang="en-US" u="sng" dirty="0"/>
              <a:t>exploit a smooth gradient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6426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piceLuxe Bamboo Stadium Rack Beautiful Spice Organizer for Counter or">
            <a:extLst>
              <a:ext uri="{FF2B5EF4-FFF2-40B4-BE49-F238E27FC236}">
                <a16:creationId xmlns:a16="http://schemas.microsoft.com/office/drawing/2014/main" id="{64C7F58A-0820-C914-BDDB-52B1614ED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0" b="13113"/>
          <a:stretch/>
        </p:blipFill>
        <p:spPr bwMode="auto">
          <a:xfrm>
            <a:off x="1419258" y="-3"/>
            <a:ext cx="957312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6C9860-51B6-D173-276F-DC03CBA396C6}"/>
              </a:ext>
            </a:extLst>
          </p:cNvPr>
          <p:cNvSpPr txBox="1"/>
          <p:nvPr/>
        </p:nvSpPr>
        <p:spPr>
          <a:xfrm>
            <a:off x="2987497" y="1865265"/>
            <a:ext cx="1465466" cy="4001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Convolution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B7355A-D6E3-C90D-7469-A31EF8D5D4C2}"/>
              </a:ext>
            </a:extLst>
          </p:cNvPr>
          <p:cNvSpPr txBox="1"/>
          <p:nvPr/>
        </p:nvSpPr>
        <p:spPr>
          <a:xfrm>
            <a:off x="4365471" y="5205665"/>
            <a:ext cx="712054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6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Drop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77E40-CAF9-A411-E351-4B91F03F00BF}"/>
              </a:ext>
            </a:extLst>
          </p:cNvPr>
          <p:cNvSpPr txBox="1"/>
          <p:nvPr/>
        </p:nvSpPr>
        <p:spPr>
          <a:xfrm>
            <a:off x="4641009" y="1585653"/>
            <a:ext cx="597921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Batch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norm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0B11C-34AA-C347-B8F0-F6C19B884B9F}"/>
              </a:ext>
            </a:extLst>
          </p:cNvPr>
          <p:cNvSpPr txBox="1"/>
          <p:nvPr/>
        </p:nvSpPr>
        <p:spPr>
          <a:xfrm>
            <a:off x="6147975" y="3075054"/>
            <a:ext cx="1393009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4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Data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augmentation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76444-D5CD-0B53-E955-7C1FA63C8A27}"/>
              </a:ext>
            </a:extLst>
          </p:cNvPr>
          <p:cNvSpPr txBox="1"/>
          <p:nvPr/>
        </p:nvSpPr>
        <p:spPr>
          <a:xfrm>
            <a:off x="8172806" y="1157379"/>
            <a:ext cx="63991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Times" pitchFamily="2" charset="0"/>
              </a:rPr>
              <a:t>Resi</a:t>
            </a:r>
            <a:br>
              <a:rPr lang="en-US" sz="2000" dirty="0">
                <a:latin typeface="Times" pitchFamily="2" charset="0"/>
              </a:rPr>
            </a:br>
            <a:r>
              <a:rPr lang="en-US" sz="2000" dirty="0">
                <a:latin typeface="Times" pitchFamily="2" charset="0"/>
              </a:rPr>
              <a:t>dual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74400-DE7E-4148-9F97-D2B565899BA9}"/>
              </a:ext>
            </a:extLst>
          </p:cNvPr>
          <p:cNvSpPr txBox="1"/>
          <p:nvPr/>
        </p:nvSpPr>
        <p:spPr>
          <a:xfrm>
            <a:off x="8468054" y="3382830"/>
            <a:ext cx="785471" cy="40011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99000">
                <a:schemeClr val="tx1">
                  <a:lumMod val="50000"/>
                  <a:lumOff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1299996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ADAM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D4BA1A-03EC-AD3E-CEB0-BB8E94EA9EFE}"/>
              </a:ext>
            </a:extLst>
          </p:cNvPr>
          <p:cNvSpPr txBox="1"/>
          <p:nvPr/>
        </p:nvSpPr>
        <p:spPr>
          <a:xfrm>
            <a:off x="5206477" y="4953097"/>
            <a:ext cx="733021" cy="70788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99000">
                <a:schemeClr val="accent3">
                  <a:lumMod val="89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latin typeface="Times" pitchFamily="2" charset="0"/>
              </a:rPr>
              <a:t>Weight</a:t>
            </a:r>
            <a:br>
              <a:rPr lang="en-US" sz="2000" dirty="0">
                <a:latin typeface="Times" pitchFamily="2" charset="0"/>
              </a:rPr>
            </a:br>
            <a:r>
              <a:rPr lang="en-US" sz="2000" dirty="0">
                <a:latin typeface="Times" pitchFamily="2" charset="0"/>
              </a:rPr>
              <a:t>decay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2A27AA-640E-FCCC-F455-57109271DF5D}"/>
              </a:ext>
            </a:extLst>
          </p:cNvPr>
          <p:cNvSpPr txBox="1"/>
          <p:nvPr/>
        </p:nvSpPr>
        <p:spPr>
          <a:xfrm>
            <a:off x="9474195" y="6334780"/>
            <a:ext cx="2443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SOTA spice rack</a:t>
            </a:r>
          </a:p>
        </p:txBody>
      </p:sp>
    </p:spTree>
    <p:extLst>
      <p:ext uri="{BB962C8B-B14F-4D97-AF65-F5344CB8AC3E}">
        <p14:creationId xmlns:p14="http://schemas.microsoft.com/office/powerpoint/2010/main" val="311639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data and parameters for generalization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>
            <a:cxnSpLocks/>
          </p:cNvCxnSpPr>
          <p:nvPr/>
        </p:nvCxnSpPr>
        <p:spPr>
          <a:xfrm>
            <a:off x="1989221" y="3144253"/>
            <a:ext cx="8678779" cy="1713626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677189">
            <a:off x="2148444" y="2072550"/>
            <a:ext cx="1978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Small model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1499">
            <a:off x="9079529" y="3132669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752039">
            <a:off x="8907267" y="2679870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CD8BD2-68F1-E43D-50BD-7ABCA931A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32" r="15600"/>
          <a:stretch/>
        </p:blipFill>
        <p:spPr>
          <a:xfrm rot="713095">
            <a:off x="2041776" y="2485781"/>
            <a:ext cx="2191763" cy="7385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111E18-56DB-2437-8A6C-A99C2EE922F9}"/>
              </a:ext>
            </a:extLst>
          </p:cNvPr>
          <p:cNvSpPr txBox="1"/>
          <p:nvPr/>
        </p:nvSpPr>
        <p:spPr>
          <a:xfrm>
            <a:off x="1145962" y="5545485"/>
            <a:ext cx="99000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If the model is too small:</a:t>
            </a:r>
            <a:br>
              <a:rPr lang="en-US" sz="2800" dirty="0"/>
            </a:br>
            <a:r>
              <a:rPr lang="en-US" sz="2800" dirty="0"/>
              <a:t>there will not enough computational capacity to learn the problem</a:t>
            </a:r>
          </a:p>
        </p:txBody>
      </p:sp>
    </p:spTree>
    <p:extLst>
      <p:ext uri="{BB962C8B-B14F-4D97-AF65-F5344CB8AC3E}">
        <p14:creationId xmlns:p14="http://schemas.microsoft.com/office/powerpoint/2010/main" val="1568708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data and parameters for generalization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1092013" y="5545485"/>
            <a:ext cx="100079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If the model is too big:</a:t>
            </a:r>
            <a:br>
              <a:rPr lang="en-US" sz="2800" dirty="0"/>
            </a:br>
            <a:r>
              <a:rPr lang="en-US" sz="2800" dirty="0"/>
              <a:t>it will </a:t>
            </a:r>
            <a:r>
              <a:rPr lang="en-US" sz="2800" u="sng" dirty="0"/>
              <a:t>overfit to the examples</a:t>
            </a:r>
            <a:r>
              <a:rPr lang="en-US" sz="2800" dirty="0"/>
              <a:t> instead of learning generalizable rules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5930C5-1269-2BE3-2D54-F96545568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0822" y="4772528"/>
            <a:ext cx="1114855" cy="110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18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data and parameters for generalization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1567634" y="5545485"/>
            <a:ext cx="90567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So we must make big models smaller (exploiting symmetries)</a:t>
            </a:r>
            <a:br>
              <a:rPr lang="en-US" sz="2800" dirty="0"/>
            </a:br>
            <a:r>
              <a:rPr lang="en-US" sz="2800" dirty="0"/>
              <a:t>and make huge data even bigger (exploiting symmetries)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9F7AD0-86FB-43A1-E721-9E7AF504F586}"/>
              </a:ext>
            </a:extLst>
          </p:cNvPr>
          <p:cNvGrpSpPr/>
          <p:nvPr/>
        </p:nvGrpSpPr>
        <p:grpSpPr>
          <a:xfrm>
            <a:off x="1319902" y="1837578"/>
            <a:ext cx="1613135" cy="1351114"/>
            <a:chOff x="1319902" y="1837578"/>
            <a:chExt cx="1613135" cy="1351114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48EFE4F-A150-244D-5861-6F60E95B70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67687" y="2318834"/>
              <a:ext cx="198526" cy="86985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BF705F-FC31-12E5-C48F-93B231635857}"/>
                </a:ext>
              </a:extLst>
            </p:cNvPr>
            <p:cNvSpPr txBox="1"/>
            <p:nvPr/>
          </p:nvSpPr>
          <p:spPr>
            <a:xfrm rot="20812038">
              <a:off x="1319902" y="1837578"/>
              <a:ext cx="1613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somehow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C2D40E-6132-B07A-F221-C8CBC9CE917E}"/>
              </a:ext>
            </a:extLst>
          </p:cNvPr>
          <p:cNvGrpSpPr/>
          <p:nvPr/>
        </p:nvGrpSpPr>
        <p:grpSpPr>
          <a:xfrm>
            <a:off x="10477298" y="1360761"/>
            <a:ext cx="748821" cy="1613135"/>
            <a:chOff x="10477298" y="1360761"/>
            <a:chExt cx="748821" cy="161313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D8E2AA-E6F5-AA91-62AA-4D5ED175CA3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298" y="1449756"/>
              <a:ext cx="286955" cy="11811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1D484F-C00E-0B7F-699C-206D2AF17C33}"/>
                </a:ext>
              </a:extLst>
            </p:cNvPr>
            <p:cNvSpPr txBox="1"/>
            <p:nvPr/>
          </p:nvSpPr>
          <p:spPr>
            <a:xfrm rot="4569319">
              <a:off x="10157941" y="1905719"/>
              <a:ext cx="1613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somehow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810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CDB3E-4692-D93B-E281-38BCA302C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" y="18256"/>
            <a:ext cx="12192000" cy="6839744"/>
          </a:xfrm>
        </p:spPr>
        <p:txBody>
          <a:bodyPr/>
          <a:lstStyle/>
          <a:p>
            <a:r>
              <a:rPr lang="en-US" dirty="0"/>
              <a:t>What is a symmetry?</a:t>
            </a:r>
          </a:p>
        </p:txBody>
      </p:sp>
    </p:spTree>
    <p:extLst>
      <p:ext uri="{BB962C8B-B14F-4D97-AF65-F5344CB8AC3E}">
        <p14:creationId xmlns:p14="http://schemas.microsoft.com/office/powerpoint/2010/main" val="3708173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What is a symmetry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D175022E-55BB-C8FE-0707-C0F9CCA3C50D}"/>
              </a:ext>
            </a:extLst>
          </p:cNvPr>
          <p:cNvGrpSpPr/>
          <p:nvPr/>
        </p:nvGrpSpPr>
        <p:grpSpPr>
          <a:xfrm>
            <a:off x="3423793" y="3749457"/>
            <a:ext cx="5344412" cy="3108543"/>
            <a:chOff x="3423793" y="3749457"/>
            <a:chExt cx="5344412" cy="31085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54C7ECF-B823-7C0C-329C-93EFBEE3C4DF}"/>
                    </a:ext>
                  </a:extLst>
                </p:cNvPr>
                <p:cNvSpPr txBox="1"/>
                <p:nvPr/>
              </p:nvSpPr>
              <p:spPr>
                <a:xfrm>
                  <a:off x="3423793" y="3749457"/>
                  <a:ext cx="5344412" cy="31085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>
                          <a:latin typeface="Cambria Math" panose="02040503050406030204" pitchFamily="18" charset="0"/>
                        </a:rPr>
                        <m:t>= </m:t>
                      </m:r>
                    </m:oMath>
                  </a14:m>
                  <a:r>
                    <a:rPr lang="en-US" sz="2800" dirty="0"/>
                    <a:t>“is </a:t>
                  </a:r>
                  <a:r>
                    <a:rPr lang="en-US" sz="2800" i="1" dirty="0">
                      <a:latin typeface="Times" pitchFamily="2" charset="0"/>
                    </a:rPr>
                    <a:t>x</a:t>
                  </a:r>
                  <a:r>
                    <a:rPr lang="en-US" sz="2800" dirty="0"/>
                    <a:t> a Rubik’s cube?”</a:t>
                  </a:r>
                </a:p>
                <a:p>
                  <a:endParaRPr lang="en-US" sz="2800" dirty="0"/>
                </a:p>
                <a:p>
                  <a:endParaRPr lang="en-US" sz="2800" dirty="0"/>
                </a:p>
                <a:p>
                  <a:endParaRPr lang="en-US" sz="2800" dirty="0"/>
                </a:p>
                <a:p>
                  <a:pPr algn="ctr"/>
                  <a:endParaRPr lang="en-US" sz="2800" dirty="0"/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800" dirty="0"/>
                    <a:t> yes; 	</a:t>
                  </a:r>
                  <a14:m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800" dirty="0"/>
                    <a:t> yes also.	</a:t>
                  </a:r>
                </a:p>
                <a:p>
                  <a:pPr algn="ctr"/>
                  <a:endParaRPr lang="en-US" sz="28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54C7ECF-B823-7C0C-329C-93EFBEE3C4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3793" y="3749457"/>
                  <a:ext cx="5344412" cy="3108543"/>
                </a:xfrm>
                <a:prstGeom prst="rect">
                  <a:avLst/>
                </a:prstGeom>
                <a:blipFill>
                  <a:blip r:embed="rId3"/>
                  <a:stretch>
                    <a:fillRect l="-1422" t="-2449" r="-14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266" name="Picture 2" descr="Cube Images | Free Photos, PNG Stickers, Wallpapers &amp; Backgrounds - rawpixel">
              <a:extLst>
                <a:ext uri="{FF2B5EF4-FFF2-40B4-BE49-F238E27FC236}">
                  <a16:creationId xmlns:a16="http://schemas.microsoft.com/office/drawing/2014/main" id="{8D0E22AE-D476-983E-5CBE-2A936BAA39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74" b="18885"/>
            <a:stretch/>
          </p:blipFill>
          <p:spPr bwMode="auto">
            <a:xfrm>
              <a:off x="4018332" y="4217816"/>
              <a:ext cx="4155335" cy="1753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DEDC793-85F3-C05A-F7D7-16677F0637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invariance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“When you change the data by S, the output remains unchanged.”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DEDC793-85F3-C05A-F7D7-16677F063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  <a:blipFill>
                <a:blip r:embed="rId5"/>
                <a:stretch>
                  <a:fillRect l="-1086" t="-4061" b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D301A04-B30C-1DE5-AA28-5AE12FB26295}"/>
              </a:ext>
            </a:extLst>
          </p:cNvPr>
          <p:cNvSpPr txBox="1"/>
          <p:nvPr/>
        </p:nvSpPr>
        <p:spPr>
          <a:xfrm>
            <a:off x="8634706" y="3934887"/>
            <a:ext cx="34738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We don’t have trillions</a:t>
            </a:r>
            <a:br>
              <a:rPr lang="en-US" sz="2800" dirty="0"/>
            </a:br>
            <a:r>
              <a:rPr lang="en-US" sz="2800" dirty="0"/>
              <a:t>of separate neurons</a:t>
            </a:r>
            <a:br>
              <a:rPr lang="en-US" sz="2800" dirty="0"/>
            </a:br>
            <a:r>
              <a:rPr lang="en-US" sz="2800" dirty="0"/>
              <a:t>for Rubik’s cubes.</a:t>
            </a:r>
            <a:br>
              <a:rPr lang="en-US" sz="2800" dirty="0"/>
            </a:br>
            <a:r>
              <a:rPr lang="en-US" sz="2800" dirty="0"/>
              <a:t>Mostly we think of</a:t>
            </a:r>
            <a:br>
              <a:rPr lang="en-US" sz="2800" dirty="0"/>
            </a:br>
            <a:r>
              <a:rPr lang="en-US" sz="2800" dirty="0"/>
              <a:t>them all the same.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33050-FDC3-8361-9785-F00DBE99B862}"/>
              </a:ext>
            </a:extLst>
          </p:cNvPr>
          <p:cNvSpPr txBox="1"/>
          <p:nvPr/>
        </p:nvSpPr>
        <p:spPr>
          <a:xfrm>
            <a:off x="351704" y="4031716"/>
            <a:ext cx="3110146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 Rubik’s cube has</a:t>
            </a:r>
            <a:br>
              <a:rPr lang="en-US" sz="2800" dirty="0"/>
            </a:br>
            <a:r>
              <a:rPr lang="en-US" b="1" dirty="0"/>
              <a:t>2125922464947725402112000</a:t>
            </a:r>
          </a:p>
          <a:p>
            <a:pPr algn="ctr"/>
            <a:r>
              <a:rPr lang="en-US" sz="2800" dirty="0"/>
              <a:t>ways of changing it</a:t>
            </a:r>
            <a:br>
              <a:rPr lang="en-US" sz="2800" dirty="0"/>
            </a:br>
            <a:r>
              <a:rPr lang="en-US" sz="2800" dirty="0"/>
              <a:t>and it remains a</a:t>
            </a:r>
            <a:br>
              <a:rPr lang="en-US" sz="2800" dirty="0"/>
            </a:br>
            <a:r>
              <a:rPr lang="en-US" sz="2800" dirty="0"/>
              <a:t>Rubik’s cube</a:t>
            </a:r>
          </a:p>
        </p:txBody>
      </p:sp>
    </p:spTree>
    <p:extLst>
      <p:ext uri="{BB962C8B-B14F-4D97-AF65-F5344CB8AC3E}">
        <p14:creationId xmlns:p14="http://schemas.microsoft.com/office/powerpoint/2010/main" val="28498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What is a symmetry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A0F63-A35B-B476-55AF-86FC94762AD5}"/>
                  </a:ext>
                </a:extLst>
              </p:cNvPr>
              <p:cNvSpPr txBox="1"/>
              <p:nvPr/>
            </p:nvSpPr>
            <p:spPr>
              <a:xfrm>
                <a:off x="3207293" y="3749457"/>
                <a:ext cx="5777415" cy="3108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800" dirty="0"/>
                  <a:t>“is </a:t>
                </a:r>
                <a:r>
                  <a:rPr lang="en-US" sz="2800" i="1" dirty="0">
                    <a:latin typeface="Times" pitchFamily="2" charset="0"/>
                  </a:rPr>
                  <a:t>x</a:t>
                </a:r>
                <a:r>
                  <a:rPr lang="en-US" sz="2800" dirty="0"/>
                  <a:t> a photo of a Persian cat?”</a:t>
                </a:r>
              </a:p>
              <a:p>
                <a:endParaRPr lang="en-US" sz="2800" dirty="0"/>
              </a:p>
              <a:p>
                <a:endParaRPr lang="en-US" sz="2800" dirty="0"/>
              </a:p>
              <a:p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yes.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yes too.	</a:t>
                </a:r>
              </a:p>
              <a:p>
                <a:pPr algn="ctr"/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A0F63-A35B-B476-55AF-86FC94762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293" y="3749457"/>
                <a:ext cx="5777415" cy="3108543"/>
              </a:xfrm>
              <a:prstGeom prst="rect">
                <a:avLst/>
              </a:prstGeom>
              <a:blipFill>
                <a:blip r:embed="rId3"/>
                <a:stretch>
                  <a:fillRect l="-877" t="-2449" r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>
            <a:extLst>
              <a:ext uri="{FF2B5EF4-FFF2-40B4-BE49-F238E27FC236}">
                <a16:creationId xmlns:a16="http://schemas.microsoft.com/office/drawing/2014/main" id="{EB1DC218-6E0E-AB42-E724-2EC9CB117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228" y="4426242"/>
            <a:ext cx="1741011" cy="132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89B6D7-7CC2-39D0-64A4-4A0198C0B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67902" y="4426242"/>
            <a:ext cx="1741011" cy="132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79E326D-F113-E9A5-12E6-1FBC2B24A3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invariance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“When you change the data by S, the output remains unchanged.”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79E326D-F113-E9A5-12E6-1FBC2B24A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  <a:blipFill>
                <a:blip r:embed="rId5"/>
                <a:stretch>
                  <a:fillRect l="-1086" t="-4061" b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170BD93-F2A3-AE10-DCBF-AAAF33ED31BF}"/>
              </a:ext>
            </a:extLst>
          </p:cNvPr>
          <p:cNvSpPr txBox="1"/>
          <p:nvPr/>
        </p:nvSpPr>
        <p:spPr>
          <a:xfrm>
            <a:off x="185612" y="4364415"/>
            <a:ext cx="268733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There are just</a:t>
            </a:r>
            <a:br>
              <a:rPr lang="en-US" sz="2800" dirty="0"/>
            </a:br>
            <a:r>
              <a:rPr lang="en-US" sz="2800" dirty="0"/>
              <a:t>2 horizontal</a:t>
            </a:r>
            <a:br>
              <a:rPr lang="en-US" sz="2800" dirty="0"/>
            </a:br>
            <a:r>
              <a:rPr lang="en-US" sz="2800" dirty="0"/>
              <a:t>reflection images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895753-032E-7355-01DB-7A30B4F8A71C}"/>
              </a:ext>
            </a:extLst>
          </p:cNvPr>
          <p:cNvSpPr txBox="1"/>
          <p:nvPr/>
        </p:nvSpPr>
        <p:spPr>
          <a:xfrm>
            <a:off x="8677241" y="4364414"/>
            <a:ext cx="31660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 “cat recognizer”</a:t>
            </a:r>
            <a:br>
              <a:rPr lang="en-US" sz="2800" dirty="0"/>
            </a:br>
            <a:r>
              <a:rPr lang="en-US" sz="2800" dirty="0"/>
              <a:t>should treat the two</a:t>
            </a:r>
            <a:br>
              <a:rPr lang="en-US" sz="2800" dirty="0"/>
            </a:br>
            <a:r>
              <a:rPr lang="en-US" sz="2800" dirty="0"/>
              <a:t>reflections the same</a:t>
            </a:r>
          </a:p>
        </p:txBody>
      </p:sp>
    </p:spTree>
    <p:extLst>
      <p:ext uri="{BB962C8B-B14F-4D97-AF65-F5344CB8AC3E}">
        <p14:creationId xmlns:p14="http://schemas.microsoft.com/office/powerpoint/2010/main" val="358854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What is a symmetry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A0F63-A35B-B476-55AF-86FC94762AD5}"/>
                  </a:ext>
                </a:extLst>
              </p:cNvPr>
              <p:cNvSpPr txBox="1"/>
              <p:nvPr/>
            </p:nvSpPr>
            <p:spPr>
              <a:xfrm>
                <a:off x="3207293" y="3749457"/>
                <a:ext cx="5777415" cy="3108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800" dirty="0"/>
                  <a:t>“is </a:t>
                </a:r>
                <a:r>
                  <a:rPr lang="en-US" sz="2800" i="1" dirty="0">
                    <a:latin typeface="Times" pitchFamily="2" charset="0"/>
                  </a:rPr>
                  <a:t>x</a:t>
                </a:r>
                <a:r>
                  <a:rPr lang="en-US" sz="2800" dirty="0"/>
                  <a:t> a photo of a ladybug?”</a:t>
                </a:r>
              </a:p>
              <a:p>
                <a:endParaRPr lang="en-US" sz="2800" dirty="0"/>
              </a:p>
              <a:p>
                <a:endParaRPr lang="en-US" sz="2800" dirty="0"/>
              </a:p>
              <a:p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yes.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yes too.	</a:t>
                </a:r>
              </a:p>
              <a:p>
                <a:pPr algn="ctr"/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A0F63-A35B-B476-55AF-86FC94762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293" y="3749457"/>
                <a:ext cx="5777415" cy="3108543"/>
              </a:xfrm>
              <a:prstGeom prst="rect">
                <a:avLst/>
              </a:prstGeom>
              <a:blipFill>
                <a:blip r:embed="rId3"/>
                <a:stretch>
                  <a:fillRect l="-439" t="-2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invariance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“When you change the data by S, the output remains unchanged.”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  <a:blipFill>
                <a:blip r:embed="rId4"/>
                <a:stretch>
                  <a:fillRect l="-1086" t="-4061" b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2" name="Picture 2">
            <a:extLst>
              <a:ext uri="{FF2B5EF4-FFF2-40B4-BE49-F238E27FC236}">
                <a16:creationId xmlns:a16="http://schemas.microsoft.com/office/drawing/2014/main" id="{664C9A61-1E10-A858-D356-85C4671F7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6" r="17458"/>
          <a:stretch/>
        </p:blipFill>
        <p:spPr bwMode="auto">
          <a:xfrm>
            <a:off x="3700778" y="4324639"/>
            <a:ext cx="1574117" cy="149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3658BB27-DC75-1526-A15C-C75964068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8" b="14436"/>
          <a:stretch/>
        </p:blipFill>
        <p:spPr bwMode="auto">
          <a:xfrm>
            <a:off x="6342743" y="4324640"/>
            <a:ext cx="1574117" cy="149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BC3A2-DF28-EF2F-7E6A-B8025EEB0226}"/>
              </a:ext>
            </a:extLst>
          </p:cNvPr>
          <p:cNvSpPr txBox="1"/>
          <p:nvPr/>
        </p:nvSpPr>
        <p:spPr>
          <a:xfrm>
            <a:off x="204592" y="4324639"/>
            <a:ext cx="28699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Every image has</a:t>
            </a:r>
            <a:br>
              <a:rPr lang="en-US" sz="2800" dirty="0"/>
            </a:br>
            <a:r>
              <a:rPr lang="en-US" sz="2800" dirty="0"/>
              <a:t>many translations,</a:t>
            </a:r>
            <a:br>
              <a:rPr lang="en-US" sz="2800" dirty="0"/>
            </a:br>
            <a:r>
              <a:rPr lang="en-US" sz="2800" dirty="0"/>
              <a:t>rotations, resizes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FE9D66-F6F0-0967-3F5D-32A00B395DEF}"/>
              </a:ext>
            </a:extLst>
          </p:cNvPr>
          <p:cNvSpPr txBox="1"/>
          <p:nvPr/>
        </p:nvSpPr>
        <p:spPr>
          <a:xfrm>
            <a:off x="8410345" y="4378902"/>
            <a:ext cx="34249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These symmetries</a:t>
            </a:r>
            <a:br>
              <a:rPr lang="en-US" sz="2800" dirty="0"/>
            </a:br>
            <a:r>
              <a:rPr lang="en-US" sz="2800" dirty="0"/>
              <a:t>(almost) never change</a:t>
            </a:r>
            <a:br>
              <a:rPr lang="en-US" sz="2800" dirty="0"/>
            </a:br>
            <a:r>
              <a:rPr lang="en-US" sz="2800" dirty="0"/>
              <a:t>the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4790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BA89C-3500-7B4C-AA39-15F201CF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005840"/>
          </a:xfrm>
        </p:spPr>
        <p:txBody>
          <a:bodyPr>
            <a:normAutofit/>
          </a:bodyPr>
          <a:lstStyle/>
          <a:p>
            <a:r>
              <a:rPr lang="en-US" dirty="0"/>
              <a:t>Symmetries are used for </a:t>
            </a:r>
            <a:r>
              <a:rPr lang="en-US" u="sng" dirty="0"/>
              <a:t>data augmentation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6C5C56-E028-B844-94E0-A37335FC523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1704879" y="2369508"/>
            <a:ext cx="2052307" cy="2052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487E49-BA67-7946-A49C-E6914E0CD786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 flipH="1">
            <a:off x="3948191" y="2369507"/>
            <a:ext cx="2052307" cy="20523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C2A3A8-50A0-2347-8891-82360330D61C}"/>
              </a:ext>
            </a:extLst>
          </p:cNvPr>
          <p:cNvSpPr txBox="1"/>
          <p:nvPr/>
        </p:nvSpPr>
        <p:spPr>
          <a:xfrm>
            <a:off x="3948191" y="4592967"/>
            <a:ext cx="2052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Horizontal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BE0F90-E0EC-FC4F-9A89-61B428D42636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6191504" y="2369506"/>
            <a:ext cx="2052307" cy="20523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343464-D73C-FE4A-9D2D-C539A957D220}"/>
              </a:ext>
            </a:extLst>
          </p:cNvPr>
          <p:cNvSpPr txBox="1"/>
          <p:nvPr/>
        </p:nvSpPr>
        <p:spPr>
          <a:xfrm>
            <a:off x="6191503" y="4592967"/>
            <a:ext cx="2052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Jitter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676E2B-F149-0543-BED1-70C26E3FBF01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81" r="12500" b="23707"/>
          <a:stretch/>
        </p:blipFill>
        <p:spPr>
          <a:xfrm>
            <a:off x="8434817" y="2369506"/>
            <a:ext cx="2052306" cy="2052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E2FCF1-57D8-FE45-921C-9F77B08CDB78}"/>
              </a:ext>
            </a:extLst>
          </p:cNvPr>
          <p:cNvSpPr txBox="1"/>
          <p:nvPr/>
        </p:nvSpPr>
        <p:spPr>
          <a:xfrm>
            <a:off x="8434817" y="4592967"/>
            <a:ext cx="2052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Cropping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CD4137-DFFA-504C-8F04-2FC79121CD67}"/>
              </a:ext>
            </a:extLst>
          </p:cNvPr>
          <p:cNvSpPr txBox="1"/>
          <p:nvPr/>
        </p:nvSpPr>
        <p:spPr>
          <a:xfrm>
            <a:off x="2138561" y="1679946"/>
            <a:ext cx="1184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Hippo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EE0ED-5505-EE42-939E-C5924D58DA6F}"/>
              </a:ext>
            </a:extLst>
          </p:cNvPr>
          <p:cNvSpPr txBox="1"/>
          <p:nvPr/>
        </p:nvSpPr>
        <p:spPr>
          <a:xfrm>
            <a:off x="4286494" y="1679946"/>
            <a:ext cx="1375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Hippo?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2102FA-A9B8-B540-862C-C4C488E12D9C}"/>
              </a:ext>
            </a:extLst>
          </p:cNvPr>
          <p:cNvSpPr txBox="1"/>
          <p:nvPr/>
        </p:nvSpPr>
        <p:spPr>
          <a:xfrm>
            <a:off x="6529806" y="1679946"/>
            <a:ext cx="1375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Hippo?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42B943-0E11-CD4A-A7BC-2416055C36A7}"/>
              </a:ext>
            </a:extLst>
          </p:cNvPr>
          <p:cNvSpPr txBox="1"/>
          <p:nvPr/>
        </p:nvSpPr>
        <p:spPr>
          <a:xfrm>
            <a:off x="8773118" y="1679946"/>
            <a:ext cx="1375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Hippo?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4D782B-13C9-B045-9E7B-31AC406EE4E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9AD50BA-E01D-5C20-A514-48DAF6437346}"/>
              </a:ext>
            </a:extLst>
          </p:cNvPr>
          <p:cNvSpPr/>
          <p:nvPr/>
        </p:nvSpPr>
        <p:spPr>
          <a:xfrm rot="18356613">
            <a:off x="191278" y="3552072"/>
            <a:ext cx="2095513" cy="1138052"/>
          </a:xfrm>
          <a:custGeom>
            <a:avLst/>
            <a:gdLst>
              <a:gd name="connsiteX0" fmla="*/ 0 w 5113867"/>
              <a:gd name="connsiteY0" fmla="*/ 778995 h 778995"/>
              <a:gd name="connsiteX1" fmla="*/ 3149600 w 5113867"/>
              <a:gd name="connsiteY1" fmla="*/ 62 h 778995"/>
              <a:gd name="connsiteX2" fmla="*/ 5113867 w 5113867"/>
              <a:gd name="connsiteY2" fmla="*/ 745129 h 77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13867" h="778995">
                <a:moveTo>
                  <a:pt x="0" y="778995"/>
                </a:moveTo>
                <a:cubicBezTo>
                  <a:pt x="1148644" y="392350"/>
                  <a:pt x="2297289" y="5706"/>
                  <a:pt x="3149600" y="62"/>
                </a:cubicBezTo>
                <a:cubicBezTo>
                  <a:pt x="4001911" y="-5582"/>
                  <a:pt x="4557889" y="369773"/>
                  <a:pt x="5113867" y="745129"/>
                </a:cubicBezTo>
              </a:path>
            </a:pathLst>
          </a:custGeom>
          <a:noFill/>
          <a:ln w="254000">
            <a:solidFill>
              <a:srgbClr val="7030A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FD0C8D-3201-6ECF-56C1-225113118B85}"/>
              </a:ext>
            </a:extLst>
          </p:cNvPr>
          <p:cNvSpPr txBox="1"/>
          <p:nvPr/>
        </p:nvSpPr>
        <p:spPr>
          <a:xfrm>
            <a:off x="804671" y="5001949"/>
            <a:ext cx="25188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Original</a:t>
            </a:r>
            <a:br>
              <a:rPr lang="en-US" sz="2800" dirty="0"/>
            </a:br>
            <a:r>
              <a:rPr lang="en-US" sz="2800" dirty="0" err="1"/>
              <a:t>imagenet</a:t>
            </a:r>
            <a:r>
              <a:rPr lang="en-US" sz="2800" dirty="0"/>
              <a:t> image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1D338B-4030-6FFE-3947-57EE93EFFEC4}"/>
              </a:ext>
            </a:extLst>
          </p:cNvPr>
          <p:cNvSpPr txBox="1"/>
          <p:nvPr/>
        </p:nvSpPr>
        <p:spPr>
          <a:xfrm>
            <a:off x="4840852" y="6196280"/>
            <a:ext cx="718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Equivalent to thousands of extra hippo pictures!</a:t>
            </a:r>
          </a:p>
        </p:txBody>
      </p:sp>
    </p:spTree>
    <p:extLst>
      <p:ext uri="{BB962C8B-B14F-4D97-AF65-F5344CB8AC3E}">
        <p14:creationId xmlns:p14="http://schemas.microsoft.com/office/powerpoint/2010/main" val="241688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3" grpId="0"/>
      <p:bldP spid="1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BA89C-3500-7B4C-AA39-15F201CF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5840"/>
          </a:xfrm>
        </p:spPr>
        <p:txBody>
          <a:bodyPr>
            <a:normAutofit/>
          </a:bodyPr>
          <a:lstStyle/>
          <a:p>
            <a:r>
              <a:rPr lang="en-US" dirty="0"/>
              <a:t>Regularizing through data augmentation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6C5C56-E028-B844-94E0-A37335FC523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1758041" y="3148968"/>
            <a:ext cx="1434065" cy="14340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487E49-BA67-7946-A49C-E6914E0CD786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 flipH="1">
            <a:off x="4072114" y="2359636"/>
            <a:ext cx="1434065" cy="14340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BE0F90-E0EC-FC4F-9A89-61B428D42636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4072112" y="3903880"/>
            <a:ext cx="1434066" cy="14340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Google Shape;489;p35">
            <a:extLst>
              <a:ext uri="{FF2B5EF4-FFF2-40B4-BE49-F238E27FC236}">
                <a16:creationId xmlns:a16="http://schemas.microsoft.com/office/drawing/2014/main" id="{25D0665F-BCA8-9740-8DDA-04359545D8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9321"/>
          <a:stretch/>
        </p:blipFill>
        <p:spPr>
          <a:xfrm>
            <a:off x="5725953" y="2554609"/>
            <a:ext cx="3442422" cy="1044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89;p35">
            <a:extLst>
              <a:ext uri="{FF2B5EF4-FFF2-40B4-BE49-F238E27FC236}">
                <a16:creationId xmlns:a16="http://schemas.microsoft.com/office/drawing/2014/main" id="{7DFC50BD-A2C9-D544-B332-9A668349E1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9321"/>
          <a:stretch/>
        </p:blipFill>
        <p:spPr>
          <a:xfrm>
            <a:off x="5725953" y="4156269"/>
            <a:ext cx="3442422" cy="10441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F542D2B-B6F1-E649-8060-16D9DFBE48CE}"/>
              </a:ext>
            </a:extLst>
          </p:cNvPr>
          <p:cNvSpPr txBox="1"/>
          <p:nvPr/>
        </p:nvSpPr>
        <p:spPr>
          <a:xfrm>
            <a:off x="1938671" y="1080494"/>
            <a:ext cx="85407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Apply random transformations to input images during training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Artificially “inflate” the size of your dataset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1D348F-483A-B048-8023-1296433A9F7A}"/>
              </a:ext>
            </a:extLst>
          </p:cNvPr>
          <p:cNvSpPr txBox="1"/>
          <p:nvPr/>
        </p:nvSpPr>
        <p:spPr>
          <a:xfrm>
            <a:off x="1979123" y="4620914"/>
            <a:ext cx="991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 Image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B37BC0-AA23-7249-ABB3-5219798D2D01}"/>
              </a:ext>
            </a:extLst>
          </p:cNvPr>
          <p:cNvSpPr txBox="1"/>
          <p:nvPr/>
        </p:nvSpPr>
        <p:spPr>
          <a:xfrm>
            <a:off x="4132293" y="5448127"/>
            <a:ext cx="1313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Augmented images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21B433-5BF5-E140-821E-98868E1EFE3A}"/>
              </a:ext>
            </a:extLst>
          </p:cNvPr>
          <p:cNvSpPr txBox="1"/>
          <p:nvPr/>
        </p:nvSpPr>
        <p:spPr>
          <a:xfrm>
            <a:off x="9168376" y="2747454"/>
            <a:ext cx="950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Hippo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CA6605-23BE-CE41-A0C2-99DFDF701062}"/>
              </a:ext>
            </a:extLst>
          </p:cNvPr>
          <p:cNvSpPr txBox="1"/>
          <p:nvPr/>
        </p:nvSpPr>
        <p:spPr>
          <a:xfrm>
            <a:off x="9168375" y="4352200"/>
            <a:ext cx="950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Hippo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16F0E062-2848-C34E-BC04-675D3F5D95EE}"/>
              </a:ext>
            </a:extLst>
          </p:cNvPr>
          <p:cNvCxnSpPr>
            <a:endCxn id="5" idx="3"/>
          </p:cNvCxnSpPr>
          <p:nvPr/>
        </p:nvCxnSpPr>
        <p:spPr>
          <a:xfrm flipV="1">
            <a:off x="3192105" y="3076669"/>
            <a:ext cx="880008" cy="469293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3A6EAAC9-5488-2A4B-8161-8B520739D4FD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3227222" y="4262995"/>
            <a:ext cx="844891" cy="357918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475E973-ABE8-F34C-9CE8-82DBF743711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131518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14EB-E976-3D4C-D203-2EDA6925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guarantee symmetry in our network?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A0F63-A35B-B476-55AF-86FC94762AD5}"/>
                  </a:ext>
                </a:extLst>
              </p:cNvPr>
              <p:cNvSpPr txBox="1"/>
              <p:nvPr/>
            </p:nvSpPr>
            <p:spPr>
              <a:xfrm>
                <a:off x="3207293" y="3749457"/>
                <a:ext cx="5777415" cy="3108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800" dirty="0"/>
                  <a:t>“does </a:t>
                </a:r>
                <a:r>
                  <a:rPr lang="en-US" sz="2800" i="1" dirty="0">
                    <a:latin typeface="Times" pitchFamily="2" charset="0"/>
                  </a:rPr>
                  <a:t>x</a:t>
                </a:r>
                <a:r>
                  <a:rPr lang="en-US" sz="2800" dirty="0"/>
                  <a:t> contain vertical lines?”</a:t>
                </a:r>
              </a:p>
              <a:p>
                <a:endParaRPr lang="en-US" sz="2800" dirty="0"/>
              </a:p>
              <a:p>
                <a:endParaRPr lang="en-US" sz="2800" dirty="0"/>
              </a:p>
              <a:p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yes.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yes too.	</a:t>
                </a:r>
              </a:p>
              <a:p>
                <a:pPr algn="ctr"/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A0F63-A35B-B476-55AF-86FC94762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293" y="3749457"/>
                <a:ext cx="5777415" cy="3108543"/>
              </a:xfrm>
              <a:prstGeom prst="rect">
                <a:avLst/>
              </a:prstGeom>
              <a:blipFill>
                <a:blip r:embed="rId2"/>
                <a:stretch>
                  <a:fillRect l="-1096" t="-2449" r="-1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invariance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Are there computations that are inherently symmetric?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  <a:blipFill>
                <a:blip r:embed="rId3"/>
                <a:stretch>
                  <a:fillRect l="-1086" t="-4061" b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2" name="Picture 2">
            <a:extLst>
              <a:ext uri="{FF2B5EF4-FFF2-40B4-BE49-F238E27FC236}">
                <a16:creationId xmlns:a16="http://schemas.microsoft.com/office/drawing/2014/main" id="{664C9A61-1E10-A858-D356-85C4671F7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3362" b="3362"/>
          <a:stretch/>
        </p:blipFill>
        <p:spPr bwMode="auto">
          <a:xfrm>
            <a:off x="3700778" y="4324639"/>
            <a:ext cx="1574117" cy="149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3658BB27-DC75-1526-A15C-C75964068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3826" b="3826"/>
          <a:stretch/>
        </p:blipFill>
        <p:spPr bwMode="auto">
          <a:xfrm>
            <a:off x="6342743" y="4324640"/>
            <a:ext cx="1574117" cy="149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BC3A2-DF28-EF2F-7E6A-B8025EEB0226}"/>
              </a:ext>
            </a:extLst>
          </p:cNvPr>
          <p:cNvSpPr txBox="1"/>
          <p:nvPr/>
        </p:nvSpPr>
        <p:spPr>
          <a:xfrm>
            <a:off x="515655" y="4542354"/>
            <a:ext cx="22130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What about</a:t>
            </a:r>
            <a:br>
              <a:rPr lang="en-US" sz="2800" dirty="0"/>
            </a:br>
            <a:r>
              <a:rPr lang="en-US" sz="2800" dirty="0"/>
              <a:t>convolutions?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FE9D66-F6F0-0967-3F5D-32A00B395DEF}"/>
              </a:ext>
            </a:extLst>
          </p:cNvPr>
          <p:cNvSpPr txBox="1"/>
          <p:nvPr/>
        </p:nvSpPr>
        <p:spPr>
          <a:xfrm>
            <a:off x="8569276" y="4378902"/>
            <a:ext cx="31070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Actually, the precise</a:t>
            </a:r>
            <a:br>
              <a:rPr lang="en-US" sz="2800" dirty="0"/>
            </a:br>
            <a:r>
              <a:rPr lang="en-US" sz="2800" dirty="0"/>
              <a:t>idea is slightly</a:t>
            </a:r>
            <a:br>
              <a:rPr lang="en-US" sz="2800" dirty="0"/>
            </a:br>
            <a:r>
              <a:rPr lang="en-US" sz="2800" dirty="0"/>
              <a:t>more subtle...</a:t>
            </a:r>
          </a:p>
        </p:txBody>
      </p:sp>
    </p:spTree>
    <p:extLst>
      <p:ext uri="{BB962C8B-B14F-4D97-AF65-F5344CB8AC3E}">
        <p14:creationId xmlns:p14="http://schemas.microsoft.com/office/powerpoint/2010/main" val="117526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outputs an image?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B9D6488-B05D-0866-7E5D-97ED7153A4B0}"/>
              </a:ext>
            </a:extLst>
          </p:cNvPr>
          <p:cNvGrpSpPr/>
          <p:nvPr/>
        </p:nvGrpSpPr>
        <p:grpSpPr>
          <a:xfrm>
            <a:off x="2061023" y="1324573"/>
            <a:ext cx="1373416" cy="1737690"/>
            <a:chOff x="1611080" y="1535617"/>
            <a:chExt cx="1373416" cy="173769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C00171-7E71-5F1A-047E-DE4DD37A7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449"/>
            <a:stretch/>
          </p:blipFill>
          <p:spPr>
            <a:xfrm flipH="1">
              <a:off x="1611080" y="1535617"/>
              <a:ext cx="1373416" cy="123808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817136B-74EC-A2E2-B12A-835A59CE0649}"/>
                    </a:ext>
                  </a:extLst>
                </p:cNvPr>
                <p:cNvSpPr txBox="1"/>
                <p:nvPr/>
              </p:nvSpPr>
              <p:spPr>
                <a:xfrm>
                  <a:off x="2063749" y="2750087"/>
                  <a:ext cx="46807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817136B-74EC-A2E2-B12A-835A59CE06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3749" y="2750087"/>
                  <a:ext cx="468077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22F513-11B2-BE58-EEBB-5F18E5478CB7}"/>
              </a:ext>
            </a:extLst>
          </p:cNvPr>
          <p:cNvGrpSpPr/>
          <p:nvPr/>
        </p:nvGrpSpPr>
        <p:grpSpPr>
          <a:xfrm>
            <a:off x="5413826" y="1324573"/>
            <a:ext cx="1373416" cy="1740643"/>
            <a:chOff x="4963883" y="1535617"/>
            <a:chExt cx="1373416" cy="17406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3EFF7E-68FF-5EE7-7790-F4401D02DB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449"/>
            <a:stretch/>
          </p:blipFill>
          <p:spPr>
            <a:xfrm>
              <a:off x="4963883" y="1535617"/>
              <a:ext cx="1373416" cy="123808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A7052F2-D8C9-1518-6B84-13559353242B}"/>
                    </a:ext>
                  </a:extLst>
                </p:cNvPr>
                <p:cNvSpPr txBox="1"/>
                <p:nvPr/>
              </p:nvSpPr>
              <p:spPr>
                <a:xfrm>
                  <a:off x="5100537" y="2753040"/>
                  <a:ext cx="110010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A7052F2-D8C9-1518-6B84-1355935324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0537" y="2753040"/>
                  <a:ext cx="1100108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3448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79D59F-F37F-7B0C-BAE8-1F7B2903345C}"/>
              </a:ext>
            </a:extLst>
          </p:cNvPr>
          <p:cNvGrpSpPr/>
          <p:nvPr/>
        </p:nvGrpSpPr>
        <p:grpSpPr>
          <a:xfrm>
            <a:off x="2061023" y="4261511"/>
            <a:ext cx="1373416" cy="1741013"/>
            <a:chOff x="1611080" y="4472555"/>
            <a:chExt cx="1373416" cy="17410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91B3D52-7B67-AA35-B551-D0D0F9299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5640"/>
            <a:stretch/>
          </p:blipFill>
          <p:spPr>
            <a:xfrm flipH="1">
              <a:off x="1611080" y="4472555"/>
              <a:ext cx="1373416" cy="12177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46BA410-C872-E8DE-E641-ADF9BF60B534}"/>
                    </a:ext>
                  </a:extLst>
                </p:cNvPr>
                <p:cNvSpPr txBox="1"/>
                <p:nvPr/>
              </p:nvSpPr>
              <p:spPr>
                <a:xfrm>
                  <a:off x="1810827" y="5690348"/>
                  <a:ext cx="97392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46BA410-C872-E8DE-E641-ADF9BF60B5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0827" y="5690348"/>
                  <a:ext cx="973921" cy="523220"/>
                </a:xfrm>
                <a:prstGeom prst="rect">
                  <a:avLst/>
                </a:prstGeom>
                <a:blipFill>
                  <a:blip r:embed="rId7"/>
                  <a:stretch>
                    <a:fillRect l="-7792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FE5ADE6-AD87-5423-AB75-B445E9D45311}"/>
              </a:ext>
            </a:extLst>
          </p:cNvPr>
          <p:cNvSpPr txBox="1"/>
          <p:nvPr/>
        </p:nvSpPr>
        <p:spPr>
          <a:xfrm>
            <a:off x="0" y="6508031"/>
            <a:ext cx="3185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[Image from Xe and Tu 2015]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0BC2024-187E-950D-543C-9C279B7C6D1C}"/>
              </a:ext>
            </a:extLst>
          </p:cNvPr>
          <p:cNvGrpSpPr/>
          <p:nvPr/>
        </p:nvGrpSpPr>
        <p:grpSpPr>
          <a:xfrm>
            <a:off x="2724369" y="3217956"/>
            <a:ext cx="474104" cy="896257"/>
            <a:chOff x="2274426" y="3429000"/>
            <a:chExt cx="474104" cy="896257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9F596AE-A660-71BA-94A9-8EB4E676F874}"/>
                </a:ext>
              </a:extLst>
            </p:cNvPr>
            <p:cNvCxnSpPr>
              <a:cxnSpLocks/>
            </p:cNvCxnSpPr>
            <p:nvPr/>
          </p:nvCxnSpPr>
          <p:spPr>
            <a:xfrm>
              <a:off x="2280548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80F-11CF-19E3-4085-72542A30EBF3}"/>
                    </a:ext>
                  </a:extLst>
                </p:cNvPr>
                <p:cNvSpPr txBox="1"/>
                <p:nvPr/>
              </p:nvSpPr>
              <p:spPr>
                <a:xfrm>
                  <a:off x="2274426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80F-11CF-19E3-4085-72542A30EB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426" y="3548163"/>
                  <a:ext cx="474104" cy="523220"/>
                </a:xfrm>
                <a:prstGeom prst="rect">
                  <a:avLst/>
                </a:prstGeom>
                <a:blipFill>
                  <a:blip r:embed="rId8"/>
                  <a:stretch>
                    <a:fillRect l="-15385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D6DC87A-49DA-1FA3-0397-CBFB35FB8C48}"/>
              </a:ext>
            </a:extLst>
          </p:cNvPr>
          <p:cNvGrpSpPr/>
          <p:nvPr/>
        </p:nvGrpSpPr>
        <p:grpSpPr>
          <a:xfrm>
            <a:off x="6100533" y="3217956"/>
            <a:ext cx="474104" cy="896257"/>
            <a:chOff x="5650590" y="3429000"/>
            <a:chExt cx="474104" cy="896257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33F3FBA-16DB-B068-9200-585F9F6A360F}"/>
                </a:ext>
              </a:extLst>
            </p:cNvPr>
            <p:cNvCxnSpPr>
              <a:cxnSpLocks/>
            </p:cNvCxnSpPr>
            <p:nvPr/>
          </p:nvCxnSpPr>
          <p:spPr>
            <a:xfrm>
              <a:off x="5650590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874E20-9490-725C-7BED-810934E6FE65}"/>
                    </a:ext>
                  </a:extLst>
                </p:cNvPr>
                <p:cNvSpPr txBox="1"/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874E20-9490-725C-7BED-810934E6FE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blipFill>
                  <a:blip r:embed="rId9"/>
                  <a:stretch>
                    <a:fillRect l="-15789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3D0F6ED-25BF-82F2-7C11-6445E32EA3FE}"/>
              </a:ext>
            </a:extLst>
          </p:cNvPr>
          <p:cNvGrpSpPr/>
          <p:nvPr/>
        </p:nvGrpSpPr>
        <p:grpSpPr>
          <a:xfrm>
            <a:off x="3630741" y="1418873"/>
            <a:ext cx="1581010" cy="1080421"/>
            <a:chOff x="3630741" y="1418873"/>
            <a:chExt cx="1581010" cy="108042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8AB035A-D058-CEDE-4F88-32BE5BCFA98B}"/>
                </a:ext>
              </a:extLst>
            </p:cNvPr>
            <p:cNvGrpSpPr/>
            <p:nvPr/>
          </p:nvGrpSpPr>
          <p:grpSpPr>
            <a:xfrm>
              <a:off x="3635687" y="1418873"/>
              <a:ext cx="1489162" cy="524744"/>
              <a:chOff x="3185744" y="1629917"/>
              <a:chExt cx="1489162" cy="524744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62076523-1B73-D92B-12E4-DB735BBEEF8C}"/>
                  </a:ext>
                </a:extLst>
              </p:cNvPr>
              <p:cNvCxnSpPr/>
              <p:nvPr/>
            </p:nvCxnSpPr>
            <p:spPr>
              <a:xfrm>
                <a:off x="3185744" y="215466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7A1816A6-9881-0DCD-648E-CF46B2860D0B}"/>
                      </a:ext>
                    </a:extLst>
                  </p:cNvPr>
                  <p:cNvSpPr txBox="1"/>
                  <p:nvPr/>
                </p:nvSpPr>
                <p:spPr>
                  <a:xfrm>
                    <a:off x="3674043" y="1629917"/>
                    <a:ext cx="600293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7A1816A6-9881-0DCD-648E-CF46B2860D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74043" y="1629917"/>
                    <a:ext cx="600293" cy="52322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DF6761-8759-4780-91FA-795C5B858ED6}"/>
                </a:ext>
              </a:extLst>
            </p:cNvPr>
            <p:cNvSpPr txBox="1"/>
            <p:nvPr/>
          </p:nvSpPr>
          <p:spPr>
            <a:xfrm>
              <a:off x="3630741" y="1976074"/>
              <a:ext cx="15810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reflection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8419A65-E887-39E6-C6A0-EE2C8204DBC1}"/>
                  </a:ext>
                </a:extLst>
              </p:cNvPr>
              <p:cNvSpPr txBox="1"/>
              <p:nvPr/>
            </p:nvSpPr>
            <p:spPr>
              <a:xfrm>
                <a:off x="180020" y="3104186"/>
                <a:ext cx="2228366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800" dirty="0"/>
                  <a:t>“trace</a:t>
                </a:r>
                <a:br>
                  <a:rPr lang="en-US" sz="2800" dirty="0"/>
                </a:br>
                <a:r>
                  <a:rPr lang="en-US" sz="2800" dirty="0"/>
                  <a:t>the edges”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8419A65-E887-39E6-C6A0-EE2C8204D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20" y="3104186"/>
                <a:ext cx="2228366" cy="954107"/>
              </a:xfrm>
              <a:prstGeom prst="rect">
                <a:avLst/>
              </a:prstGeom>
              <a:blipFill>
                <a:blip r:embed="rId11"/>
                <a:stretch>
                  <a:fillRect l="-2841" t="-6579" r="-5114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86B491DD-0F38-CF3D-D9BC-10EB1AD150C4}"/>
              </a:ext>
            </a:extLst>
          </p:cNvPr>
          <p:cNvSpPr txBox="1"/>
          <p:nvPr/>
        </p:nvSpPr>
        <p:spPr>
          <a:xfrm>
            <a:off x="4646790" y="4156916"/>
            <a:ext cx="289412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We don’t want</a:t>
            </a:r>
            <a:br>
              <a:rPr lang="en-US" sz="2800" dirty="0"/>
            </a:br>
            <a:r>
              <a:rPr lang="en-US" sz="2800" dirty="0"/>
              <a:t>the output to be</a:t>
            </a:r>
            <a:br>
              <a:rPr lang="en-US" sz="2800" dirty="0"/>
            </a:br>
            <a:r>
              <a:rPr lang="en-US" sz="2800" i="1" dirty="0"/>
              <a:t>exactly</a:t>
            </a:r>
            <a:r>
              <a:rPr lang="en-US" sz="2800" dirty="0"/>
              <a:t> the same...</a:t>
            </a:r>
          </a:p>
        </p:txBody>
      </p:sp>
    </p:spTree>
    <p:extLst>
      <p:ext uri="{BB962C8B-B14F-4D97-AF65-F5344CB8AC3E}">
        <p14:creationId xmlns:p14="http://schemas.microsoft.com/office/powerpoint/2010/main" val="400375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outputs an image?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A14EB-E976-3D4C-D203-2EDA6925E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B9D6488-B05D-0866-7E5D-97ED7153A4B0}"/>
              </a:ext>
            </a:extLst>
          </p:cNvPr>
          <p:cNvGrpSpPr/>
          <p:nvPr/>
        </p:nvGrpSpPr>
        <p:grpSpPr>
          <a:xfrm>
            <a:off x="2061023" y="1324573"/>
            <a:ext cx="1373416" cy="1737690"/>
            <a:chOff x="1611080" y="1535617"/>
            <a:chExt cx="1373416" cy="173769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C00171-7E71-5F1A-047E-DE4DD37A7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449"/>
            <a:stretch/>
          </p:blipFill>
          <p:spPr>
            <a:xfrm flipH="1">
              <a:off x="1611080" y="1535617"/>
              <a:ext cx="1373416" cy="123808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817136B-74EC-A2E2-B12A-835A59CE0649}"/>
                    </a:ext>
                  </a:extLst>
                </p:cNvPr>
                <p:cNvSpPr txBox="1"/>
                <p:nvPr/>
              </p:nvSpPr>
              <p:spPr>
                <a:xfrm>
                  <a:off x="2063749" y="2750087"/>
                  <a:ext cx="46807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817136B-74EC-A2E2-B12A-835A59CE06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3749" y="2750087"/>
                  <a:ext cx="468077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22F513-11B2-BE58-EEBB-5F18E5478CB7}"/>
              </a:ext>
            </a:extLst>
          </p:cNvPr>
          <p:cNvGrpSpPr/>
          <p:nvPr/>
        </p:nvGrpSpPr>
        <p:grpSpPr>
          <a:xfrm>
            <a:off x="5413826" y="1324573"/>
            <a:ext cx="1373416" cy="1740643"/>
            <a:chOff x="4963883" y="1535617"/>
            <a:chExt cx="1373416" cy="17406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3EFF7E-68FF-5EE7-7790-F4401D02DB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449"/>
            <a:stretch/>
          </p:blipFill>
          <p:spPr>
            <a:xfrm>
              <a:off x="4963883" y="1535617"/>
              <a:ext cx="1373416" cy="123808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A7052F2-D8C9-1518-6B84-13559353242B}"/>
                    </a:ext>
                  </a:extLst>
                </p:cNvPr>
                <p:cNvSpPr txBox="1"/>
                <p:nvPr/>
              </p:nvSpPr>
              <p:spPr>
                <a:xfrm>
                  <a:off x="5100537" y="2753040"/>
                  <a:ext cx="110010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A7052F2-D8C9-1518-6B84-1355935324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0537" y="2753040"/>
                  <a:ext cx="1100108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3448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43CBD35-DDC9-E9D9-593E-8496105E368E}"/>
              </a:ext>
            </a:extLst>
          </p:cNvPr>
          <p:cNvGrpSpPr/>
          <p:nvPr/>
        </p:nvGrpSpPr>
        <p:grpSpPr>
          <a:xfrm>
            <a:off x="8587268" y="1324573"/>
            <a:ext cx="1732141" cy="1737690"/>
            <a:chOff x="8137325" y="1535617"/>
            <a:chExt cx="1732141" cy="173769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FE60974-2978-CFF8-96D5-D593B01586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6449"/>
            <a:stretch/>
          </p:blipFill>
          <p:spPr>
            <a:xfrm>
              <a:off x="8316687" y="1535617"/>
              <a:ext cx="1373415" cy="123808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2430237-9907-F7AE-7B19-3A569F586608}"/>
                    </a:ext>
                  </a:extLst>
                </p:cNvPr>
                <p:cNvSpPr txBox="1"/>
                <p:nvPr/>
              </p:nvSpPr>
              <p:spPr>
                <a:xfrm>
                  <a:off x="8137325" y="2750087"/>
                  <a:ext cx="173214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2430237-9907-F7AE-7B19-3A569F5866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7325" y="2750087"/>
                  <a:ext cx="1732141" cy="523220"/>
                </a:xfrm>
                <a:prstGeom prst="rect">
                  <a:avLst/>
                </a:prstGeom>
                <a:blipFill>
                  <a:blip r:embed="rId6"/>
                  <a:stretch>
                    <a:fillRect l="-2190" b="-195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79D59F-F37F-7B0C-BAE8-1F7B2903345C}"/>
              </a:ext>
            </a:extLst>
          </p:cNvPr>
          <p:cNvGrpSpPr/>
          <p:nvPr/>
        </p:nvGrpSpPr>
        <p:grpSpPr>
          <a:xfrm>
            <a:off x="2061023" y="4261511"/>
            <a:ext cx="1373416" cy="1741013"/>
            <a:chOff x="1611080" y="4472555"/>
            <a:chExt cx="1373416" cy="17410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91B3D52-7B67-AA35-B551-D0D0F9299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5640"/>
            <a:stretch/>
          </p:blipFill>
          <p:spPr>
            <a:xfrm flipH="1">
              <a:off x="1611080" y="4472555"/>
              <a:ext cx="1373416" cy="12177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46BA410-C872-E8DE-E641-ADF9BF60B534}"/>
                    </a:ext>
                  </a:extLst>
                </p:cNvPr>
                <p:cNvSpPr txBox="1"/>
                <p:nvPr/>
              </p:nvSpPr>
              <p:spPr>
                <a:xfrm>
                  <a:off x="1810827" y="5690348"/>
                  <a:ext cx="97392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46BA410-C872-E8DE-E641-ADF9BF60B5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0827" y="5690348"/>
                  <a:ext cx="973921" cy="523220"/>
                </a:xfrm>
                <a:prstGeom prst="rect">
                  <a:avLst/>
                </a:prstGeom>
                <a:blipFill>
                  <a:blip r:embed="rId8"/>
                  <a:stretch>
                    <a:fillRect l="-7792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213E774-7994-1639-FF2D-BF3CEC856B52}"/>
              </a:ext>
            </a:extLst>
          </p:cNvPr>
          <p:cNvGrpSpPr/>
          <p:nvPr/>
        </p:nvGrpSpPr>
        <p:grpSpPr>
          <a:xfrm>
            <a:off x="5358472" y="4261511"/>
            <a:ext cx="1484124" cy="1743966"/>
            <a:chOff x="4908529" y="4472555"/>
            <a:chExt cx="1484124" cy="17439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75C5838-AACA-7907-9948-DB41B9E95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5640"/>
            <a:stretch/>
          </p:blipFill>
          <p:spPr>
            <a:xfrm>
              <a:off x="4963883" y="4472555"/>
              <a:ext cx="1373416" cy="12177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39D68EA-7A70-1247-4312-1F624F04F075}"/>
                    </a:ext>
                  </a:extLst>
                </p:cNvPr>
                <p:cNvSpPr txBox="1"/>
                <p:nvPr/>
              </p:nvSpPr>
              <p:spPr>
                <a:xfrm>
                  <a:off x="4908529" y="5693301"/>
                  <a:ext cx="148412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800" dirty="0"/>
                    <a:t>)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39D68EA-7A70-1247-4312-1F624F04F0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8529" y="5693301"/>
                  <a:ext cx="1484124" cy="523220"/>
                </a:xfrm>
                <a:prstGeom prst="rect">
                  <a:avLst/>
                </a:prstGeom>
                <a:blipFill>
                  <a:blip r:embed="rId9"/>
                  <a:stretch>
                    <a:fillRect l="-4237" t="-11905" r="-8475" b="-309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0D9F929-0730-DEEA-BA6F-6363EF20F2D1}"/>
              </a:ext>
            </a:extLst>
          </p:cNvPr>
          <p:cNvGrpSpPr/>
          <p:nvPr/>
        </p:nvGrpSpPr>
        <p:grpSpPr>
          <a:xfrm>
            <a:off x="8330211" y="4261735"/>
            <a:ext cx="2246256" cy="1740789"/>
            <a:chOff x="7880268" y="4472779"/>
            <a:chExt cx="2246256" cy="17407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EC87832-DD9D-F02C-C762-A72B284A00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25640"/>
            <a:stretch/>
          </p:blipFill>
          <p:spPr>
            <a:xfrm>
              <a:off x="8316687" y="4472779"/>
              <a:ext cx="1373415" cy="12177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D3CEEBE-6D99-7AD7-5C77-BA87F341AA1F}"/>
                    </a:ext>
                  </a:extLst>
                </p:cNvPr>
                <p:cNvSpPr txBox="1"/>
                <p:nvPr/>
              </p:nvSpPr>
              <p:spPr>
                <a:xfrm>
                  <a:off x="7880268" y="5690348"/>
                  <a:ext cx="224625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)))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D3CEEBE-6D99-7AD7-5C77-BA87F341AA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0268" y="5690348"/>
                  <a:ext cx="2246256" cy="523220"/>
                </a:xfrm>
                <a:prstGeom prst="rect">
                  <a:avLst/>
                </a:prstGeom>
                <a:blipFill>
                  <a:blip r:embed="rId10"/>
                  <a:stretch>
                    <a:fillRect l="-3390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5325AB6-F2A9-4A9C-A259-EE111F73E2F7}"/>
                  </a:ext>
                </a:extLst>
              </p:cNvPr>
              <p:cNvSpPr txBox="1"/>
              <p:nvPr/>
            </p:nvSpPr>
            <p:spPr>
              <a:xfrm>
                <a:off x="5124849" y="5984811"/>
                <a:ext cx="19513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5325AB6-F2A9-4A9C-A259-EE111F73E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849" y="5984811"/>
                <a:ext cx="1951368" cy="523220"/>
              </a:xfrm>
              <a:prstGeom prst="rect">
                <a:avLst/>
              </a:prstGeom>
              <a:blipFill>
                <a:blip r:embed="rId11"/>
                <a:stretch>
                  <a:fillRect t="-11905" r="-5806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BC09E7D-CD41-55F1-7007-F6491B9C16C6}"/>
                  </a:ext>
                </a:extLst>
              </p:cNvPr>
              <p:cNvSpPr txBox="1"/>
              <p:nvPr/>
            </p:nvSpPr>
            <p:spPr>
              <a:xfrm>
                <a:off x="8096590" y="5981858"/>
                <a:ext cx="27135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)))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BC09E7D-CD41-55F1-7007-F6491B9C1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590" y="5981858"/>
                <a:ext cx="2713500" cy="523220"/>
              </a:xfrm>
              <a:prstGeom prst="rect">
                <a:avLst/>
              </a:prstGeom>
              <a:blipFill>
                <a:blip r:embed="rId1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5FE5ADE6-AD87-5423-AB75-B445E9D45311}"/>
              </a:ext>
            </a:extLst>
          </p:cNvPr>
          <p:cNvSpPr txBox="1"/>
          <p:nvPr/>
        </p:nvSpPr>
        <p:spPr>
          <a:xfrm>
            <a:off x="0" y="6508031"/>
            <a:ext cx="3185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[Image from Xe and Tu 2015]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0BC2024-187E-950D-543C-9C279B7C6D1C}"/>
              </a:ext>
            </a:extLst>
          </p:cNvPr>
          <p:cNvGrpSpPr/>
          <p:nvPr/>
        </p:nvGrpSpPr>
        <p:grpSpPr>
          <a:xfrm>
            <a:off x="2724369" y="3217956"/>
            <a:ext cx="474104" cy="896257"/>
            <a:chOff x="2274426" y="3429000"/>
            <a:chExt cx="474104" cy="896257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9F596AE-A660-71BA-94A9-8EB4E676F874}"/>
                </a:ext>
              </a:extLst>
            </p:cNvPr>
            <p:cNvCxnSpPr>
              <a:cxnSpLocks/>
            </p:cNvCxnSpPr>
            <p:nvPr/>
          </p:nvCxnSpPr>
          <p:spPr>
            <a:xfrm>
              <a:off x="2280548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80F-11CF-19E3-4085-72542A30EBF3}"/>
                    </a:ext>
                  </a:extLst>
                </p:cNvPr>
                <p:cNvSpPr txBox="1"/>
                <p:nvPr/>
              </p:nvSpPr>
              <p:spPr>
                <a:xfrm>
                  <a:off x="2274426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80F-11CF-19E3-4085-72542A30EB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426" y="3548163"/>
                  <a:ext cx="474104" cy="523220"/>
                </a:xfrm>
                <a:prstGeom prst="rect">
                  <a:avLst/>
                </a:prstGeom>
                <a:blipFill>
                  <a:blip r:embed="rId13"/>
                  <a:stretch>
                    <a:fillRect l="-15385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D6DC87A-49DA-1FA3-0397-CBFB35FB8C48}"/>
              </a:ext>
            </a:extLst>
          </p:cNvPr>
          <p:cNvGrpSpPr/>
          <p:nvPr/>
        </p:nvGrpSpPr>
        <p:grpSpPr>
          <a:xfrm>
            <a:off x="6100533" y="3217956"/>
            <a:ext cx="474104" cy="896257"/>
            <a:chOff x="5650590" y="3429000"/>
            <a:chExt cx="474104" cy="896257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33F3FBA-16DB-B068-9200-585F9F6A360F}"/>
                </a:ext>
              </a:extLst>
            </p:cNvPr>
            <p:cNvCxnSpPr>
              <a:cxnSpLocks/>
            </p:cNvCxnSpPr>
            <p:nvPr/>
          </p:nvCxnSpPr>
          <p:spPr>
            <a:xfrm>
              <a:off x="5650590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874E20-9490-725C-7BED-810934E6FE65}"/>
                    </a:ext>
                  </a:extLst>
                </p:cNvPr>
                <p:cNvSpPr txBox="1"/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C874E20-9490-725C-7BED-810934E6FE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blipFill>
                  <a:blip r:embed="rId14"/>
                  <a:stretch>
                    <a:fillRect l="-15789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7207CC-54C2-FB94-F284-A96A701E5B66}"/>
              </a:ext>
            </a:extLst>
          </p:cNvPr>
          <p:cNvGrpSpPr/>
          <p:nvPr/>
        </p:nvGrpSpPr>
        <p:grpSpPr>
          <a:xfrm>
            <a:off x="9447214" y="3217956"/>
            <a:ext cx="474104" cy="896257"/>
            <a:chOff x="8997271" y="3429000"/>
            <a:chExt cx="474104" cy="89625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A23F3B0-90F3-BFD6-264B-6FF8B2B6AA54}"/>
                </a:ext>
              </a:extLst>
            </p:cNvPr>
            <p:cNvCxnSpPr>
              <a:cxnSpLocks/>
            </p:cNvCxnSpPr>
            <p:nvPr/>
          </p:nvCxnSpPr>
          <p:spPr>
            <a:xfrm>
              <a:off x="9003394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D52A3FC-18B3-4A1B-7696-DBEC89D9A255}"/>
                    </a:ext>
                  </a:extLst>
                </p:cNvPr>
                <p:cNvSpPr txBox="1"/>
                <p:nvPr/>
              </p:nvSpPr>
              <p:spPr>
                <a:xfrm>
                  <a:off x="8997271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D52A3FC-18B3-4A1B-7696-DBEC89D9A2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7271" y="3548163"/>
                  <a:ext cx="474104" cy="523220"/>
                </a:xfrm>
                <a:prstGeom prst="rect">
                  <a:avLst/>
                </a:prstGeom>
                <a:blipFill>
                  <a:blip r:embed="rId15"/>
                  <a:stretch>
                    <a:fillRect l="-15789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3D0F6ED-25BF-82F2-7C11-6445E32EA3FE}"/>
              </a:ext>
            </a:extLst>
          </p:cNvPr>
          <p:cNvGrpSpPr/>
          <p:nvPr/>
        </p:nvGrpSpPr>
        <p:grpSpPr>
          <a:xfrm>
            <a:off x="3630741" y="1418873"/>
            <a:ext cx="1581010" cy="1080421"/>
            <a:chOff x="3630741" y="1418873"/>
            <a:chExt cx="1581010" cy="108042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8AB035A-D058-CEDE-4F88-32BE5BCFA98B}"/>
                </a:ext>
              </a:extLst>
            </p:cNvPr>
            <p:cNvGrpSpPr/>
            <p:nvPr/>
          </p:nvGrpSpPr>
          <p:grpSpPr>
            <a:xfrm>
              <a:off x="3635687" y="1418873"/>
              <a:ext cx="1489162" cy="524744"/>
              <a:chOff x="3185744" y="1629917"/>
              <a:chExt cx="1489162" cy="524744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62076523-1B73-D92B-12E4-DB735BBEEF8C}"/>
                  </a:ext>
                </a:extLst>
              </p:cNvPr>
              <p:cNvCxnSpPr/>
              <p:nvPr/>
            </p:nvCxnSpPr>
            <p:spPr>
              <a:xfrm>
                <a:off x="3185744" y="215466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7A1816A6-9881-0DCD-648E-CF46B2860D0B}"/>
                      </a:ext>
                    </a:extLst>
                  </p:cNvPr>
                  <p:cNvSpPr txBox="1"/>
                  <p:nvPr/>
                </p:nvSpPr>
                <p:spPr>
                  <a:xfrm>
                    <a:off x="3674043" y="1629917"/>
                    <a:ext cx="600293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7A1816A6-9881-0DCD-648E-CF46B2860D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74043" y="1629917"/>
                    <a:ext cx="600293" cy="52322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DF6761-8759-4780-91FA-795C5B858ED6}"/>
                </a:ext>
              </a:extLst>
            </p:cNvPr>
            <p:cNvSpPr txBox="1"/>
            <p:nvPr/>
          </p:nvSpPr>
          <p:spPr>
            <a:xfrm>
              <a:off x="3630741" y="1976074"/>
              <a:ext cx="15810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reflection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968F4E1-D3EE-7C13-94C3-1778AD736E25}"/>
              </a:ext>
            </a:extLst>
          </p:cNvPr>
          <p:cNvGrpSpPr/>
          <p:nvPr/>
        </p:nvGrpSpPr>
        <p:grpSpPr>
          <a:xfrm>
            <a:off x="3605950" y="4280149"/>
            <a:ext cx="1581010" cy="1147460"/>
            <a:chOff x="3605950" y="4280149"/>
            <a:chExt cx="1581010" cy="114746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3FEEBEB-FF0A-6C45-85E5-E0A33A254F68}"/>
                </a:ext>
              </a:extLst>
            </p:cNvPr>
            <p:cNvGrpSpPr/>
            <p:nvPr/>
          </p:nvGrpSpPr>
          <p:grpSpPr>
            <a:xfrm>
              <a:off x="3635687" y="4280149"/>
              <a:ext cx="1489162" cy="590258"/>
              <a:chOff x="3185744" y="4491193"/>
              <a:chExt cx="1489162" cy="590258"/>
            </a:xfrm>
          </p:grpSpPr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61B992F8-414B-9D6D-4CC0-7663E89F45A0}"/>
                  </a:ext>
                </a:extLst>
              </p:cNvPr>
              <p:cNvCxnSpPr/>
              <p:nvPr/>
            </p:nvCxnSpPr>
            <p:spPr>
              <a:xfrm>
                <a:off x="3185744" y="508145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1917F316-0F6F-9AF1-D074-B4AD9126E45F}"/>
                      </a:ext>
                    </a:extLst>
                  </p:cNvPr>
                  <p:cNvSpPr txBox="1"/>
                  <p:nvPr/>
                </p:nvSpPr>
                <p:spPr>
                  <a:xfrm>
                    <a:off x="3674043" y="4491193"/>
                    <a:ext cx="600293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1917F316-0F6F-9AF1-D074-B4AD9126E4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74043" y="4491193"/>
                    <a:ext cx="600293" cy="52322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4167" b="-232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254E2F0-746B-2F96-E942-EFC87B98A103}"/>
                </a:ext>
              </a:extLst>
            </p:cNvPr>
            <p:cNvSpPr txBox="1"/>
            <p:nvPr/>
          </p:nvSpPr>
          <p:spPr>
            <a:xfrm>
              <a:off x="3605950" y="4904389"/>
              <a:ext cx="15810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reflection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0F9FA0-E308-D761-B271-F8DAC0048703}"/>
              </a:ext>
            </a:extLst>
          </p:cNvPr>
          <p:cNvGrpSpPr/>
          <p:nvPr/>
        </p:nvGrpSpPr>
        <p:grpSpPr>
          <a:xfrm>
            <a:off x="6922430" y="1424679"/>
            <a:ext cx="1754519" cy="1080528"/>
            <a:chOff x="6922430" y="1424679"/>
            <a:chExt cx="1754519" cy="1080528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9FD68CC-95C8-85E7-01E3-6C4B1995F266}"/>
                </a:ext>
              </a:extLst>
            </p:cNvPr>
            <p:cNvGrpSpPr/>
            <p:nvPr/>
          </p:nvGrpSpPr>
          <p:grpSpPr>
            <a:xfrm>
              <a:off x="7076217" y="1424679"/>
              <a:ext cx="1489162" cy="523220"/>
              <a:chOff x="6626274" y="1635723"/>
              <a:chExt cx="1489162" cy="523220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715B7E88-B77F-3DB0-BD7A-CC80AE6A7A14}"/>
                  </a:ext>
                </a:extLst>
              </p:cNvPr>
              <p:cNvCxnSpPr/>
              <p:nvPr/>
            </p:nvCxnSpPr>
            <p:spPr>
              <a:xfrm>
                <a:off x="6626274" y="215466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F7310F7D-52DB-7F44-0B39-22137ADA73D3}"/>
                      </a:ext>
                    </a:extLst>
                  </p:cNvPr>
                  <p:cNvSpPr txBox="1"/>
                  <p:nvPr/>
                </p:nvSpPr>
                <p:spPr>
                  <a:xfrm>
                    <a:off x="7066573" y="1635723"/>
                    <a:ext cx="608564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F7310F7D-52DB-7F44-0B39-22137ADA73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66573" y="1635723"/>
                    <a:ext cx="608564" cy="52322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4082" b="-23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55621DF-FEA7-3068-D982-0DEA5BD1E5ED}"/>
                </a:ext>
              </a:extLst>
            </p:cNvPr>
            <p:cNvSpPr txBox="1"/>
            <p:nvPr/>
          </p:nvSpPr>
          <p:spPr>
            <a:xfrm>
              <a:off x="6922430" y="1981987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2740927-77D3-E223-F094-A44017E43A9A}"/>
              </a:ext>
            </a:extLst>
          </p:cNvPr>
          <p:cNvGrpSpPr/>
          <p:nvPr/>
        </p:nvGrpSpPr>
        <p:grpSpPr>
          <a:xfrm>
            <a:off x="6943538" y="4285955"/>
            <a:ext cx="1754519" cy="1128924"/>
            <a:chOff x="6943538" y="4285955"/>
            <a:chExt cx="1754519" cy="112892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954CEDE-9227-E661-0D7B-EB6420369017}"/>
                </a:ext>
              </a:extLst>
            </p:cNvPr>
            <p:cNvGrpSpPr/>
            <p:nvPr/>
          </p:nvGrpSpPr>
          <p:grpSpPr>
            <a:xfrm>
              <a:off x="7076217" y="4285955"/>
              <a:ext cx="1489162" cy="584452"/>
              <a:chOff x="6626274" y="4496999"/>
              <a:chExt cx="1489162" cy="584452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218F26EC-63B3-9EC5-CA0A-05DC670B4724}"/>
                  </a:ext>
                </a:extLst>
              </p:cNvPr>
              <p:cNvCxnSpPr/>
              <p:nvPr/>
            </p:nvCxnSpPr>
            <p:spPr>
              <a:xfrm>
                <a:off x="6626274" y="508145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7A3A3744-4721-2D45-BC17-D84EA3C6E667}"/>
                      </a:ext>
                    </a:extLst>
                  </p:cNvPr>
                  <p:cNvSpPr txBox="1"/>
                  <p:nvPr/>
                </p:nvSpPr>
                <p:spPr>
                  <a:xfrm>
                    <a:off x="7066573" y="4496999"/>
                    <a:ext cx="608564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7A3A3744-4721-2D45-BC17-D84EA3C6E6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66573" y="4496999"/>
                    <a:ext cx="608564" cy="52322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4082" b="-23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A2F003F-B6FB-D9E4-5FE1-9A075FACACAC}"/>
                </a:ext>
              </a:extLst>
            </p:cNvPr>
            <p:cNvSpPr txBox="1"/>
            <p:nvPr/>
          </p:nvSpPr>
          <p:spPr>
            <a:xfrm>
              <a:off x="6943538" y="4891659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8419A65-E887-39E6-C6A0-EE2C8204DBC1}"/>
                  </a:ext>
                </a:extLst>
              </p:cNvPr>
              <p:cNvSpPr txBox="1"/>
              <p:nvPr/>
            </p:nvSpPr>
            <p:spPr>
              <a:xfrm>
                <a:off x="180020" y="3104186"/>
                <a:ext cx="2228366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800" dirty="0"/>
                  <a:t>“trace</a:t>
                </a:r>
                <a:br>
                  <a:rPr lang="en-US" sz="2800" dirty="0"/>
                </a:br>
                <a:r>
                  <a:rPr lang="en-US" sz="2800" dirty="0"/>
                  <a:t>the edges”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8419A65-E887-39E6-C6A0-EE2C8204D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20" y="3104186"/>
                <a:ext cx="2228366" cy="954107"/>
              </a:xfrm>
              <a:prstGeom prst="rect">
                <a:avLst/>
              </a:prstGeom>
              <a:blipFill>
                <a:blip r:embed="rId20"/>
                <a:stretch>
                  <a:fillRect l="-2841" t="-6579" r="-5114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342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14EB-E976-3D4C-D203-2EDA6925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operations will guarantee 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Definition of </a:t>
                </a:r>
                <a:r>
                  <a:rPr lang="en-US" b="1" dirty="0"/>
                  <a:t>equivariance</a:t>
                </a:r>
                <a:r>
                  <a:rPr lang="en-US" dirty="0"/>
                  <a:t> under a symmetry 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800" b="0" dirty="0"/>
              </a:p>
              <a:p>
                <a:pPr marL="0" indent="0" algn="ctr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“When you change the data by S, the output also changes by S’.”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207E4B0-605E-DB53-C5D1-0EE0518F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035427"/>
                <a:ext cx="10515600" cy="2489756"/>
              </a:xfrm>
              <a:prstGeom prst="rect">
                <a:avLst/>
              </a:prstGeom>
              <a:blipFill>
                <a:blip r:embed="rId2"/>
                <a:stretch>
                  <a:fillRect l="-1086" t="-4061" b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FE60974-2978-CFF8-96D5-D593B0158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449"/>
          <a:stretch/>
        </p:blipFill>
        <p:spPr>
          <a:xfrm>
            <a:off x="6676573" y="3561867"/>
            <a:ext cx="1373415" cy="12380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C87832-DD9D-F02C-C762-A72B284A0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640"/>
          <a:stretch/>
        </p:blipFill>
        <p:spPr>
          <a:xfrm>
            <a:off x="6676572" y="5213675"/>
            <a:ext cx="1373415" cy="1217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3EFF7E-68FF-5EE7-7790-F4401D02DB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49"/>
          <a:stretch/>
        </p:blipFill>
        <p:spPr>
          <a:xfrm>
            <a:off x="3253010" y="3561867"/>
            <a:ext cx="1373416" cy="12380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5C5838-AACA-7907-9948-DB41B9E95B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40"/>
          <a:stretch/>
        </p:blipFill>
        <p:spPr>
          <a:xfrm>
            <a:off x="3253010" y="5213676"/>
            <a:ext cx="1373416" cy="121779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05656DB-8A71-87C7-BB43-2A55E386039D}"/>
              </a:ext>
            </a:extLst>
          </p:cNvPr>
          <p:cNvGrpSpPr/>
          <p:nvPr/>
        </p:nvGrpSpPr>
        <p:grpSpPr>
          <a:xfrm>
            <a:off x="2871026" y="4581865"/>
            <a:ext cx="474104" cy="896257"/>
            <a:chOff x="1880336" y="3429000"/>
            <a:chExt cx="474104" cy="896257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64415D7-4A2D-6DE5-D149-FDD1DA93D44E}"/>
                </a:ext>
              </a:extLst>
            </p:cNvPr>
            <p:cNvCxnSpPr>
              <a:cxnSpLocks/>
            </p:cNvCxnSpPr>
            <p:nvPr/>
          </p:nvCxnSpPr>
          <p:spPr>
            <a:xfrm>
              <a:off x="2280548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2254275-B5D5-5AE2-27A4-20A6179C1EBF}"/>
                    </a:ext>
                  </a:extLst>
                </p:cNvPr>
                <p:cNvSpPr txBox="1"/>
                <p:nvPr/>
              </p:nvSpPr>
              <p:spPr>
                <a:xfrm>
                  <a:off x="1880336" y="3551546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2254275-B5D5-5AE2-27A4-20A6179C1E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0336" y="3551546"/>
                  <a:ext cx="474104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15789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BF374A-7ED8-2F9E-CFC0-BBD5B510823C}"/>
              </a:ext>
            </a:extLst>
          </p:cNvPr>
          <p:cNvGrpSpPr/>
          <p:nvPr/>
        </p:nvGrpSpPr>
        <p:grpSpPr>
          <a:xfrm>
            <a:off x="8049987" y="4517892"/>
            <a:ext cx="474104" cy="896257"/>
            <a:chOff x="5650590" y="3429000"/>
            <a:chExt cx="474104" cy="896257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842DCB8-66B2-BBE5-943C-6557EFFC7627}"/>
                </a:ext>
              </a:extLst>
            </p:cNvPr>
            <p:cNvCxnSpPr>
              <a:cxnSpLocks/>
            </p:cNvCxnSpPr>
            <p:nvPr/>
          </p:nvCxnSpPr>
          <p:spPr>
            <a:xfrm>
              <a:off x="5650590" y="3429000"/>
              <a:ext cx="0" cy="896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78A62C-2145-A71B-C7EF-4732C8BEBF4D}"/>
                    </a:ext>
                  </a:extLst>
                </p:cNvPr>
                <p:cNvSpPr txBox="1"/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78A62C-2145-A71B-C7EF-4732C8BEBF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0590" y="3548163"/>
                  <a:ext cx="474104" cy="523220"/>
                </a:xfrm>
                <a:prstGeom prst="rect">
                  <a:avLst/>
                </a:prstGeom>
                <a:blipFill>
                  <a:blip r:embed="rId6"/>
                  <a:stretch>
                    <a:fillRect l="-18421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04DB1B-EE59-0C25-EFD7-16C00B1543AD}"/>
              </a:ext>
            </a:extLst>
          </p:cNvPr>
          <p:cNvGrpSpPr/>
          <p:nvPr/>
        </p:nvGrpSpPr>
        <p:grpSpPr>
          <a:xfrm>
            <a:off x="4792217" y="3719535"/>
            <a:ext cx="1754519" cy="1080421"/>
            <a:chOff x="3543988" y="1418873"/>
            <a:chExt cx="1754519" cy="10804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F0E2731-AA78-4E39-19D7-CB3B70268FA6}"/>
                </a:ext>
              </a:extLst>
            </p:cNvPr>
            <p:cNvGrpSpPr/>
            <p:nvPr/>
          </p:nvGrpSpPr>
          <p:grpSpPr>
            <a:xfrm>
              <a:off x="3635687" y="1418873"/>
              <a:ext cx="1489162" cy="524744"/>
              <a:chOff x="3185744" y="1629917"/>
              <a:chExt cx="1489162" cy="524744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7143387-75B7-9001-C99F-A88CC419A08D}"/>
                  </a:ext>
                </a:extLst>
              </p:cNvPr>
              <p:cNvCxnSpPr/>
              <p:nvPr/>
            </p:nvCxnSpPr>
            <p:spPr>
              <a:xfrm>
                <a:off x="3185744" y="215466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4746AC-9C28-D03A-CB8E-4D43AC1D35BF}"/>
                      </a:ext>
                    </a:extLst>
                  </p:cNvPr>
                  <p:cNvSpPr txBox="1"/>
                  <p:nvPr/>
                </p:nvSpPr>
                <p:spPr>
                  <a:xfrm>
                    <a:off x="3742107" y="1629917"/>
                    <a:ext cx="46416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4746AC-9C28-D03A-CB8E-4D43AC1D35B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42107" y="1629917"/>
                    <a:ext cx="464165" cy="5232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548E5D-5490-383F-3AFA-05585D725944}"/>
                </a:ext>
              </a:extLst>
            </p:cNvPr>
            <p:cNvSpPr txBox="1"/>
            <p:nvPr/>
          </p:nvSpPr>
          <p:spPr>
            <a:xfrm>
              <a:off x="3543988" y="1976074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425C7BE-81FD-5C89-5C5F-6F77CC368EEB}"/>
              </a:ext>
            </a:extLst>
          </p:cNvPr>
          <p:cNvGrpSpPr/>
          <p:nvPr/>
        </p:nvGrpSpPr>
        <p:grpSpPr>
          <a:xfrm>
            <a:off x="4771358" y="5214671"/>
            <a:ext cx="1754519" cy="1147460"/>
            <a:chOff x="3519197" y="4280149"/>
            <a:chExt cx="1754519" cy="114746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5ABA44A-097E-D901-7822-A1B6C8C39AB9}"/>
                </a:ext>
              </a:extLst>
            </p:cNvPr>
            <p:cNvGrpSpPr/>
            <p:nvPr/>
          </p:nvGrpSpPr>
          <p:grpSpPr>
            <a:xfrm>
              <a:off x="3635687" y="4280149"/>
              <a:ext cx="1489162" cy="590258"/>
              <a:chOff x="3185744" y="4491193"/>
              <a:chExt cx="1489162" cy="590258"/>
            </a:xfrm>
          </p:grpSpPr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D7D6DAF4-4968-5495-97B6-537CD375366A}"/>
                  </a:ext>
                </a:extLst>
              </p:cNvPr>
              <p:cNvCxnSpPr/>
              <p:nvPr/>
            </p:nvCxnSpPr>
            <p:spPr>
              <a:xfrm>
                <a:off x="3185744" y="5081451"/>
                <a:ext cx="148916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F2346FC-31F6-F8BE-A1FB-B7115CDBB6AE}"/>
                      </a:ext>
                    </a:extLst>
                  </p:cNvPr>
                  <p:cNvSpPr txBox="1"/>
                  <p:nvPr/>
                </p:nvSpPr>
                <p:spPr>
                  <a:xfrm>
                    <a:off x="3742107" y="4491193"/>
                    <a:ext cx="46416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F2346FC-31F6-F8BE-A1FB-B7115CDBB6A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42107" y="4491193"/>
                    <a:ext cx="464165" cy="52322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6D2D38-B496-1647-A135-D5A520F5B215}"/>
                </a:ext>
              </a:extLst>
            </p:cNvPr>
            <p:cNvSpPr txBox="1"/>
            <p:nvPr/>
          </p:nvSpPr>
          <p:spPr>
            <a:xfrm>
              <a:off x="3519197" y="4904389"/>
              <a:ext cx="1754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20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7724FB0-AB9C-550F-58B6-B9599B957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9737"/>
              </p:ext>
            </p:extLst>
          </p:nvPr>
        </p:nvGraphicFramePr>
        <p:xfrm>
          <a:off x="6885709" y="-296333"/>
          <a:ext cx="11277600" cy="741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920">
                  <a:extLst>
                    <a:ext uri="{9D8B030D-6E8A-4147-A177-3AD203B41FA5}">
                      <a16:colId xmlns:a16="http://schemas.microsoft.com/office/drawing/2014/main" val="1405767247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85176657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180522418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108548794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63247258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552288394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66192290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10401109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31043595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082699252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961716827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6508293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01196537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72657496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257221922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090497605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256810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016975745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70134675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47184885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45483734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48501671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11309387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334802078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12634472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03446187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50878742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49215110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90168006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808334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75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97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33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5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72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88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37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04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53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4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07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40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81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94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538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1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96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80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385032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6A25F19-2785-18D1-19D4-4D252ADDB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572286"/>
              </p:ext>
            </p:extLst>
          </p:nvPr>
        </p:nvGraphicFramePr>
        <p:xfrm>
          <a:off x="-5638799" y="-270933"/>
          <a:ext cx="11277600" cy="741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920">
                  <a:extLst>
                    <a:ext uri="{9D8B030D-6E8A-4147-A177-3AD203B41FA5}">
                      <a16:colId xmlns:a16="http://schemas.microsoft.com/office/drawing/2014/main" val="1405767247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85176657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180522418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108548794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63247258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552288394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66192290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10401109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31043595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082699252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961716827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6508293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01196537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72657496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257221922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090497605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256810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016975745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70134675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47184885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45483734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485016711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11309387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334802078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12634472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403446187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50878742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49215110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901680069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808334076"/>
                    </a:ext>
                  </a:extLst>
                </a:gridCol>
              </a:tblGrid>
              <a:tr h="3623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75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97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33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5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72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88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37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04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53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4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07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40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81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94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538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1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96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80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385032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146EC8D-1745-E549-AAC4-0A7D1E939FD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Discussion: what </a:t>
            </a:r>
            <a:r>
              <a:rPr lang="en-US" u="sng" dirty="0"/>
              <a:t>equivariances</a:t>
            </a:r>
            <a:r>
              <a:rPr lang="en-US" dirty="0"/>
              <a:t> does convolution have?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D11D86-EEBD-D9F9-C6D9-5A10CDA46F74}"/>
              </a:ext>
            </a:extLst>
          </p:cNvPr>
          <p:cNvGrpSpPr/>
          <p:nvPr/>
        </p:nvGrpSpPr>
        <p:grpSpPr>
          <a:xfrm>
            <a:off x="3217333" y="1659467"/>
            <a:ext cx="5113867" cy="1456266"/>
            <a:chOff x="3217333" y="1659467"/>
            <a:chExt cx="5113867" cy="145626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D56FE59-E060-3371-BAB4-DDD99128BBD9}"/>
                </a:ext>
              </a:extLst>
            </p:cNvPr>
            <p:cNvSpPr/>
            <p:nvPr/>
          </p:nvSpPr>
          <p:spPr>
            <a:xfrm>
              <a:off x="3217333" y="2336738"/>
              <a:ext cx="5113867" cy="778995"/>
            </a:xfrm>
            <a:custGeom>
              <a:avLst/>
              <a:gdLst>
                <a:gd name="connsiteX0" fmla="*/ 0 w 5113867"/>
                <a:gd name="connsiteY0" fmla="*/ 778995 h 778995"/>
                <a:gd name="connsiteX1" fmla="*/ 3149600 w 5113867"/>
                <a:gd name="connsiteY1" fmla="*/ 62 h 778995"/>
                <a:gd name="connsiteX2" fmla="*/ 5113867 w 5113867"/>
                <a:gd name="connsiteY2" fmla="*/ 745129 h 77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13867" h="778995">
                  <a:moveTo>
                    <a:pt x="0" y="778995"/>
                  </a:moveTo>
                  <a:cubicBezTo>
                    <a:pt x="1148644" y="392350"/>
                    <a:pt x="2297289" y="5706"/>
                    <a:pt x="3149600" y="62"/>
                  </a:cubicBezTo>
                  <a:cubicBezTo>
                    <a:pt x="4001911" y="-5582"/>
                    <a:pt x="4557889" y="369773"/>
                    <a:pt x="5113867" y="745129"/>
                  </a:cubicBezTo>
                </a:path>
              </a:pathLst>
            </a:custGeom>
            <a:noFill/>
            <a:ln w="254000">
              <a:solidFill>
                <a:srgbClr val="7030A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C6FB74-C71C-E23B-4B40-4ACE30EC2402}"/>
                </a:ext>
              </a:extLst>
            </p:cNvPr>
            <p:cNvSpPr txBox="1"/>
            <p:nvPr/>
          </p:nvSpPr>
          <p:spPr>
            <a:xfrm>
              <a:off x="5145155" y="1659467"/>
              <a:ext cx="2234201" cy="523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weighted sum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0C22EFC-9C8A-8699-BFCA-31D75707D6AA}"/>
              </a:ext>
            </a:extLst>
          </p:cNvPr>
          <p:cNvSpPr txBox="1"/>
          <p:nvPr/>
        </p:nvSpPr>
        <p:spPr>
          <a:xfrm>
            <a:off x="1932692" y="5926666"/>
            <a:ext cx="109837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INPUT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E95F2F-5052-4823-C70F-9F0F6B9565FF}"/>
              </a:ext>
            </a:extLst>
          </p:cNvPr>
          <p:cNvSpPr txBox="1"/>
          <p:nvPr/>
        </p:nvSpPr>
        <p:spPr>
          <a:xfrm>
            <a:off x="9104520" y="5909733"/>
            <a:ext cx="141897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29167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261329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3507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08064" y="3825683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498228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561814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3DDAAC-4AE6-C710-9914-F409EBC5717A}"/>
              </a:ext>
            </a:extLst>
          </p:cNvPr>
          <p:cNvSpPr/>
          <p:nvPr/>
        </p:nvSpPr>
        <p:spPr>
          <a:xfrm>
            <a:off x="6135180" y="3825683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CEB6D0-B180-D83A-C916-6DCB0DD1E560}"/>
              </a:ext>
            </a:extLst>
          </p:cNvPr>
          <p:cNvSpPr/>
          <p:nvPr/>
        </p:nvSpPr>
        <p:spPr>
          <a:xfrm>
            <a:off x="6708546" y="3825683"/>
            <a:ext cx="573742" cy="573742"/>
          </a:xfrm>
          <a:prstGeom prst="rect">
            <a:avLst/>
          </a:prstGeom>
          <a:solidFill>
            <a:srgbClr val="FFD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+0.5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94F940-0D1F-E369-1C1D-AEA0ECF078A0}"/>
              </a:ext>
            </a:extLst>
          </p:cNvPr>
          <p:cNvSpPr/>
          <p:nvPr/>
        </p:nvSpPr>
        <p:spPr>
          <a:xfrm>
            <a:off x="7283867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-0.5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21E191-CB6D-6819-DDE7-211774B08716}"/>
              </a:ext>
            </a:extLst>
          </p:cNvPr>
          <p:cNvSpPr/>
          <p:nvPr/>
        </p:nvSpPr>
        <p:spPr>
          <a:xfrm>
            <a:off x="268469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7EE35E-F12A-F8D4-F17E-B149FC2BF425}"/>
              </a:ext>
            </a:extLst>
          </p:cNvPr>
          <p:cNvSpPr/>
          <p:nvPr/>
        </p:nvSpPr>
        <p:spPr>
          <a:xfrm>
            <a:off x="211095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DEEA75-ECA4-47FA-8B48-E632DA496B98}"/>
              </a:ext>
            </a:extLst>
          </p:cNvPr>
          <p:cNvSpPr/>
          <p:nvPr/>
        </p:nvSpPr>
        <p:spPr>
          <a:xfrm>
            <a:off x="154632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77883C-D662-5AEE-0857-F39CB8F16D2E}"/>
              </a:ext>
            </a:extLst>
          </p:cNvPr>
          <p:cNvSpPr/>
          <p:nvPr/>
        </p:nvSpPr>
        <p:spPr>
          <a:xfrm>
            <a:off x="97258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EA7E84-25B6-B9FD-BC73-726A3FF73B8E}"/>
              </a:ext>
            </a:extLst>
          </p:cNvPr>
          <p:cNvSpPr/>
          <p:nvPr/>
        </p:nvSpPr>
        <p:spPr>
          <a:xfrm>
            <a:off x="9569638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AFE693-B446-3386-FA39-AFADB0CC26FF}"/>
              </a:ext>
            </a:extLst>
          </p:cNvPr>
          <p:cNvSpPr/>
          <p:nvPr/>
        </p:nvSpPr>
        <p:spPr>
          <a:xfrm>
            <a:off x="8995896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8E3C6F-9819-FAF2-5B75-F0BE329E8335}"/>
              </a:ext>
            </a:extLst>
          </p:cNvPr>
          <p:cNvSpPr/>
          <p:nvPr/>
        </p:nvSpPr>
        <p:spPr>
          <a:xfrm>
            <a:off x="843127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41B95F-D536-1092-43DA-40E0B15266B6}"/>
              </a:ext>
            </a:extLst>
          </p:cNvPr>
          <p:cNvSpPr/>
          <p:nvPr/>
        </p:nvSpPr>
        <p:spPr>
          <a:xfrm>
            <a:off x="785753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471E627-2DD3-4D3A-14FC-34EEDD6E039D}"/>
              </a:ext>
            </a:extLst>
          </p:cNvPr>
          <p:cNvSpPr/>
          <p:nvPr/>
        </p:nvSpPr>
        <p:spPr>
          <a:xfrm>
            <a:off x="1128174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ADB42C-8E19-7722-B929-AFAEC2815F03}"/>
              </a:ext>
            </a:extLst>
          </p:cNvPr>
          <p:cNvSpPr/>
          <p:nvPr/>
        </p:nvSpPr>
        <p:spPr>
          <a:xfrm>
            <a:off x="1070800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8D2964-A6EF-A100-3EC3-0FAFC352F35B}"/>
              </a:ext>
            </a:extLst>
          </p:cNvPr>
          <p:cNvSpPr/>
          <p:nvPr/>
        </p:nvSpPr>
        <p:spPr>
          <a:xfrm>
            <a:off x="10143380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4382"/>
            <a:ext cx="12192000" cy="1165086"/>
          </a:xfrm>
        </p:spPr>
        <p:txBody>
          <a:bodyPr/>
          <a:lstStyle/>
          <a:p>
            <a:r>
              <a:rPr lang="en-US" dirty="0"/>
              <a:t>Reasoning about translation equivariance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68833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26207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35820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09562" y="1676041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498330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41735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55704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2642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0016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87390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4790FA-3F0F-6118-18FB-45BF37B5D36E}"/>
              </a:ext>
            </a:extLst>
          </p:cNvPr>
          <p:cNvSpPr/>
          <p:nvPr/>
        </p:nvSpPr>
        <p:spPr>
          <a:xfrm>
            <a:off x="844765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C3D900-B55B-60DD-8CFF-1DA4A6EB7E88}"/>
              </a:ext>
            </a:extLst>
          </p:cNvPr>
          <p:cNvSpPr/>
          <p:nvPr/>
        </p:nvSpPr>
        <p:spPr>
          <a:xfrm>
            <a:off x="902139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0D7CDD-A54D-85AC-8CB7-FCBD503C3747}"/>
              </a:ext>
            </a:extLst>
          </p:cNvPr>
          <p:cNvSpPr/>
          <p:nvPr/>
        </p:nvSpPr>
        <p:spPr>
          <a:xfrm>
            <a:off x="959513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DE8238-9A4F-F658-2333-6F33B2D07AFC}"/>
              </a:ext>
            </a:extLst>
          </p:cNvPr>
          <p:cNvSpPr/>
          <p:nvPr/>
        </p:nvSpPr>
        <p:spPr>
          <a:xfrm>
            <a:off x="1016887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AD32B5-4893-E6BB-E017-CCBEB1DBD11E}"/>
              </a:ext>
            </a:extLst>
          </p:cNvPr>
          <p:cNvSpPr/>
          <p:nvPr/>
        </p:nvSpPr>
        <p:spPr>
          <a:xfrm>
            <a:off x="1074261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1D0A93-D70F-75CE-C9E3-4FEC1E3D56A1}"/>
              </a:ext>
            </a:extLst>
          </p:cNvPr>
          <p:cNvSpPr/>
          <p:nvPr/>
        </p:nvSpPr>
        <p:spPr>
          <a:xfrm>
            <a:off x="1131636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78DC4D4-358A-6DEE-D4E1-D9B4A49034D6}"/>
              </a:ext>
            </a:extLst>
          </p:cNvPr>
          <p:cNvSpPr/>
          <p:nvPr/>
        </p:nvSpPr>
        <p:spPr>
          <a:xfrm>
            <a:off x="39884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A995AE-8E72-5ADF-991F-9CB1BFD89727}"/>
              </a:ext>
            </a:extLst>
          </p:cNvPr>
          <p:cNvSpPr/>
          <p:nvPr/>
        </p:nvSpPr>
        <p:spPr>
          <a:xfrm>
            <a:off x="97258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26B737-3E70-12A4-39ED-31AD29770333}"/>
              </a:ext>
            </a:extLst>
          </p:cNvPr>
          <p:cNvSpPr/>
          <p:nvPr/>
        </p:nvSpPr>
        <p:spPr>
          <a:xfrm>
            <a:off x="154632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AF5994-ACEB-F385-5E42-03A41502EB56}"/>
              </a:ext>
            </a:extLst>
          </p:cNvPr>
          <p:cNvSpPr/>
          <p:nvPr/>
        </p:nvSpPr>
        <p:spPr>
          <a:xfrm>
            <a:off x="212006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673449-01D3-840A-7607-DBC416A56B32}"/>
              </a:ext>
            </a:extLst>
          </p:cNvPr>
          <p:cNvSpPr/>
          <p:nvPr/>
        </p:nvSpPr>
        <p:spPr>
          <a:xfrm>
            <a:off x="39959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14270E-BCE2-7073-A9FB-A0D6675B67D1}"/>
              </a:ext>
            </a:extLst>
          </p:cNvPr>
          <p:cNvGrpSpPr/>
          <p:nvPr/>
        </p:nvGrpSpPr>
        <p:grpSpPr>
          <a:xfrm>
            <a:off x="4972934" y="2750862"/>
            <a:ext cx="1721226" cy="573742"/>
            <a:chOff x="2742451" y="3226350"/>
            <a:chExt cx="1721226" cy="57374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C6315A6-3685-71D9-DDF4-62952BBBCA16}"/>
                </a:ext>
              </a:extLst>
            </p:cNvPr>
            <p:cNvSpPr/>
            <p:nvPr/>
          </p:nvSpPr>
          <p:spPr>
            <a:xfrm>
              <a:off x="2742451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2F1AF5B-82F8-3055-21FE-5655B837F4A8}"/>
                </a:ext>
              </a:extLst>
            </p:cNvPr>
            <p:cNvSpPr/>
            <p:nvPr/>
          </p:nvSpPr>
          <p:spPr>
            <a:xfrm>
              <a:off x="3316193" y="3226350"/>
              <a:ext cx="573742" cy="57374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+1.0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56DFD4-0532-6530-122E-96B47283CDEB}"/>
                </a:ext>
              </a:extLst>
            </p:cNvPr>
            <p:cNvSpPr/>
            <p:nvPr/>
          </p:nvSpPr>
          <p:spPr>
            <a:xfrm>
              <a:off x="3889935" y="3226350"/>
              <a:ext cx="573742" cy="5737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B41F860-0CF1-C82A-C817-4BDDE16DE85E}"/>
              </a:ext>
            </a:extLst>
          </p:cNvPr>
          <p:cNvGrpSpPr/>
          <p:nvPr/>
        </p:nvGrpSpPr>
        <p:grpSpPr>
          <a:xfrm>
            <a:off x="5285596" y="2249783"/>
            <a:ext cx="1137709" cy="1575901"/>
            <a:chOff x="4745737" y="2725271"/>
            <a:chExt cx="1137709" cy="1575901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54434D5-5A4B-AEA4-64BA-B6F2B608D9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6173" y="2725271"/>
              <a:ext cx="749" cy="15759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lbow Connector 63">
              <a:extLst>
                <a:ext uri="{FF2B5EF4-FFF2-40B4-BE49-F238E27FC236}">
                  <a16:creationId xmlns:a16="http://schemas.microsoft.com/office/drawing/2014/main" id="{BA8CDC30-3DDF-A0C1-8FB1-257AD2C256E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808251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Elbow Connector 64">
              <a:extLst>
                <a:ext uri="{FF2B5EF4-FFF2-40B4-BE49-F238E27FC236}">
                  <a16:creationId xmlns:a16="http://schemas.microsoft.com/office/drawing/2014/main" id="{92013A59-05CA-1AB1-65B5-051C6153A35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45033" y="3225976"/>
              <a:ext cx="1575900" cy="574491"/>
            </a:xfrm>
            <a:prstGeom prst="bentConnector3">
              <a:avLst>
                <a:gd name="adj1" fmla="val 8104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/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blipFill>
                <a:blip r:embed="rId2"/>
                <a:stretch>
                  <a:fillRect l="-4348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/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/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/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13DC88A3-451C-2216-38F0-A1238B8E7CCC}"/>
              </a:ext>
            </a:extLst>
          </p:cNvPr>
          <p:cNvGrpSpPr/>
          <p:nvPr/>
        </p:nvGrpSpPr>
        <p:grpSpPr>
          <a:xfrm>
            <a:off x="584776" y="2519366"/>
            <a:ext cx="4199058" cy="1186672"/>
            <a:chOff x="584776" y="2519366"/>
            <a:chExt cx="4199058" cy="11866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/>
                <p:nvPr/>
              </p:nvSpPr>
              <p:spPr>
                <a:xfrm>
                  <a:off x="2116309" y="2519366"/>
                  <a:ext cx="2667525" cy="11866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6309" y="2519366"/>
                  <a:ext cx="2667525" cy="1186672"/>
                </a:xfrm>
                <a:prstGeom prst="rect">
                  <a:avLst/>
                </a:prstGeom>
                <a:blipFill>
                  <a:blip r:embed="rId6"/>
                  <a:stretch>
                    <a:fillRect l="-16114" t="-125532" b="-1712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0221709-ADE7-40EA-9A54-E3CC04FD9022}"/>
                </a:ext>
              </a:extLst>
            </p:cNvPr>
            <p:cNvSpPr txBox="1"/>
            <p:nvPr/>
          </p:nvSpPr>
          <p:spPr>
            <a:xfrm>
              <a:off x="584776" y="2560679"/>
              <a:ext cx="153529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weighted</a:t>
              </a:r>
              <a:br>
                <a:rPr lang="en-US" sz="2800" dirty="0"/>
              </a:br>
              <a:r>
                <a:rPr lang="en-US" sz="2800" dirty="0"/>
                <a:t>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E460F4-45D5-C242-27B9-12FA2684ABDC}"/>
              </a:ext>
            </a:extLst>
          </p:cNvPr>
          <p:cNvGrpSpPr/>
          <p:nvPr/>
        </p:nvGrpSpPr>
        <p:grpSpPr>
          <a:xfrm>
            <a:off x="319657" y="5108974"/>
            <a:ext cx="3162917" cy="1402306"/>
            <a:chOff x="319657" y="5108974"/>
            <a:chExt cx="3162917" cy="1402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/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blipFill>
                  <a:blip r:embed="rId7"/>
                  <a:stretch>
                    <a:fillRect l="-2083"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23DCF1-C06C-C1E4-88DE-B3AC39FC0390}"/>
                </a:ext>
              </a:extLst>
            </p:cNvPr>
            <p:cNvSpPr txBox="1"/>
            <p:nvPr/>
          </p:nvSpPr>
          <p:spPr>
            <a:xfrm>
              <a:off x="319657" y="5988060"/>
              <a:ext cx="3162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 the input...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3A91488-50EB-BCC8-CBEA-0518F7D91985}"/>
              </a:ext>
            </a:extLst>
          </p:cNvPr>
          <p:cNvGrpSpPr/>
          <p:nvPr/>
        </p:nvGrpSpPr>
        <p:grpSpPr>
          <a:xfrm>
            <a:off x="3283485" y="4867361"/>
            <a:ext cx="5815503" cy="1639135"/>
            <a:chOff x="3283485" y="4867361"/>
            <a:chExt cx="5815503" cy="16391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/>
                <p:nvPr/>
              </p:nvSpPr>
              <p:spPr>
                <a:xfrm>
                  <a:off x="3283485" y="4867361"/>
                  <a:ext cx="5540043" cy="11866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3485" y="4867361"/>
                  <a:ext cx="5540043" cy="1186672"/>
                </a:xfrm>
                <a:prstGeom prst="rect">
                  <a:avLst/>
                </a:prstGeom>
                <a:blipFill>
                  <a:blip r:embed="rId8"/>
                  <a:stretch>
                    <a:fillRect l="-1144" t="-125532" b="-1702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6F9342-009E-94E6-FF76-A07A5C7C9773}"/>
                </a:ext>
              </a:extLst>
            </p:cNvPr>
            <p:cNvSpPr txBox="1"/>
            <p:nvPr/>
          </p:nvSpPr>
          <p:spPr>
            <a:xfrm>
              <a:off x="3447825" y="5983276"/>
              <a:ext cx="56511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gives weighted sums of shifted data...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ECADB6-3016-6CFD-74B7-856017849188}"/>
              </a:ext>
            </a:extLst>
          </p:cNvPr>
          <p:cNvGrpSpPr/>
          <p:nvPr/>
        </p:nvGrpSpPr>
        <p:grpSpPr>
          <a:xfrm>
            <a:off x="9088984" y="5181992"/>
            <a:ext cx="2805448" cy="1303499"/>
            <a:chOff x="9088984" y="5181992"/>
            <a:chExt cx="2805448" cy="1303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/>
                <p:nvPr/>
              </p:nvSpPr>
              <p:spPr>
                <a:xfrm>
                  <a:off x="9427083" y="5181992"/>
                  <a:ext cx="210237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27083" y="5181992"/>
                  <a:ext cx="2102370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C5E2FD-3C66-9F84-51F5-783FD6A51D2E}"/>
                </a:ext>
              </a:extLst>
            </p:cNvPr>
            <p:cNvSpPr txBox="1"/>
            <p:nvPr/>
          </p:nvSpPr>
          <p:spPr>
            <a:xfrm>
              <a:off x="9088984" y="5962271"/>
              <a:ext cx="28054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translates output!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08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6A67D0-5F6A-7D67-FB2C-9762F80C7AEC}"/>
              </a:ext>
            </a:extLst>
          </p:cNvPr>
          <p:cNvSpPr/>
          <p:nvPr/>
        </p:nvSpPr>
        <p:spPr>
          <a:xfrm>
            <a:off x="3261329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3756C-26C5-A278-21AD-AF080C083788}"/>
              </a:ext>
            </a:extLst>
          </p:cNvPr>
          <p:cNvSpPr/>
          <p:nvPr/>
        </p:nvSpPr>
        <p:spPr>
          <a:xfrm>
            <a:off x="3835071" y="3825683"/>
            <a:ext cx="573742" cy="573742"/>
          </a:xfrm>
          <a:prstGeom prst="rect">
            <a:avLst/>
          </a:prstGeom>
          <a:solidFill>
            <a:srgbClr val="FFC9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+2.0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40F7C-5D1A-E04F-6E50-64C163A13AE9}"/>
              </a:ext>
            </a:extLst>
          </p:cNvPr>
          <p:cNvSpPr/>
          <p:nvPr/>
        </p:nvSpPr>
        <p:spPr>
          <a:xfrm>
            <a:off x="4408064" y="3825683"/>
            <a:ext cx="573742" cy="573742"/>
          </a:xfrm>
          <a:prstGeom prst="rect">
            <a:avLst/>
          </a:prstGeom>
          <a:solidFill>
            <a:srgbClr val="FFC9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+2.0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77423-2214-B207-6A34-ED610488A879}"/>
              </a:ext>
            </a:extLst>
          </p:cNvPr>
          <p:cNvSpPr/>
          <p:nvPr/>
        </p:nvSpPr>
        <p:spPr>
          <a:xfrm>
            <a:off x="4982281" y="3825683"/>
            <a:ext cx="573742" cy="573742"/>
          </a:xfrm>
          <a:prstGeom prst="rect">
            <a:avLst/>
          </a:prstGeom>
          <a:solidFill>
            <a:srgbClr val="FFC9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+2.0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F7D3E-0ADC-8853-9468-D06A69025429}"/>
              </a:ext>
            </a:extLst>
          </p:cNvPr>
          <p:cNvSpPr/>
          <p:nvPr/>
        </p:nvSpPr>
        <p:spPr>
          <a:xfrm>
            <a:off x="5561814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3DDAAC-4AE6-C710-9914-F409EBC5717A}"/>
              </a:ext>
            </a:extLst>
          </p:cNvPr>
          <p:cNvSpPr/>
          <p:nvPr/>
        </p:nvSpPr>
        <p:spPr>
          <a:xfrm>
            <a:off x="6135180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CEB6D0-B180-D83A-C916-6DCB0DD1E560}"/>
              </a:ext>
            </a:extLst>
          </p:cNvPr>
          <p:cNvSpPr/>
          <p:nvPr/>
        </p:nvSpPr>
        <p:spPr>
          <a:xfrm>
            <a:off x="670854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94F940-0D1F-E369-1C1D-AEA0ECF078A0}"/>
              </a:ext>
            </a:extLst>
          </p:cNvPr>
          <p:cNvSpPr/>
          <p:nvPr/>
        </p:nvSpPr>
        <p:spPr>
          <a:xfrm>
            <a:off x="7283867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+1.0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21E191-CB6D-6819-DDE7-211774B08716}"/>
              </a:ext>
            </a:extLst>
          </p:cNvPr>
          <p:cNvSpPr/>
          <p:nvPr/>
        </p:nvSpPr>
        <p:spPr>
          <a:xfrm>
            <a:off x="268469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7EE35E-F12A-F8D4-F17E-B149FC2BF425}"/>
              </a:ext>
            </a:extLst>
          </p:cNvPr>
          <p:cNvSpPr/>
          <p:nvPr/>
        </p:nvSpPr>
        <p:spPr>
          <a:xfrm>
            <a:off x="211095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DEEA75-ECA4-47FA-8B48-E632DA496B98}"/>
              </a:ext>
            </a:extLst>
          </p:cNvPr>
          <p:cNvSpPr/>
          <p:nvPr/>
        </p:nvSpPr>
        <p:spPr>
          <a:xfrm>
            <a:off x="154632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77883C-D662-5AEE-0857-F39CB8F16D2E}"/>
              </a:ext>
            </a:extLst>
          </p:cNvPr>
          <p:cNvSpPr/>
          <p:nvPr/>
        </p:nvSpPr>
        <p:spPr>
          <a:xfrm>
            <a:off x="97258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EA7E84-25B6-B9FD-BC73-726A3FF73B8E}"/>
              </a:ext>
            </a:extLst>
          </p:cNvPr>
          <p:cNvSpPr/>
          <p:nvPr/>
        </p:nvSpPr>
        <p:spPr>
          <a:xfrm>
            <a:off x="9569638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AFE693-B446-3386-FA39-AFADB0CC26FF}"/>
              </a:ext>
            </a:extLst>
          </p:cNvPr>
          <p:cNvSpPr/>
          <p:nvPr/>
        </p:nvSpPr>
        <p:spPr>
          <a:xfrm>
            <a:off x="8995896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8E3C6F-9819-FAF2-5B75-F0BE329E8335}"/>
              </a:ext>
            </a:extLst>
          </p:cNvPr>
          <p:cNvSpPr/>
          <p:nvPr/>
        </p:nvSpPr>
        <p:spPr>
          <a:xfrm>
            <a:off x="8431272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41B95F-D536-1092-43DA-40E0B15266B6}"/>
              </a:ext>
            </a:extLst>
          </p:cNvPr>
          <p:cNvSpPr/>
          <p:nvPr/>
        </p:nvSpPr>
        <p:spPr>
          <a:xfrm>
            <a:off x="7857530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471E627-2DD3-4D3A-14FC-34EEDD6E039D}"/>
              </a:ext>
            </a:extLst>
          </p:cNvPr>
          <p:cNvSpPr/>
          <p:nvPr/>
        </p:nvSpPr>
        <p:spPr>
          <a:xfrm>
            <a:off x="11281746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ADB42C-8E19-7722-B929-AFAEC2815F03}"/>
              </a:ext>
            </a:extLst>
          </p:cNvPr>
          <p:cNvSpPr/>
          <p:nvPr/>
        </p:nvSpPr>
        <p:spPr>
          <a:xfrm>
            <a:off x="10708004" y="3827971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8D2964-A6EF-A100-3EC3-0FAFC352F35B}"/>
              </a:ext>
            </a:extLst>
          </p:cNvPr>
          <p:cNvSpPr/>
          <p:nvPr/>
        </p:nvSpPr>
        <p:spPr>
          <a:xfrm>
            <a:off x="10143380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8B15C-0895-EC22-A0A9-1C298285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004"/>
            <a:ext cx="12192000" cy="1165086"/>
          </a:xfrm>
        </p:spPr>
        <p:txBody>
          <a:bodyPr/>
          <a:lstStyle/>
          <a:p>
            <a:r>
              <a:rPr lang="en-US" dirty="0"/>
              <a:t>“Max pooling” is also equivariant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BD048-8BF5-0437-9413-7186819CD0F7}"/>
              </a:ext>
            </a:extLst>
          </p:cNvPr>
          <p:cNvSpPr/>
          <p:nvPr/>
        </p:nvSpPr>
        <p:spPr>
          <a:xfrm>
            <a:off x="268833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27D3A-9A94-B90C-3BB5-FA997C1B8915}"/>
              </a:ext>
            </a:extLst>
          </p:cNvPr>
          <p:cNvSpPr/>
          <p:nvPr/>
        </p:nvSpPr>
        <p:spPr>
          <a:xfrm>
            <a:off x="326207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8C735-7D3E-9963-91BD-786F6829DED0}"/>
              </a:ext>
            </a:extLst>
          </p:cNvPr>
          <p:cNvSpPr/>
          <p:nvPr/>
        </p:nvSpPr>
        <p:spPr>
          <a:xfrm>
            <a:off x="3835820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36BA7-B086-F454-1864-34A94DA1031B}"/>
              </a:ext>
            </a:extLst>
          </p:cNvPr>
          <p:cNvSpPr/>
          <p:nvPr/>
        </p:nvSpPr>
        <p:spPr>
          <a:xfrm>
            <a:off x="4409562" y="1676041"/>
            <a:ext cx="573742" cy="57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DD4DF-8893-D3F8-830A-A666CAD47C6C}"/>
              </a:ext>
            </a:extLst>
          </p:cNvPr>
          <p:cNvSpPr/>
          <p:nvPr/>
        </p:nvSpPr>
        <p:spPr>
          <a:xfrm>
            <a:off x="498330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6A48BA-DF41-0F1E-508C-58FF1A824653}"/>
              </a:ext>
            </a:extLst>
          </p:cNvPr>
          <p:cNvSpPr/>
          <p:nvPr/>
        </p:nvSpPr>
        <p:spPr>
          <a:xfrm>
            <a:off x="6141735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3CE3E-D006-C1D1-8188-3CEF8DB55737}"/>
              </a:ext>
            </a:extLst>
          </p:cNvPr>
          <p:cNvSpPr/>
          <p:nvPr/>
        </p:nvSpPr>
        <p:spPr>
          <a:xfrm>
            <a:off x="555704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84B3D-391F-936A-9382-064FC62E8497}"/>
              </a:ext>
            </a:extLst>
          </p:cNvPr>
          <p:cNvSpPr/>
          <p:nvPr/>
        </p:nvSpPr>
        <p:spPr>
          <a:xfrm>
            <a:off x="6726424" y="1676041"/>
            <a:ext cx="573742" cy="5737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F21E52-73A2-D166-DF34-01BCE8B82DA3}"/>
              </a:ext>
            </a:extLst>
          </p:cNvPr>
          <p:cNvSpPr/>
          <p:nvPr/>
        </p:nvSpPr>
        <p:spPr>
          <a:xfrm>
            <a:off x="730016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537C6-F377-4A7E-11BA-7D3D2CD1CB46}"/>
              </a:ext>
            </a:extLst>
          </p:cNvPr>
          <p:cNvSpPr/>
          <p:nvPr/>
        </p:nvSpPr>
        <p:spPr>
          <a:xfrm>
            <a:off x="787390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4790FA-3F0F-6118-18FB-45BF37B5D36E}"/>
              </a:ext>
            </a:extLst>
          </p:cNvPr>
          <p:cNvSpPr/>
          <p:nvPr/>
        </p:nvSpPr>
        <p:spPr>
          <a:xfrm>
            <a:off x="844765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C3D900-B55B-60DD-8CFF-1DA4A6EB7E88}"/>
              </a:ext>
            </a:extLst>
          </p:cNvPr>
          <p:cNvSpPr/>
          <p:nvPr/>
        </p:nvSpPr>
        <p:spPr>
          <a:xfrm>
            <a:off x="902139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0D7CDD-A54D-85AC-8CB7-FCBD503C3747}"/>
              </a:ext>
            </a:extLst>
          </p:cNvPr>
          <p:cNvSpPr/>
          <p:nvPr/>
        </p:nvSpPr>
        <p:spPr>
          <a:xfrm>
            <a:off x="959513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DE8238-9A4F-F658-2333-6F33B2D07AFC}"/>
              </a:ext>
            </a:extLst>
          </p:cNvPr>
          <p:cNvSpPr/>
          <p:nvPr/>
        </p:nvSpPr>
        <p:spPr>
          <a:xfrm>
            <a:off x="1016887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AD32B5-4893-E6BB-E017-CCBEB1DBD11E}"/>
              </a:ext>
            </a:extLst>
          </p:cNvPr>
          <p:cNvSpPr/>
          <p:nvPr/>
        </p:nvSpPr>
        <p:spPr>
          <a:xfrm>
            <a:off x="1074261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1D0A93-D70F-75CE-C9E3-4FEC1E3D56A1}"/>
              </a:ext>
            </a:extLst>
          </p:cNvPr>
          <p:cNvSpPr/>
          <p:nvPr/>
        </p:nvSpPr>
        <p:spPr>
          <a:xfrm>
            <a:off x="11316360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78DC4D4-358A-6DEE-D4E1-D9B4A49034D6}"/>
              </a:ext>
            </a:extLst>
          </p:cNvPr>
          <p:cNvSpPr/>
          <p:nvPr/>
        </p:nvSpPr>
        <p:spPr>
          <a:xfrm>
            <a:off x="398842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A995AE-8E72-5ADF-991F-9CB1BFD89727}"/>
              </a:ext>
            </a:extLst>
          </p:cNvPr>
          <p:cNvSpPr/>
          <p:nvPr/>
        </p:nvSpPr>
        <p:spPr>
          <a:xfrm>
            <a:off x="972584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26B737-3E70-12A4-39ED-31AD29770333}"/>
              </a:ext>
            </a:extLst>
          </p:cNvPr>
          <p:cNvSpPr/>
          <p:nvPr/>
        </p:nvSpPr>
        <p:spPr>
          <a:xfrm>
            <a:off x="1546326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AF5994-ACEB-F385-5E42-03A41502EB56}"/>
              </a:ext>
            </a:extLst>
          </p:cNvPr>
          <p:cNvSpPr/>
          <p:nvPr/>
        </p:nvSpPr>
        <p:spPr>
          <a:xfrm>
            <a:off x="2120068" y="1676041"/>
            <a:ext cx="573742" cy="573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673449-01D3-840A-7607-DBC416A56B32}"/>
              </a:ext>
            </a:extLst>
          </p:cNvPr>
          <p:cNvSpPr/>
          <p:nvPr/>
        </p:nvSpPr>
        <p:spPr>
          <a:xfrm>
            <a:off x="399591" y="3825683"/>
            <a:ext cx="573742" cy="573742"/>
          </a:xfrm>
          <a:prstGeom prst="rect">
            <a:avLst/>
          </a:prstGeom>
          <a:solidFill>
            <a:srgbClr val="FF8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0.0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14270E-BCE2-7073-A9FB-A0D6675B67D1}"/>
              </a:ext>
            </a:extLst>
          </p:cNvPr>
          <p:cNvGrpSpPr/>
          <p:nvPr/>
        </p:nvGrpSpPr>
        <p:grpSpPr>
          <a:xfrm>
            <a:off x="4972934" y="2750862"/>
            <a:ext cx="1721226" cy="573742"/>
            <a:chOff x="2742451" y="3226350"/>
            <a:chExt cx="1721226" cy="5737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C6315A6-3685-71D9-DDF4-62952BBBCA16}"/>
                    </a:ext>
                  </a:extLst>
                </p:cNvPr>
                <p:cNvSpPr/>
                <p:nvPr/>
              </p:nvSpPr>
              <p:spPr>
                <a:xfrm>
                  <a:off x="2742451" y="3226350"/>
                  <a:ext cx="573742" cy="573742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C6315A6-3685-71D9-DDF4-62952BBBCA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2451" y="3226350"/>
                  <a:ext cx="573742" cy="57374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2F1AF5B-82F8-3055-21FE-5655B837F4A8}"/>
                    </a:ext>
                  </a:extLst>
                </p:cNvPr>
                <p:cNvSpPr/>
                <p:nvPr/>
              </p:nvSpPr>
              <p:spPr>
                <a:xfrm>
                  <a:off x="3316193" y="3226350"/>
                  <a:ext cx="573742" cy="573742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2F1AF5B-82F8-3055-21FE-5655B837F4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6193" y="3226350"/>
                  <a:ext cx="573742" cy="57374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156DFD4-0532-6530-122E-96B47283CDEB}"/>
                    </a:ext>
                  </a:extLst>
                </p:cNvPr>
                <p:cNvSpPr/>
                <p:nvPr/>
              </p:nvSpPr>
              <p:spPr>
                <a:xfrm>
                  <a:off x="3889935" y="3226350"/>
                  <a:ext cx="573742" cy="573742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156DFD4-0532-6530-122E-96B47283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9935" y="3226350"/>
                  <a:ext cx="573742" cy="57374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54434D5-5A4B-AEA4-64BA-B6F2B608D98A}"/>
              </a:ext>
            </a:extLst>
          </p:cNvPr>
          <p:cNvCxnSpPr>
            <a:cxnSpLocks/>
          </p:cNvCxnSpPr>
          <p:nvPr/>
        </p:nvCxnSpPr>
        <p:spPr>
          <a:xfrm flipH="1">
            <a:off x="5856032" y="2249783"/>
            <a:ext cx="749" cy="157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BA8CDC30-3DDF-A0C1-8FB1-257AD2C256E9}"/>
              </a:ext>
            </a:extLst>
          </p:cNvPr>
          <p:cNvCxnSpPr>
            <a:cxnSpLocks/>
          </p:cNvCxnSpPr>
          <p:nvPr/>
        </p:nvCxnSpPr>
        <p:spPr>
          <a:xfrm rot="5400000">
            <a:off x="5348110" y="2750488"/>
            <a:ext cx="1575900" cy="574491"/>
          </a:xfrm>
          <a:prstGeom prst="bentConnector3">
            <a:avLst>
              <a:gd name="adj1" fmla="val 810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92013A59-05CA-1AB1-65B5-051C6153A358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84892" y="2750488"/>
            <a:ext cx="1575900" cy="574491"/>
          </a:xfrm>
          <a:prstGeom prst="bentConnector3">
            <a:avLst>
              <a:gd name="adj1" fmla="val 810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/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74E407-37E7-57CD-BCC6-28CB995B0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566" y="4377284"/>
                <a:ext cx="571054" cy="523220"/>
              </a:xfrm>
              <a:prstGeom prst="rect">
                <a:avLst/>
              </a:prstGeom>
              <a:blipFill>
                <a:blip r:embed="rId5"/>
                <a:stretch>
                  <a:fillRect l="-4348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/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1BBCF8C-21B2-A42D-E68E-39BA217DA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389" y="1119060"/>
                <a:ext cx="911853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/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E3675B-138A-9D88-FAAF-6BEE8DD94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506" y="1119060"/>
                <a:ext cx="911853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/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1ADC7AE-F711-FA1D-8612-B5CE9C4D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970" y="1119060"/>
                <a:ext cx="568809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13DC88A3-451C-2216-38F0-A1238B8E7CCC}"/>
              </a:ext>
            </a:extLst>
          </p:cNvPr>
          <p:cNvGrpSpPr/>
          <p:nvPr/>
        </p:nvGrpSpPr>
        <p:grpSpPr>
          <a:xfrm>
            <a:off x="553070" y="2560679"/>
            <a:ext cx="4058220" cy="954107"/>
            <a:chOff x="553070" y="2560679"/>
            <a:chExt cx="4058220" cy="9541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/>
                <p:nvPr/>
              </p:nvSpPr>
              <p:spPr>
                <a:xfrm>
                  <a:off x="2256093" y="2645819"/>
                  <a:ext cx="2355197" cy="7048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−1≤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AC35B69-B1C8-A232-6218-AD95C1D15E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093" y="2645819"/>
                  <a:ext cx="2355197" cy="704808"/>
                </a:xfrm>
                <a:prstGeom prst="rect">
                  <a:avLst/>
                </a:prstGeom>
                <a:blipFill>
                  <a:blip r:embed="rId9"/>
                  <a:stretch>
                    <a:fillRect l="-538"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0221709-ADE7-40EA-9A54-E3CC04FD9022}"/>
                </a:ext>
              </a:extLst>
            </p:cNvPr>
            <p:cNvSpPr txBox="1"/>
            <p:nvPr/>
          </p:nvSpPr>
          <p:spPr>
            <a:xfrm>
              <a:off x="553070" y="2560679"/>
              <a:ext cx="159870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max over</a:t>
              </a:r>
              <a:br>
                <a:rPr lang="en-US" sz="2800" dirty="0"/>
              </a:br>
              <a:r>
                <a:rPr lang="en-US" sz="2800" dirty="0"/>
                <a:t>a window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E460F4-45D5-C242-27B9-12FA2684ABDC}"/>
              </a:ext>
            </a:extLst>
          </p:cNvPr>
          <p:cNvGrpSpPr/>
          <p:nvPr/>
        </p:nvGrpSpPr>
        <p:grpSpPr>
          <a:xfrm>
            <a:off x="319657" y="5108974"/>
            <a:ext cx="3162917" cy="1402306"/>
            <a:chOff x="319657" y="5108974"/>
            <a:chExt cx="3162917" cy="1402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/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6BA39B6-482E-F091-D456-F38C73622B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535" y="5108974"/>
                  <a:ext cx="1822807" cy="523220"/>
                </a:xfrm>
                <a:prstGeom prst="rect">
                  <a:avLst/>
                </a:prstGeom>
                <a:blipFill>
                  <a:blip r:embed="rId10"/>
                  <a:stretch>
                    <a:fillRect l="-2083"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23DCF1-C06C-C1E4-88DE-B3AC39FC0390}"/>
                </a:ext>
              </a:extLst>
            </p:cNvPr>
            <p:cNvSpPr txBox="1"/>
            <p:nvPr/>
          </p:nvSpPr>
          <p:spPr>
            <a:xfrm>
              <a:off x="319657" y="5988060"/>
              <a:ext cx="3162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 the input...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3A91488-50EB-BCC8-CBEA-0518F7D91985}"/>
              </a:ext>
            </a:extLst>
          </p:cNvPr>
          <p:cNvGrpSpPr/>
          <p:nvPr/>
        </p:nvGrpSpPr>
        <p:grpSpPr>
          <a:xfrm>
            <a:off x="3434588" y="5108974"/>
            <a:ext cx="5677645" cy="1397522"/>
            <a:chOff x="3434588" y="5108974"/>
            <a:chExt cx="5677645" cy="13975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/>
                <p:nvPr/>
              </p:nvSpPr>
              <p:spPr>
                <a:xfrm>
                  <a:off x="3495787" y="5108974"/>
                  <a:ext cx="5115439" cy="7048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−1≤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b>
                            </m:sSub>
                          </m:e>
                        </m:func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−1≤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2252D5A-8AD7-DA5B-D519-B54C2C8733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5787" y="5108974"/>
                  <a:ext cx="5115439" cy="704808"/>
                </a:xfrm>
                <a:prstGeom prst="rect">
                  <a:avLst/>
                </a:prstGeom>
                <a:blipFill>
                  <a:blip r:embed="rId11"/>
                  <a:stretch>
                    <a:fillRect l="-1238"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6F9342-009E-94E6-FF76-A07A5C7C9773}"/>
                </a:ext>
              </a:extLst>
            </p:cNvPr>
            <p:cNvSpPr txBox="1"/>
            <p:nvPr/>
          </p:nvSpPr>
          <p:spPr>
            <a:xfrm>
              <a:off x="3434588" y="5983276"/>
              <a:ext cx="56776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gives windowed max of shifted data...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ECADB6-3016-6CFD-74B7-856017849188}"/>
              </a:ext>
            </a:extLst>
          </p:cNvPr>
          <p:cNvGrpSpPr/>
          <p:nvPr/>
        </p:nvGrpSpPr>
        <p:grpSpPr>
          <a:xfrm>
            <a:off x="9088984" y="5108974"/>
            <a:ext cx="2805448" cy="1376517"/>
            <a:chOff x="9088984" y="5108974"/>
            <a:chExt cx="2805448" cy="13765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/>
                <p:nvPr/>
              </p:nvSpPr>
              <p:spPr>
                <a:xfrm>
                  <a:off x="9442725" y="5108974"/>
                  <a:ext cx="210237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7BF6D6-E04B-1D1F-F31B-19EBCBD2D0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2725" y="5108974"/>
                  <a:ext cx="2102370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C5E2FD-3C66-9F84-51F5-783FD6A51D2E}"/>
                </a:ext>
              </a:extLst>
            </p:cNvPr>
            <p:cNvSpPr txBox="1"/>
            <p:nvPr/>
          </p:nvSpPr>
          <p:spPr>
            <a:xfrm>
              <a:off x="9088984" y="5962271"/>
              <a:ext cx="28054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translates output!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869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BE7D6-5E2A-A38D-71F4-14EDFBD4C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Caveat about translation equivariance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BAD9DBC-A712-A89D-B101-C99B3F05E9F1}"/>
              </a:ext>
            </a:extLst>
          </p:cNvPr>
          <p:cNvSpPr txBox="1">
            <a:spLocks/>
          </p:cNvSpPr>
          <p:nvPr/>
        </p:nvSpPr>
        <p:spPr>
          <a:xfrm>
            <a:off x="0" y="2537191"/>
            <a:ext cx="9496926" cy="1129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This argument assumes no edges...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620FE6-17A0-AAAA-B36C-95A3E2A7F99A}"/>
              </a:ext>
            </a:extLst>
          </p:cNvPr>
          <p:cNvGrpSpPr/>
          <p:nvPr/>
        </p:nvGrpSpPr>
        <p:grpSpPr>
          <a:xfrm>
            <a:off x="6096000" y="1925053"/>
            <a:ext cx="6096000" cy="4932947"/>
            <a:chOff x="6096000" y="1925053"/>
            <a:chExt cx="6096000" cy="4932947"/>
          </a:xfrm>
        </p:grpSpPr>
        <p:pic>
          <p:nvPicPr>
            <p:cNvPr id="21506" name="Picture 2">
              <a:extLst>
                <a:ext uri="{FF2B5EF4-FFF2-40B4-BE49-F238E27FC236}">
                  <a16:creationId xmlns:a16="http://schemas.microsoft.com/office/drawing/2014/main" id="{9AE03B47-F13D-3369-D78B-CB8A83EA0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170570" y="1925053"/>
              <a:ext cx="3021430" cy="49329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0E4306-83DF-28DE-CB42-E0EFB7996641}"/>
                </a:ext>
              </a:extLst>
            </p:cNvPr>
            <p:cNvSpPr txBox="1"/>
            <p:nvPr/>
          </p:nvSpPr>
          <p:spPr>
            <a:xfrm>
              <a:off x="6096000" y="6457890"/>
              <a:ext cx="30426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[Ed Miracle, “I told you so”]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006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46EC8D-1745-E549-AAC4-0A7D1E93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A7F530E3-A35A-DB40-AAD6-AA2EF2511D75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17D28-2BA0-BF45-A016-F30BDC57501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096800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76D799-043F-174A-B3FF-D731476B6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68AAA8A7-B778-9E43-A5BC-717D1C1655EE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CE341-B272-E544-AE33-A9CD6AB01C2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726544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B1CF36-9AC3-8C49-9F48-41947E2E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81FC79DA-6D7C-1A43-A15B-B8FC399B21C2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0C02CE-DAA4-9E44-821F-CC65F25C43F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822950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B97999-F775-6842-9044-DFFF833B1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7534BB84-BCAF-9140-8659-6501B419072E}"/>
              </a:ext>
            </a:extLst>
          </p:cNvPr>
          <p:cNvSpPr txBox="1"/>
          <p:nvPr/>
        </p:nvSpPr>
        <p:spPr>
          <a:xfrm>
            <a:off x="7256432" y="1214361"/>
            <a:ext cx="3322117" cy="172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Q: How big is output?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AB722-D380-934D-8A2E-D2E42AA848C7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626326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0762C8-E06B-FE4B-A631-049FAE93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2A9152E3-F64C-8A4E-BDDE-3EC9461779F3}"/>
              </a:ext>
            </a:extLst>
          </p:cNvPr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665C1B-8F8D-4042-AEFB-0407F86E5B2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274567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Google Shape;745;p54"/>
          <p:cNvSpPr txBox="1"/>
          <p:nvPr/>
        </p:nvSpPr>
        <p:spPr>
          <a:xfrm>
            <a:off x="3421831" y="512211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 dirty="0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Google Shape;745;p54"/>
          <p:cNvSpPr txBox="1"/>
          <p:nvPr/>
        </p:nvSpPr>
        <p:spPr>
          <a:xfrm>
            <a:off x="5235798" y="3334690"/>
            <a:ext cx="548557" cy="4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algn="ctr" defTabSz="457200"/>
            <a:r>
              <a:rPr lang="en" sz="2399">
                <a:solidFill>
                  <a:prstClr val="black"/>
                </a:solidFill>
                <a:latin typeface="Calibri" panose="020F0502020204030204"/>
              </a:rPr>
              <a:t>7</a:t>
            </a:r>
            <a:endParaRPr sz="23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DCB835-61EA-214C-AB83-EBD62A0A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3" name="Google Shape;744;p54">
            <a:extLst>
              <a:ext uri="{FF2B5EF4-FFF2-40B4-BE49-F238E27FC236}">
                <a16:creationId xmlns:a16="http://schemas.microsoft.com/office/drawing/2014/main" id="{FBD0C4CA-7BF1-484A-8010-E6F52D328F9A}"/>
              </a:ext>
            </a:extLst>
          </p:cNvPr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B071B3-6DE1-5A41-90BD-138ABABDD50B}"/>
              </a:ext>
            </a:extLst>
          </p:cNvPr>
          <p:cNvSpPr txBox="1"/>
          <p:nvPr/>
        </p:nvSpPr>
        <p:spPr>
          <a:xfrm>
            <a:off x="8654580" y="3194893"/>
            <a:ext cx="2013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C00000"/>
                </a:solidFill>
                <a:latin typeface="Calibri" panose="020F0502020204030204"/>
              </a:rPr>
              <a:t>Problem: Feature maps “shrink” with each layer!</a:t>
            </a:r>
          </a:p>
        </p:txBody>
      </p:sp>
      <p:sp>
        <p:nvSpPr>
          <p:cNvPr id="15" name="Google Shape;744;p54">
            <a:extLst>
              <a:ext uri="{FF2B5EF4-FFF2-40B4-BE49-F238E27FC236}">
                <a16:creationId xmlns:a16="http://schemas.microsoft.com/office/drawing/2014/main" id="{B08D92F0-87A7-B048-8908-7B4F44E61435}"/>
              </a:ext>
            </a:extLst>
          </p:cNvPr>
          <p:cNvSpPr txBox="1"/>
          <p:nvPr/>
        </p:nvSpPr>
        <p:spPr>
          <a:xfrm>
            <a:off x="6176756" y="3194894"/>
            <a:ext cx="3871999" cy="189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general: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Input: W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Filter: K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Output: W – K + 1</a:t>
            </a:r>
          </a:p>
          <a:p>
            <a:pPr defTabSz="457200"/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0D0355-2470-0446-AEFD-C9FFBCCB944D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471832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09919" y="1578734"/>
          <a:ext cx="3963609" cy="39769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Google Shape;744;p54"/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54580" y="3194893"/>
            <a:ext cx="2013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C00000"/>
                </a:solidFill>
                <a:latin typeface="Calibri" panose="020F0502020204030204"/>
              </a:rPr>
              <a:t>Problem: Feature maps “shrink” with each layer!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9074" y="4844464"/>
            <a:ext cx="3590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Solution: </a:t>
            </a:r>
            <a:r>
              <a:rPr lang="en-US" sz="2400" b="1" dirty="0">
                <a:solidFill>
                  <a:srgbClr val="70AD47"/>
                </a:solidFill>
                <a:latin typeface="Calibri" panose="020F0502020204030204"/>
              </a:rPr>
              <a:t>padding</a:t>
            </a:r>
          </a:p>
          <a:p>
            <a:pPr algn="ctr"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Add zeros around the input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B3170D1-1537-DA4F-B0A9-DC853E478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  <a:endParaRPr lang="en-US" b="1" dirty="0"/>
          </a:p>
        </p:txBody>
      </p:sp>
      <p:sp>
        <p:nvSpPr>
          <p:cNvPr id="12" name="Google Shape;744;p54">
            <a:extLst>
              <a:ext uri="{FF2B5EF4-FFF2-40B4-BE49-F238E27FC236}">
                <a16:creationId xmlns:a16="http://schemas.microsoft.com/office/drawing/2014/main" id="{62CF964F-1FA3-6E42-9C83-6D477EECAF6E}"/>
              </a:ext>
            </a:extLst>
          </p:cNvPr>
          <p:cNvSpPr txBox="1"/>
          <p:nvPr/>
        </p:nvSpPr>
        <p:spPr>
          <a:xfrm>
            <a:off x="6176756" y="3194894"/>
            <a:ext cx="3871999" cy="189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general: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Input: W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Filter: K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Padding: P</a:t>
            </a:r>
          </a:p>
          <a:p>
            <a:pPr defTabSz="457200"/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4068E-B77B-6041-96B0-F221818590F3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462073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09919" y="1578734"/>
          <a:ext cx="3963609" cy="397693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04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</a:t>
                      </a:r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91401" marR="91401" marT="91401" marB="91401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/>
                        <a:t>0</a:t>
                      </a:r>
                      <a:endParaRPr sz="1700" dirty="0"/>
                    </a:p>
                  </a:txBody>
                  <a:tcPr marL="91401" marR="91401" marT="91401" marB="91401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Google Shape;744;p54"/>
          <p:cNvSpPr txBox="1"/>
          <p:nvPr/>
        </p:nvSpPr>
        <p:spPr>
          <a:xfrm>
            <a:off x="6176756" y="3194894"/>
            <a:ext cx="3871999" cy="189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 general: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Input: W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Filter: K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Padding: P</a:t>
            </a:r>
          </a:p>
          <a:p>
            <a:pPr defTabSz="457200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Output: W </a:t>
            </a:r>
            <a:r>
              <a:rPr lang="mr-IN" sz="2400" dirty="0">
                <a:solidFill>
                  <a:prstClr val="black"/>
                </a:solidFill>
                <a:latin typeface="Calibri" panose="020F0502020204030204"/>
                <a:cs typeface="Mangal" panose="02040503050203030202" pitchFamily="18" charset="0"/>
              </a:rPr>
              <a:t>–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K + 1 + 2P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6755" y="5188408"/>
            <a:ext cx="419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Very common: “same padding”</a:t>
            </a:r>
          </a:p>
          <a:p>
            <a:pPr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Set P = (K </a:t>
            </a:r>
            <a:r>
              <a:rPr lang="mr-IN" sz="2400" dirty="0">
                <a:solidFill>
                  <a:srgbClr val="70AD47"/>
                </a:solidFill>
                <a:latin typeface="Calibri" panose="020F0502020204030204"/>
                <a:cs typeface="Mangal" panose="02040503050203030202" pitchFamily="18" charset="0"/>
              </a:rPr>
              <a:t>–</a:t>
            </a:r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 1) / 2</a:t>
            </a:r>
          </a:p>
          <a:p>
            <a:pPr defTabSz="457200"/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Then output size = input size</a:t>
            </a:r>
          </a:p>
        </p:txBody>
      </p:sp>
      <p:sp>
        <p:nvSpPr>
          <p:cNvPr id="9" name="Google Shape;744;p54">
            <a:extLst>
              <a:ext uri="{FF2B5EF4-FFF2-40B4-BE49-F238E27FC236}">
                <a16:creationId xmlns:a16="http://schemas.microsoft.com/office/drawing/2014/main" id="{4992F235-13AE-3649-908E-14539E23D61B}"/>
              </a:ext>
            </a:extLst>
          </p:cNvPr>
          <p:cNvSpPr txBox="1"/>
          <p:nvPr/>
        </p:nvSpPr>
        <p:spPr>
          <a:xfrm>
            <a:off x="7256432" y="1214362"/>
            <a:ext cx="1975559" cy="136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Input: 7x7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Filter: 3x3</a:t>
            </a:r>
          </a:p>
          <a:p>
            <a:pPr defTabSz="457200"/>
            <a:r>
              <a:rPr lang="en-US" sz="2700" dirty="0">
                <a:solidFill>
                  <a:prstClr val="black"/>
                </a:solidFill>
                <a:latin typeface="Calibri" panose="020F0502020204030204"/>
              </a:rPr>
              <a:t>Output: 5x5</a:t>
            </a:r>
          </a:p>
          <a:p>
            <a:pPr defTabSz="457200"/>
            <a:endParaRPr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DFDE488-7A35-3A4D-AB4E-E2D258FF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spatial dimensions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C9666B-60FC-1B4F-BEF1-8367070338E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D </a:t>
            </a:r>
            <a:r>
              <a:rPr lang="en-US" sz="1200" dirty="0" err="1"/>
              <a:t>Fouhey</a:t>
            </a:r>
            <a:r>
              <a:rPr lang="en-US" sz="1200" dirty="0"/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7102232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CB53-AF2B-4D9C-427B-8E983EDA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One-Minute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DD9A6-35DD-4BA4-A25B-D93D69C9D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939"/>
            <a:ext cx="10515600" cy="46914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Help us!</a:t>
            </a:r>
          </a:p>
          <a:p>
            <a:pPr marL="0" indent="0" algn="ctr">
              <a:buNone/>
            </a:pPr>
            <a:endParaRPr lang="en-US" sz="36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Answer the questions on the form here: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7030A0"/>
                </a:solidFill>
              </a:rPr>
              <a:t>https://</a:t>
            </a:r>
            <a:r>
              <a:rPr lang="en-US" sz="3600" dirty="0" err="1">
                <a:solidFill>
                  <a:srgbClr val="7030A0"/>
                </a:solidFill>
              </a:rPr>
              <a:t>bit.ly</a:t>
            </a:r>
            <a:r>
              <a:rPr lang="en-US" sz="3600" dirty="0">
                <a:solidFill>
                  <a:srgbClr val="7030A0"/>
                </a:solidFill>
              </a:rPr>
              <a:t>/cs7150-f2022-5</a:t>
            </a:r>
          </a:p>
        </p:txBody>
      </p:sp>
      <p:pic>
        <p:nvPicPr>
          <p:cNvPr id="1026" name="Picture 2" descr="QR Code">
            <a:extLst>
              <a:ext uri="{FF2B5EF4-FFF2-40B4-BE49-F238E27FC236}">
                <a16:creationId xmlns:a16="http://schemas.microsoft.com/office/drawing/2014/main" id="{90F8178F-8491-0D23-0189-5DCB3BFE4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935" y="4219832"/>
            <a:ext cx="2452130" cy="245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9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But we want to shrink the data!</a:t>
            </a:r>
          </a:p>
        </p:txBody>
      </p:sp>
      <p:pic>
        <p:nvPicPr>
          <p:cNvPr id="27650" name="Picture 2" descr="eCun 1998 convnet carto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358" y="3212108"/>
            <a:ext cx="8217284" cy="249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6166585"/>
            <a:ext cx="5012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Lecun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al, “Gradient-based learning applied to document recognition”, 1998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52650" y="1107281"/>
            <a:ext cx="62145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Classic architecture: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[Conv,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Pool] x N, flatten, [FC,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 x N, FC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Example: Yann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LeCun’s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LeNet-5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3130C1-5806-E548-8709-CAC18A8D6279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7393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oogle Shape;743;p54"/>
          <p:cNvGraphicFramePr/>
          <p:nvPr/>
        </p:nvGraphicFramePr>
        <p:xfrm>
          <a:off x="3993662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Google Shape;743;p54"/>
          <p:cNvGraphicFramePr/>
          <p:nvPr/>
        </p:nvGraphicFramePr>
        <p:xfrm>
          <a:off x="625217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7740" y="4427875"/>
            <a:ext cx="7649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2882" y="4427874"/>
            <a:ext cx="9653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98035" y="1175631"/>
            <a:ext cx="719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convolution with kernel size K, each element in the output depends on a K x 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receptive 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input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067300" y="2688301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747166" y="2934384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79032" y="2694613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5073001" y="3246559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A9D07D2F-59FA-4F43-8169-45F665AB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4C6D87-E86B-1F40-97A0-ACA523735E61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4194056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35151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Google Shape;743;p54"/>
          <p:cNvGraphicFramePr/>
          <p:nvPr/>
        </p:nvGraphicFramePr>
        <p:xfrm>
          <a:off x="3993662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Google Shape;743;p54"/>
          <p:cNvGraphicFramePr/>
          <p:nvPr/>
        </p:nvGraphicFramePr>
        <p:xfrm>
          <a:off x="625217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Google Shape;743;p54"/>
          <p:cNvGraphicFramePr/>
          <p:nvPr/>
        </p:nvGraphicFramePr>
        <p:xfrm>
          <a:off x="851068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793379" y="2970034"/>
            <a:ext cx="807335" cy="844142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15301" y="3245453"/>
            <a:ext cx="280513" cy="293302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9230" y="4427874"/>
            <a:ext cx="7649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373" y="4427874"/>
            <a:ext cx="9653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067300" y="2688301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618082" y="3531640"/>
            <a:ext cx="1744879" cy="282536"/>
          </a:xfrm>
          <a:prstGeom prst="line">
            <a:avLst/>
          </a:prstGeom>
          <a:ln w="635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747166" y="2934384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5517" y="3491416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79032" y="2694613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63375" y="3230462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717994" y="3093939"/>
            <a:ext cx="1711606" cy="265814"/>
          </a:xfrm>
          <a:prstGeom prst="line">
            <a:avLst/>
          </a:prstGeom>
          <a:ln w="635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073001" y="3246559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582805" y="3230168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588506" y="3788426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236370" y="2655001"/>
            <a:ext cx="321530" cy="336188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88219" y="3758937"/>
            <a:ext cx="321530" cy="336188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11593" y="3492340"/>
            <a:ext cx="807335" cy="844142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36595" y="2417341"/>
            <a:ext cx="807335" cy="844142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2537904" y="2415486"/>
            <a:ext cx="1711606" cy="265814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2543605" y="2973744"/>
            <a:ext cx="1744879" cy="282536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581124" y="3502088"/>
            <a:ext cx="1711606" cy="265814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586825" y="4060346"/>
            <a:ext cx="1744879" cy="282536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31728" y="1235683"/>
            <a:ext cx="8215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successive convolution adds K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to the receptive field size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L layers the receptive field size is 1 + L * (K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6043" y="5154875"/>
            <a:ext cx="51749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Careful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”receptive field in the input”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 “receptive field in the previous layer”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Hopefully clear from context!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EB71F63-B46D-0247-8417-09D256F6B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A7D7F5-38D1-384A-B821-4FAC44B0BB85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886910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35151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Google Shape;743;p54"/>
          <p:cNvGraphicFramePr/>
          <p:nvPr/>
        </p:nvGraphicFramePr>
        <p:xfrm>
          <a:off x="3993662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Google Shape;743;p54"/>
          <p:cNvGraphicFramePr/>
          <p:nvPr/>
        </p:nvGraphicFramePr>
        <p:xfrm>
          <a:off x="625217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Google Shape;743;p54"/>
          <p:cNvGraphicFramePr/>
          <p:nvPr/>
        </p:nvGraphicFramePr>
        <p:xfrm>
          <a:off x="851068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793379" y="2970034"/>
            <a:ext cx="807335" cy="844142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15301" y="3245453"/>
            <a:ext cx="280513" cy="293302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9230" y="4427874"/>
            <a:ext cx="7649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373" y="4427874"/>
            <a:ext cx="9653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067300" y="2688301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618082" y="3531640"/>
            <a:ext cx="1744879" cy="282536"/>
          </a:xfrm>
          <a:prstGeom prst="line">
            <a:avLst/>
          </a:prstGeom>
          <a:ln w="635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747166" y="2934384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5517" y="3491416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79032" y="2694613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63375" y="3230462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717994" y="3093939"/>
            <a:ext cx="1711606" cy="265814"/>
          </a:xfrm>
          <a:prstGeom prst="line">
            <a:avLst/>
          </a:prstGeom>
          <a:ln w="635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073001" y="3246559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582805" y="3230168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588506" y="3788426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236370" y="2655001"/>
            <a:ext cx="321530" cy="336188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88219" y="3758937"/>
            <a:ext cx="321530" cy="336188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11593" y="3492340"/>
            <a:ext cx="807335" cy="844142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36595" y="2417341"/>
            <a:ext cx="807335" cy="844142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2537904" y="2415486"/>
            <a:ext cx="1711606" cy="265814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2543605" y="2973744"/>
            <a:ext cx="1744879" cy="282536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581124" y="3502088"/>
            <a:ext cx="1711606" cy="265814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586825" y="4060346"/>
            <a:ext cx="1744879" cy="282536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>
            <a:extLst>
              <a:ext uri="{FF2B5EF4-FFF2-40B4-BE49-F238E27FC236}">
                <a16:creationId xmlns:a16="http://schemas.microsoft.com/office/drawing/2014/main" id="{116B8227-5585-0F42-A509-B1842E6E2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881C5F-06FD-134D-9C21-D4D524627D42}"/>
              </a:ext>
            </a:extLst>
          </p:cNvPr>
          <p:cNvSpPr txBox="1"/>
          <p:nvPr/>
        </p:nvSpPr>
        <p:spPr>
          <a:xfrm>
            <a:off x="2131728" y="1235683"/>
            <a:ext cx="8215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successive convolution adds K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to the receptive field size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L layers the receptive field size is 1 + L * (K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DF6C64-3C38-8E45-B92B-286C17BD579F}"/>
              </a:ext>
            </a:extLst>
          </p:cNvPr>
          <p:cNvSpPr txBox="1"/>
          <p:nvPr/>
        </p:nvSpPr>
        <p:spPr>
          <a:xfrm>
            <a:off x="2973004" y="4930252"/>
            <a:ext cx="6245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For large images we need many layers for each output to “see” the whole image image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EB900F-42EE-5141-B375-315B0BD57543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670300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743;p54"/>
          <p:cNvGraphicFramePr/>
          <p:nvPr/>
        </p:nvGraphicFramePr>
        <p:xfrm>
          <a:off x="1735151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Google Shape;743;p54"/>
          <p:cNvGraphicFramePr/>
          <p:nvPr/>
        </p:nvGraphicFramePr>
        <p:xfrm>
          <a:off x="3993662" y="2445875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Google Shape;743;p54"/>
          <p:cNvGraphicFramePr/>
          <p:nvPr/>
        </p:nvGraphicFramePr>
        <p:xfrm>
          <a:off x="625217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Google Shape;743;p54"/>
          <p:cNvGraphicFramePr/>
          <p:nvPr/>
        </p:nvGraphicFramePr>
        <p:xfrm>
          <a:off x="8510682" y="2445874"/>
          <a:ext cx="1889748" cy="18924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3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56029" marR="56029" marT="56029" marB="5602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793379" y="2970034"/>
            <a:ext cx="807335" cy="844142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15301" y="3245453"/>
            <a:ext cx="280513" cy="293302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9230" y="4427874"/>
            <a:ext cx="7649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373" y="4427874"/>
            <a:ext cx="9653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067300" y="2688301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618082" y="3531640"/>
            <a:ext cx="1744879" cy="282536"/>
          </a:xfrm>
          <a:prstGeom prst="line">
            <a:avLst/>
          </a:prstGeom>
          <a:ln w="635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747166" y="2934384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5517" y="3491416"/>
            <a:ext cx="321530" cy="33618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79032" y="2694613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63375" y="3230462"/>
            <a:ext cx="807335" cy="844142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717994" y="3093939"/>
            <a:ext cx="1711606" cy="265814"/>
          </a:xfrm>
          <a:prstGeom prst="line">
            <a:avLst/>
          </a:prstGeom>
          <a:ln w="635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073001" y="3246559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582805" y="3230168"/>
            <a:ext cx="1711606" cy="265814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588506" y="3788426"/>
            <a:ext cx="1744879" cy="282536"/>
          </a:xfrm>
          <a:prstGeom prst="line">
            <a:avLst/>
          </a:prstGeom>
          <a:ln w="635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236370" y="2655001"/>
            <a:ext cx="321530" cy="336188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88219" y="3758937"/>
            <a:ext cx="321530" cy="336188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11593" y="3492340"/>
            <a:ext cx="807335" cy="844142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36595" y="2417341"/>
            <a:ext cx="807335" cy="844142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2537904" y="2415486"/>
            <a:ext cx="1711606" cy="265814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2543605" y="2973744"/>
            <a:ext cx="1744879" cy="282536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581124" y="3502088"/>
            <a:ext cx="1711606" cy="265814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586825" y="4060346"/>
            <a:ext cx="1744879" cy="282536"/>
          </a:xfrm>
          <a:prstGeom prst="line">
            <a:avLst/>
          </a:prstGeom>
          <a:ln w="635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306873" y="5776319"/>
            <a:ext cx="5578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Downsample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inside the network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D71D396-178D-DB43-AFF2-8D891D7A2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0B94A2-8C60-E446-9F6B-38B7B76EC984}"/>
              </a:ext>
            </a:extLst>
          </p:cNvPr>
          <p:cNvSpPr txBox="1"/>
          <p:nvPr/>
        </p:nvSpPr>
        <p:spPr>
          <a:xfrm>
            <a:off x="2131728" y="1235683"/>
            <a:ext cx="8215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successive convolution adds K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to the receptive field size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L layers the receptive field size is 1 + L * (K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AD4DCA-AB6A-C14E-880A-D985826A4DAD}"/>
              </a:ext>
            </a:extLst>
          </p:cNvPr>
          <p:cNvSpPr txBox="1"/>
          <p:nvPr/>
        </p:nvSpPr>
        <p:spPr>
          <a:xfrm>
            <a:off x="2973004" y="4930252"/>
            <a:ext cx="6245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For large images we need many layers for each output to “see” the whole image image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0AA6B0-2416-AF41-A57D-94BC7FED486D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926251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Google Shape;744;p54"/>
          <p:cNvSpPr txBox="1"/>
          <p:nvPr/>
        </p:nvSpPr>
        <p:spPr>
          <a:xfrm>
            <a:off x="6241093" y="1635435"/>
            <a:ext cx="1767214" cy="135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7x7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Filter: 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Stride: 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6E0548-ED0D-9542-BA5F-F149AD4DE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Strided</a:t>
            </a:r>
            <a:r>
              <a:rPr lang="en-US" dirty="0"/>
              <a:t> convolution</a:t>
            </a:r>
            <a:endParaRPr lang="en-US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A22CC-5C35-284D-943A-7EDAB0AA5CFC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2875678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Google Shape;744;p54"/>
          <p:cNvSpPr txBox="1"/>
          <p:nvPr/>
        </p:nvSpPr>
        <p:spPr>
          <a:xfrm>
            <a:off x="6241093" y="1635435"/>
            <a:ext cx="1767214" cy="135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7x7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Filter: 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Stride: 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D24F445-4F0B-AA4E-961F-AE4BCAEF6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Strided</a:t>
            </a:r>
            <a:r>
              <a:rPr lang="en-US" dirty="0"/>
              <a:t> convolution</a:t>
            </a:r>
            <a:endParaRPr lang="en-US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365725-6B3E-3D4F-AEEE-14CB72D973FE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277145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Google Shape;744;p54"/>
          <p:cNvSpPr txBox="1"/>
          <p:nvPr/>
        </p:nvSpPr>
        <p:spPr>
          <a:xfrm>
            <a:off x="6241093" y="1635435"/>
            <a:ext cx="1767214" cy="135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7x7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Filter: 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Stride: 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Google Shape;744;p54"/>
          <p:cNvSpPr txBox="1"/>
          <p:nvPr/>
        </p:nvSpPr>
        <p:spPr>
          <a:xfrm>
            <a:off x="8169725" y="2019767"/>
            <a:ext cx="1991883" cy="59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3x3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75EBED-34E0-254C-8A5D-3B220B312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Strided</a:t>
            </a:r>
            <a:r>
              <a:rPr lang="en-US" dirty="0"/>
              <a:t> convolution</a:t>
            </a:r>
            <a:endParaRPr lang="en-US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D207EE-FA4D-D645-97ED-AEA82E4A4D56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521232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oogle Shape;743;p54"/>
          <p:cNvGraphicFramePr/>
          <p:nvPr/>
        </p:nvGraphicFramePr>
        <p:xfrm>
          <a:off x="2152650" y="2019767"/>
          <a:ext cx="3083150" cy="30872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03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01" marR="91401" marT="91401" marB="9140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Google Shape;744;p54"/>
          <p:cNvSpPr txBox="1"/>
          <p:nvPr/>
        </p:nvSpPr>
        <p:spPr>
          <a:xfrm>
            <a:off x="6241093" y="1635435"/>
            <a:ext cx="1767214" cy="135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7x7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Filter: 3x3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Stride: 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Google Shape;744;p54"/>
          <p:cNvSpPr txBox="1"/>
          <p:nvPr/>
        </p:nvSpPr>
        <p:spPr>
          <a:xfrm>
            <a:off x="8169725" y="2019767"/>
            <a:ext cx="1991883" cy="59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3x3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023" y="3200450"/>
            <a:ext cx="367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general: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Input: 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Filter: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Padding: 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Stride: 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(W </a:t>
            </a:r>
            <a:r>
              <a:rPr kumimoji="0" lang="mr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 + 2P) / S + 1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B2794D1-E59C-D146-A9F8-70454D2AB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Strided</a:t>
            </a:r>
            <a:r>
              <a:rPr lang="en-US" dirty="0"/>
              <a:t> convolution</a:t>
            </a:r>
            <a:endParaRPr lang="en-US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FEFEEB-B30A-4544-B025-6E97CECB8845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6853906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8;p70"/>
          <p:cNvSpPr txBox="1"/>
          <p:nvPr/>
        </p:nvSpPr>
        <p:spPr>
          <a:xfrm>
            <a:off x="1726747" y="2150858"/>
            <a:ext cx="6555392" cy="296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volume: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5x5 filters with stride 1, pad 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volume size: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919;p70"/>
          <p:cNvSpPr/>
          <p:nvPr/>
        </p:nvSpPr>
        <p:spPr>
          <a:xfrm>
            <a:off x="8086695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oogle Shape;920;p70"/>
          <p:cNvCxnSpPr/>
          <p:nvPr/>
        </p:nvCxnSpPr>
        <p:spPr>
          <a:xfrm>
            <a:off x="8907448" y="1951144"/>
            <a:ext cx="73660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21;p70"/>
          <p:cNvSpPr/>
          <p:nvPr/>
        </p:nvSpPr>
        <p:spPr>
          <a:xfrm>
            <a:off x="9809711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1F3B52E-193C-004C-8024-85039313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data size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BAF07-263B-4B48-8350-19FB934BE534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256984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8;p70"/>
          <p:cNvSpPr txBox="1"/>
          <p:nvPr/>
        </p:nvSpPr>
        <p:spPr>
          <a:xfrm>
            <a:off x="1726747" y="2150858"/>
            <a:ext cx="6555392" cy="296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volume: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filters with stride 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pad 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volume size: 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+2*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)/</a:t>
            </a:r>
            <a:r>
              <a:rPr kumimoji="0" lang="en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+1 = 32 spatially, so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919;p70"/>
          <p:cNvSpPr/>
          <p:nvPr/>
        </p:nvSpPr>
        <p:spPr>
          <a:xfrm>
            <a:off x="8086695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oogle Shape;920;p70"/>
          <p:cNvCxnSpPr/>
          <p:nvPr/>
        </p:nvCxnSpPr>
        <p:spPr>
          <a:xfrm>
            <a:off x="8907448" y="1951144"/>
            <a:ext cx="73660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21;p70"/>
          <p:cNvSpPr/>
          <p:nvPr/>
        </p:nvSpPr>
        <p:spPr>
          <a:xfrm>
            <a:off x="9809711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B4BE09-F724-304A-950F-3A37B07E7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data size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46BE7D-BD98-D54C-9E83-1F175328FAE5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6693351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8;p70"/>
          <p:cNvSpPr txBox="1"/>
          <p:nvPr/>
        </p:nvSpPr>
        <p:spPr>
          <a:xfrm>
            <a:off x="1726748" y="2150858"/>
            <a:ext cx="5397953" cy="296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volume: 3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5x5 filters with stride 1, pad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volume size: 10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learnable parameters: ?</a:t>
            </a:r>
          </a:p>
        </p:txBody>
      </p:sp>
      <p:sp>
        <p:nvSpPr>
          <p:cNvPr id="5" name="Google Shape;919;p70"/>
          <p:cNvSpPr/>
          <p:nvPr/>
        </p:nvSpPr>
        <p:spPr>
          <a:xfrm>
            <a:off x="8086695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oogle Shape;920;p70"/>
          <p:cNvCxnSpPr/>
          <p:nvPr/>
        </p:nvCxnSpPr>
        <p:spPr>
          <a:xfrm>
            <a:off x="8907448" y="1951144"/>
            <a:ext cx="73660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21;p70"/>
          <p:cNvSpPr/>
          <p:nvPr/>
        </p:nvSpPr>
        <p:spPr>
          <a:xfrm>
            <a:off x="9809711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0318BEF-6B01-2041-999A-503548990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data size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4B6EAF-E327-844D-A85A-021EA0824950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7879998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8;p70"/>
          <p:cNvSpPr txBox="1"/>
          <p:nvPr/>
        </p:nvSpPr>
        <p:spPr>
          <a:xfrm>
            <a:off x="1726747" y="2150858"/>
            <a:ext cx="8082964" cy="3353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volume: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filters with stride 1, pad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volume size: 10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learnable parameters: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Parameters per filter: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+ 1 (for bias) =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filters, so total is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*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760</a:t>
            </a:r>
          </a:p>
        </p:txBody>
      </p:sp>
      <p:sp>
        <p:nvSpPr>
          <p:cNvPr id="5" name="Google Shape;919;p70"/>
          <p:cNvSpPr/>
          <p:nvPr/>
        </p:nvSpPr>
        <p:spPr>
          <a:xfrm>
            <a:off x="8086695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oogle Shape;920;p70"/>
          <p:cNvCxnSpPr/>
          <p:nvPr/>
        </p:nvCxnSpPr>
        <p:spPr>
          <a:xfrm>
            <a:off x="8907448" y="1951144"/>
            <a:ext cx="73660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21;p70"/>
          <p:cNvSpPr/>
          <p:nvPr/>
        </p:nvSpPr>
        <p:spPr>
          <a:xfrm>
            <a:off x="9809711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1C289A3-594C-BC47-ADA4-6B977B13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data size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969327-8746-9349-AD3F-C7474D4EA03B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26676795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8;p70"/>
          <p:cNvSpPr txBox="1"/>
          <p:nvPr/>
        </p:nvSpPr>
        <p:spPr>
          <a:xfrm>
            <a:off x="1726747" y="2150858"/>
            <a:ext cx="8082964" cy="3353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volume: 3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5x5 filters with stride 1, pad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volume size: 10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learnable parameters: 760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multiply-add operations: ?</a:t>
            </a:r>
          </a:p>
        </p:txBody>
      </p:sp>
      <p:sp>
        <p:nvSpPr>
          <p:cNvPr id="5" name="Google Shape;919;p70"/>
          <p:cNvSpPr/>
          <p:nvPr/>
        </p:nvSpPr>
        <p:spPr>
          <a:xfrm>
            <a:off x="8086695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oogle Shape;920;p70"/>
          <p:cNvCxnSpPr/>
          <p:nvPr/>
        </p:nvCxnSpPr>
        <p:spPr>
          <a:xfrm>
            <a:off x="8907448" y="1951144"/>
            <a:ext cx="73660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21;p70"/>
          <p:cNvSpPr/>
          <p:nvPr/>
        </p:nvSpPr>
        <p:spPr>
          <a:xfrm>
            <a:off x="9809711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E8D1B53-752E-694C-B396-7599C8C1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data size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F033C-CB0D-3C40-A028-A9360561DF3C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1794207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8;p70"/>
          <p:cNvSpPr txBox="1"/>
          <p:nvPr/>
        </p:nvSpPr>
        <p:spPr>
          <a:xfrm>
            <a:off x="1726748" y="2150858"/>
            <a:ext cx="8941253" cy="3353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volume: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filters with stride 1, pad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volume size: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x 32 x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learnable parameters: 760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multiply-add operations: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768,000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10*32*32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10,240 outputs; each output is the inner product of two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5x5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tensors (75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elems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 total = 75*10240 =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768K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919;p70"/>
          <p:cNvSpPr/>
          <p:nvPr/>
        </p:nvSpPr>
        <p:spPr>
          <a:xfrm>
            <a:off x="8086695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oogle Shape;920;p70"/>
          <p:cNvCxnSpPr/>
          <p:nvPr/>
        </p:nvCxnSpPr>
        <p:spPr>
          <a:xfrm>
            <a:off x="8907448" y="1951144"/>
            <a:ext cx="73660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921;p70"/>
          <p:cNvSpPr/>
          <p:nvPr/>
        </p:nvSpPr>
        <p:spPr>
          <a:xfrm>
            <a:off x="9809711" y="997534"/>
            <a:ext cx="713214" cy="2056865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1" tIns="91401" rIns="91401" bIns="91401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44185E0-14C1-BA4F-A3F3-FE99F4A6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data size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266424-36A3-EC49-94FB-7CF2E417F77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3264700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31B8A2D-DA88-0840-8066-6F4010139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summary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047A45-2252-E048-B08D-44E00D37A805}"/>
              </a:ext>
            </a:extLst>
          </p:cNvPr>
          <p:cNvSpPr txBox="1"/>
          <p:nvPr/>
        </p:nvSpPr>
        <p:spPr>
          <a:xfrm>
            <a:off x="1843254" y="1187162"/>
            <a:ext cx="425668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H x 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Hyperparameters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 size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filters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Padding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 matrix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giving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filters of size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Bias vector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endParaRPr kumimoji="0" lang="en-US" sz="21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size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H’ x W’ where: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H’ = (H </a:t>
            </a:r>
            <a:r>
              <a:rPr kumimoji="0" lang="mr-I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 + 2P) / S + 1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W’ = (W </a:t>
            </a:r>
            <a:r>
              <a:rPr kumimoji="0" lang="mr-I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 + 2P) / S + 1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6998C3-13C0-EE4D-A9D0-968598E46A32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</p:spTree>
    <p:extLst>
      <p:ext uri="{BB962C8B-B14F-4D97-AF65-F5344CB8AC3E}">
        <p14:creationId xmlns:p14="http://schemas.microsoft.com/office/powerpoint/2010/main" val="86414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3254" y="1187162"/>
            <a:ext cx="425668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H x 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Hyperparameters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Kernel size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filters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Padding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Stride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 matrix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giving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filters of size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Bias vector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endParaRPr kumimoji="0" lang="en-US" sz="21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size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H’ x W’ where: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H’ = (H </a:t>
            </a:r>
            <a:r>
              <a:rPr kumimoji="0" lang="mr-I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 + 2P) / S + 1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W’ = (W </a:t>
            </a:r>
            <a:r>
              <a:rPr kumimoji="0" lang="mr-I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 + 2P) / S + 1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1" y="2090172"/>
            <a:ext cx="4501553" cy="23544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settings: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K</a:t>
            </a:r>
            <a:r>
              <a:rPr kumimoji="0" lang="en-US" sz="2100" b="0" i="0" u="none" strike="noStrike" kern="1200" cap="none" spc="0" normalizeH="0" baseline="-25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(Small square filters)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= (K </a:t>
            </a:r>
            <a:r>
              <a:rPr kumimoji="0" lang="mr-IN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1) / 2  (”Same size” padding)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100" b="0" i="0" u="none" strike="noStrike" kern="1200" cap="none" spc="0" normalizeH="0" baseline="-2500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32, 64, 128, 256 (powers of 2)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= 3, P = 1, S = 1 (3x3 conv)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= 1, P = 0, S = 1 (1x1 conv)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= 3, P = 1, S = 2 (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Downsample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2)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693F0E9-EC63-8D4E-AA7D-E98CCD6F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86415F-B67D-BB45-AD24-93744341A218}"/>
              </a:ext>
            </a:extLst>
          </p:cNvPr>
          <p:cNvSpPr txBox="1"/>
          <p:nvPr/>
        </p:nvSpPr>
        <p:spPr>
          <a:xfrm>
            <a:off x="0" y="6581001"/>
            <a:ext cx="2314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Fouhey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J Johnson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C5F982-F116-6E5C-3126-EA35C42E03D9}"/>
              </a:ext>
            </a:extLst>
          </p:cNvPr>
          <p:cNvSpPr txBox="1"/>
          <p:nvPr/>
        </p:nvSpPr>
        <p:spPr>
          <a:xfrm>
            <a:off x="6738817" y="5065147"/>
            <a:ext cx="412055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100" dirty="0">
                <a:solidFill>
                  <a:prstClr val="black"/>
                </a:solidFill>
              </a:rPr>
              <a:t>Number of multiply-add operations:</a:t>
            </a:r>
            <a:br>
              <a:rPr lang="en-US" sz="2100" dirty="0">
                <a:solidFill>
                  <a:prstClr val="black"/>
                </a:solidFill>
              </a:rPr>
            </a:br>
            <a:r>
              <a:rPr lang="en-US" sz="2100" dirty="0" err="1">
                <a:solidFill>
                  <a:prstClr val="black"/>
                </a:solidFill>
              </a:rPr>
              <a:t>C</a:t>
            </a:r>
            <a:r>
              <a:rPr lang="en-US" sz="2100" baseline="-25000" dirty="0" err="1">
                <a:solidFill>
                  <a:prstClr val="black"/>
                </a:solidFill>
              </a:rPr>
              <a:t>out</a:t>
            </a:r>
            <a:r>
              <a:rPr lang="en-US" sz="2100" dirty="0">
                <a:solidFill>
                  <a:prstClr val="black"/>
                </a:solidFill>
              </a:rPr>
              <a:t> x </a:t>
            </a:r>
            <a:r>
              <a:rPr lang="en-US" sz="2100" dirty="0" err="1">
                <a:solidFill>
                  <a:prstClr val="black"/>
                </a:solidFill>
              </a:rPr>
              <a:t>C</a:t>
            </a:r>
            <a:r>
              <a:rPr lang="en-US" sz="2100" baseline="-25000" dirty="0" err="1">
                <a:solidFill>
                  <a:prstClr val="black"/>
                </a:solidFill>
              </a:rPr>
              <a:t>in</a:t>
            </a:r>
            <a:r>
              <a:rPr lang="en-US" sz="2100" dirty="0">
                <a:solidFill>
                  <a:prstClr val="black"/>
                </a:solidFill>
              </a:rPr>
              <a:t> x K</a:t>
            </a:r>
            <a:r>
              <a:rPr lang="en-US" sz="2100" baseline="-25000" dirty="0">
                <a:solidFill>
                  <a:prstClr val="black"/>
                </a:solidFill>
              </a:rPr>
              <a:t>H</a:t>
            </a:r>
            <a:r>
              <a:rPr lang="en-US" sz="2100" dirty="0">
                <a:solidFill>
                  <a:prstClr val="black"/>
                </a:solidFill>
              </a:rPr>
              <a:t> x K</a:t>
            </a:r>
            <a:r>
              <a:rPr lang="en-US" sz="2100" baseline="-25000" dirty="0">
                <a:solidFill>
                  <a:prstClr val="black"/>
                </a:solidFill>
              </a:rPr>
              <a:t>W</a:t>
            </a:r>
            <a:r>
              <a:rPr lang="en-US" sz="2100" dirty="0">
                <a:solidFill>
                  <a:prstClr val="black"/>
                </a:solidFill>
              </a:rPr>
              <a:t> x H’ x W’ </a:t>
            </a:r>
          </a:p>
          <a:p>
            <a:pPr algn="r"/>
            <a:r>
              <a:rPr lang="en-US" sz="2100" dirty="0">
                <a:solidFill>
                  <a:prstClr val="black"/>
                </a:solidFill>
              </a:rPr>
              <a:t>a lot of calculation!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3295409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llya-minute-alexnet.mov" descr="illya-minute-alexnet.mov">
            <a:hlinkClick r:id="" action="ppaction://media"/>
            <a:extLst>
              <a:ext uri="{FF2B5EF4-FFF2-40B4-BE49-F238E27FC236}">
                <a16:creationId xmlns:a16="http://schemas.microsoft.com/office/drawing/2014/main" id="{A91F6A4D-CBCD-9E8C-1E6A-EA77F5E268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090" y="2667624"/>
            <a:ext cx="7136151" cy="40140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B3814EF-A9BA-7B11-7EDC-107B0447DA6A}"/>
              </a:ext>
            </a:extLst>
          </p:cNvPr>
          <p:cNvSpPr txBox="1">
            <a:spLocks/>
          </p:cNvSpPr>
          <p:nvPr/>
        </p:nvSpPr>
        <p:spPr>
          <a:xfrm>
            <a:off x="-1" y="126694"/>
            <a:ext cx="7443633" cy="2922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2012:</a:t>
            </a:r>
            <a:br>
              <a:rPr lang="en-US" sz="5400" dirty="0"/>
            </a:br>
            <a:r>
              <a:rPr lang="en-US" sz="5000" dirty="0" err="1"/>
              <a:t>Krizhevsky</a:t>
            </a:r>
            <a:r>
              <a:rPr lang="en-US" sz="5000" dirty="0"/>
              <a:t> </a:t>
            </a:r>
            <a:r>
              <a:rPr lang="en-US" sz="5000" dirty="0" err="1"/>
              <a:t>Sutskever</a:t>
            </a:r>
            <a:r>
              <a:rPr lang="en-US" sz="5000" dirty="0"/>
              <a:t> Hinton</a:t>
            </a:r>
            <a:br>
              <a:rPr lang="en-US" sz="4800" dirty="0"/>
            </a:br>
            <a:r>
              <a:rPr lang="en-US" sz="5400" dirty="0" err="1"/>
              <a:t>Alexnet</a:t>
            </a:r>
            <a:r>
              <a:rPr lang="en-US" sz="5400" dirty="0"/>
              <a:t> wins ILSVRC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E2135A-E3D3-6292-D0B7-74AC2EB2D227}"/>
              </a:ext>
            </a:extLst>
          </p:cNvPr>
          <p:cNvSpPr txBox="1"/>
          <p:nvPr/>
        </p:nvSpPr>
        <p:spPr>
          <a:xfrm>
            <a:off x="5779869" y="6343155"/>
            <a:ext cx="1367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chemeClr val="bg2"/>
                </a:solidFill>
              </a:rPr>
              <a:t>Illya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 err="1">
                <a:solidFill>
                  <a:schemeClr val="bg2"/>
                </a:solidFill>
              </a:rPr>
              <a:t>Sutskever</a:t>
            </a:r>
            <a:endParaRPr lang="en-US" sz="1600" dirty="0">
              <a:solidFill>
                <a:schemeClr val="bg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2AD07F-EFF8-8491-F33C-D2C7D0849510}"/>
              </a:ext>
            </a:extLst>
          </p:cNvPr>
          <p:cNvGrpSpPr/>
          <p:nvPr/>
        </p:nvGrpSpPr>
        <p:grpSpPr>
          <a:xfrm>
            <a:off x="7443632" y="460389"/>
            <a:ext cx="4542738" cy="5937222"/>
            <a:chOff x="7069849" y="126694"/>
            <a:chExt cx="5070685" cy="662723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3B078D3-CD01-A3A9-B5F0-3C2568C34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74567" y="126694"/>
              <a:ext cx="4833687" cy="1892974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82DF2A-FA7D-8C3E-9AD9-F9DEFD5E8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74567" y="1882066"/>
              <a:ext cx="4656889" cy="168118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C22FD2-BA3C-9AD7-F4C5-A4F2F72B6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74566" y="3719347"/>
              <a:ext cx="4656889" cy="222279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E0BDBF7-64D8-B3D4-C0C6-E67E1BC44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69849" y="5318625"/>
              <a:ext cx="5070685" cy="62352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5997D28-16A8-8A19-17F8-97C6F390C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17975" y="6059585"/>
              <a:ext cx="4833688" cy="6943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426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9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263D9-0E75-566E-8DD3-01DD54F6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Alexnet</a:t>
            </a:r>
            <a:r>
              <a:rPr lang="en-US" dirty="0"/>
              <a:t> architecture</a:t>
            </a:r>
          </a:p>
        </p:txBody>
      </p:sp>
      <p:pic>
        <p:nvPicPr>
          <p:cNvPr id="23554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0DAA0E7B-1DE3-7ECC-C39D-D22A36D96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21" y="969132"/>
            <a:ext cx="9079831" cy="437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CACF89-64E7-46E9-111C-2BB31C9E9308}"/>
              </a:ext>
            </a:extLst>
          </p:cNvPr>
          <p:cNvSpPr txBox="1"/>
          <p:nvPr/>
        </p:nvSpPr>
        <p:spPr>
          <a:xfrm>
            <a:off x="1074821" y="5373233"/>
            <a:ext cx="642329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Question: how many parameters in conv3?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83EBA-D2BC-3F95-1307-4B181FC37983}"/>
              </a:ext>
            </a:extLst>
          </p:cNvPr>
          <p:cNvSpPr txBox="1"/>
          <p:nvPr/>
        </p:nvSpPr>
        <p:spPr>
          <a:xfrm>
            <a:off x="1074821" y="5929704"/>
            <a:ext cx="452399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How many parameters in fc6?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35794-2999-D988-5C6F-5E51DAEF8FED}"/>
              </a:ext>
            </a:extLst>
          </p:cNvPr>
          <p:cNvSpPr txBox="1"/>
          <p:nvPr/>
        </p:nvSpPr>
        <p:spPr>
          <a:xfrm>
            <a:off x="7763986" y="5373233"/>
            <a:ext cx="3642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3x3x256x384 = 884,736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D0025-F72C-CD8B-2CE0-14FAA900C4B2}"/>
              </a:ext>
            </a:extLst>
          </p:cNvPr>
          <p:cNvSpPr txBox="1"/>
          <p:nvPr/>
        </p:nvSpPr>
        <p:spPr>
          <a:xfrm>
            <a:off x="6125003" y="5929704"/>
            <a:ext cx="5282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256x6x6x4096 = 37,748,376 (!!!!!!)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5F86C5-76FE-2B9A-E97F-CEFA08458C0C}"/>
              </a:ext>
            </a:extLst>
          </p:cNvPr>
          <p:cNvSpPr txBox="1"/>
          <p:nvPr/>
        </p:nvSpPr>
        <p:spPr>
          <a:xfrm>
            <a:off x="7846389" y="3572932"/>
            <a:ext cx="13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(</a:t>
            </a:r>
            <a:r>
              <a:rPr lang="en-US" sz="1400" dirty="0" err="1"/>
              <a:t>strided</a:t>
            </a:r>
            <a:r>
              <a:rPr lang="en-US" sz="1400" dirty="0"/>
              <a:t> to 6x6)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6956D-CB58-9888-A43F-7EDE1E7DB084}"/>
              </a:ext>
            </a:extLst>
          </p:cNvPr>
          <p:cNvSpPr txBox="1"/>
          <p:nvPr/>
        </p:nvSpPr>
        <p:spPr>
          <a:xfrm>
            <a:off x="4286470" y="3419044"/>
            <a:ext cx="14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(</a:t>
            </a:r>
            <a:r>
              <a:rPr lang="en-US" sz="1400" dirty="0" err="1"/>
              <a:t>strided</a:t>
            </a:r>
            <a:r>
              <a:rPr lang="en-US" sz="1400" dirty="0"/>
              <a:t> to 13x13)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D5A519-D950-4F70-83F3-053B02074642}"/>
              </a:ext>
            </a:extLst>
          </p:cNvPr>
          <p:cNvSpPr txBox="1"/>
          <p:nvPr/>
        </p:nvSpPr>
        <p:spPr>
          <a:xfrm>
            <a:off x="3150551" y="3760072"/>
            <a:ext cx="14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(</a:t>
            </a:r>
            <a:r>
              <a:rPr lang="en-US" sz="1400" dirty="0" err="1"/>
              <a:t>strided</a:t>
            </a:r>
            <a:r>
              <a:rPr lang="en-US" sz="1400" dirty="0"/>
              <a:t> to 27x27)</a:t>
            </a:r>
          </a:p>
        </p:txBody>
      </p:sp>
    </p:spTree>
    <p:extLst>
      <p:ext uri="{BB962C8B-B14F-4D97-AF65-F5344CB8AC3E}">
        <p14:creationId xmlns:p14="http://schemas.microsoft.com/office/powerpoint/2010/main" val="318044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9D995-C850-156F-3375-D17CC18DB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VGG architecture: “fully convolutional”</a:t>
            </a:r>
          </a:p>
        </p:txBody>
      </p:sp>
      <p:pic>
        <p:nvPicPr>
          <p:cNvPr id="20482" name="Picture 2" descr="VGGNet-16 Architecture: A Complete Guide | Kaggle">
            <a:extLst>
              <a:ext uri="{FF2B5EF4-FFF2-40B4-BE49-F238E27FC236}">
                <a16:creationId xmlns:a16="http://schemas.microsoft.com/office/drawing/2014/main" id="{0C7F1996-FA48-9A59-497E-EEC546A77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1488"/>
            <a:ext cx="12192000" cy="337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3B047A-0C66-C963-964D-7610A076E846}"/>
              </a:ext>
            </a:extLst>
          </p:cNvPr>
          <p:cNvSpPr txBox="1"/>
          <p:nvPr/>
        </p:nvSpPr>
        <p:spPr>
          <a:xfrm>
            <a:off x="1834133" y="5466838"/>
            <a:ext cx="85237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Idea: 3x3 convolutions all the way down</a:t>
            </a:r>
          </a:p>
          <a:p>
            <a:pPr algn="ctr"/>
            <a:r>
              <a:rPr lang="en-US" sz="2800" dirty="0"/>
              <a:t>More </a:t>
            </a:r>
            <a:r>
              <a:rPr lang="en-US" sz="2800" u="sng" dirty="0"/>
              <a:t>equivariance</a:t>
            </a:r>
            <a:r>
              <a:rPr lang="en-US" sz="2800" dirty="0"/>
              <a:t> than a “flatten 13x13” layer at the end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F69A24-0C72-284B-3875-137BA8DCB9F7}"/>
              </a:ext>
            </a:extLst>
          </p:cNvPr>
          <p:cNvGrpSpPr/>
          <p:nvPr/>
        </p:nvGrpSpPr>
        <p:grpSpPr>
          <a:xfrm>
            <a:off x="10193561" y="1311965"/>
            <a:ext cx="1790939" cy="4712489"/>
            <a:chOff x="10193561" y="1311965"/>
            <a:chExt cx="1790939" cy="471248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677DB72-6A9D-0202-696A-D742A046777D}"/>
                </a:ext>
              </a:extLst>
            </p:cNvPr>
            <p:cNvSpPr/>
            <p:nvPr/>
          </p:nvSpPr>
          <p:spPr>
            <a:xfrm>
              <a:off x="10674626" y="1311965"/>
              <a:ext cx="993913" cy="337502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A30944-53D5-EB6C-FD0D-D7F558ADBE58}"/>
                </a:ext>
              </a:extLst>
            </p:cNvPr>
            <p:cNvSpPr txBox="1"/>
            <p:nvPr/>
          </p:nvSpPr>
          <p:spPr>
            <a:xfrm>
              <a:off x="10193561" y="4639459"/>
              <a:ext cx="1790939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Giant</a:t>
              </a:r>
              <a:br>
                <a:rPr lang="en-US" sz="2800" dirty="0"/>
              </a:br>
              <a:r>
                <a:rPr lang="en-US" sz="2800" dirty="0"/>
                <a:t>1x1 conv,</a:t>
              </a:r>
              <a:br>
                <a:rPr lang="en-US" sz="2800" dirty="0"/>
              </a:br>
              <a:r>
                <a:rPr lang="en-US" sz="2800" dirty="0"/>
                <a:t>same as FC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79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DF1B-52CE-BD31-C922-68161FCE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Resnet architecture: super-deep </a:t>
            </a:r>
            <a:r>
              <a:rPr lang="en-US" dirty="0" err="1"/>
              <a:t>convs</a:t>
            </a:r>
            <a:endParaRPr lang="en-US" dirty="0"/>
          </a:p>
        </p:txBody>
      </p:sp>
      <p:pic>
        <p:nvPicPr>
          <p:cNvPr id="24578" name="Picture 2" descr="Understanding and visualizing ResNets | by Pablo Ruiz | Towards Data Science">
            <a:extLst>
              <a:ext uri="{FF2B5EF4-FFF2-40B4-BE49-F238E27FC236}">
                <a16:creationId xmlns:a16="http://schemas.microsoft.com/office/drawing/2014/main" id="{E4738A0B-98AE-607D-F92A-1146CE5008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4"/>
          <a:stretch/>
        </p:blipFill>
        <p:spPr bwMode="auto">
          <a:xfrm rot="16200000">
            <a:off x="3182858" y="-2151143"/>
            <a:ext cx="5826286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B495F8-E0BC-0D93-D347-D44DE921DFCD}"/>
              </a:ext>
            </a:extLst>
          </p:cNvPr>
          <p:cNvSpPr txBox="1"/>
          <p:nvPr/>
        </p:nvSpPr>
        <p:spPr>
          <a:xfrm>
            <a:off x="1719404" y="6334780"/>
            <a:ext cx="8753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Several tricks to make backprop effective at 100+ 3x3 layers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830608-EBF5-7ED4-D89A-82157DC68131}"/>
              </a:ext>
            </a:extLst>
          </p:cNvPr>
          <p:cNvGrpSpPr/>
          <p:nvPr/>
        </p:nvGrpSpPr>
        <p:grpSpPr>
          <a:xfrm>
            <a:off x="10659081" y="266652"/>
            <a:ext cx="1462323" cy="2734964"/>
            <a:chOff x="10659081" y="266652"/>
            <a:chExt cx="1462323" cy="273496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DDCE2E2-4CC1-F9B6-414C-37905D717D92}"/>
                </a:ext>
              </a:extLst>
            </p:cNvPr>
            <p:cNvSpPr/>
            <p:nvPr/>
          </p:nvSpPr>
          <p:spPr>
            <a:xfrm>
              <a:off x="11111948" y="1311965"/>
              <a:ext cx="556591" cy="168965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B30CBB-328E-F879-17E2-14AF6A7FE24F}"/>
                </a:ext>
              </a:extLst>
            </p:cNvPr>
            <p:cNvSpPr txBox="1"/>
            <p:nvPr/>
          </p:nvSpPr>
          <p:spPr>
            <a:xfrm>
              <a:off x="10659081" y="266652"/>
              <a:ext cx="146232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No more</a:t>
              </a:r>
              <a:br>
                <a:rPr lang="en-US" sz="2800" dirty="0"/>
              </a:br>
              <a:r>
                <a:rPr lang="en-US" sz="2800" dirty="0"/>
                <a:t>FC layer!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432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data and parameters for generalization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1449878" y="5545485"/>
            <a:ext cx="9292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Now we have made big models smaller (exploiting symmetries)</a:t>
            </a:r>
            <a:br>
              <a:rPr lang="en-US" sz="2800" dirty="0"/>
            </a:br>
            <a:r>
              <a:rPr lang="en-US" sz="2800" dirty="0"/>
              <a:t>and made huge data even bigger (exploiting symmetries)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88EC41B-A37A-05E3-F37C-90D623BA2C48}"/>
              </a:ext>
            </a:extLst>
          </p:cNvPr>
          <p:cNvGrpSpPr/>
          <p:nvPr/>
        </p:nvGrpSpPr>
        <p:grpSpPr>
          <a:xfrm>
            <a:off x="455081" y="2000122"/>
            <a:ext cx="3822265" cy="1388230"/>
            <a:chOff x="455081" y="2000122"/>
            <a:chExt cx="3822265" cy="138823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10185E-D1FA-5692-A2C8-D5EC93CD302D}"/>
                </a:ext>
              </a:extLst>
            </p:cNvPr>
            <p:cNvSpPr txBox="1"/>
            <p:nvPr/>
          </p:nvSpPr>
          <p:spPr>
            <a:xfrm rot="20937159">
              <a:off x="455081" y="2865132"/>
              <a:ext cx="38222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Lightweight convolutions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48EFE4F-A150-244D-5861-6F60E95B703D}"/>
                </a:ext>
              </a:extLst>
            </p:cNvPr>
            <p:cNvCxnSpPr>
              <a:stCxn id="10" idx="0"/>
            </p:cNvCxnSpPr>
            <p:nvPr/>
          </p:nvCxnSpPr>
          <p:spPr>
            <a:xfrm flipH="1" flipV="1">
              <a:off x="2117558" y="2000122"/>
              <a:ext cx="198526" cy="86985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7605DD-99A7-144A-CEEA-1C4E3C2E1F27}"/>
              </a:ext>
            </a:extLst>
          </p:cNvPr>
          <p:cNvGrpSpPr/>
          <p:nvPr/>
        </p:nvGrpSpPr>
        <p:grpSpPr>
          <a:xfrm>
            <a:off x="10477298" y="793514"/>
            <a:ext cx="1169469" cy="2369751"/>
            <a:chOff x="10477298" y="793514"/>
            <a:chExt cx="1169469" cy="23697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DCEFEE-EA53-5D73-772B-18AC0710A2D8}"/>
                </a:ext>
              </a:extLst>
            </p:cNvPr>
            <p:cNvSpPr txBox="1"/>
            <p:nvPr/>
          </p:nvSpPr>
          <p:spPr>
            <a:xfrm rot="4637444">
              <a:off x="9984838" y="1501336"/>
              <a:ext cx="236975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Data</a:t>
              </a:r>
              <a:br>
                <a:rPr lang="en-US" sz="2800" dirty="0"/>
              </a:br>
              <a:r>
                <a:rPr lang="en-US" sz="2800" dirty="0"/>
                <a:t>augmentations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D8E2AA-E6F5-AA91-62AA-4D5ED175CA3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298" y="1449756"/>
              <a:ext cx="286955" cy="11811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69999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3246273" y="5545485"/>
            <a:ext cx="56995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Make the parameters even lighter</a:t>
            </a:r>
            <a:br>
              <a:rPr lang="en-US" sz="2800" dirty="0"/>
            </a:br>
            <a:r>
              <a:rPr lang="en-US" sz="2800" dirty="0"/>
              <a:t>using </a:t>
            </a:r>
            <a:r>
              <a:rPr lang="en-US" sz="2800" i="1" dirty="0"/>
              <a:t>weight decay </a:t>
            </a:r>
            <a:r>
              <a:rPr lang="en-US" sz="2800" dirty="0"/>
              <a:t>(L2 regularization)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0185E-D1FA-5692-A2C8-D5EC93CD302D}"/>
              </a:ext>
            </a:extLst>
          </p:cNvPr>
          <p:cNvSpPr txBox="1"/>
          <p:nvPr/>
        </p:nvSpPr>
        <p:spPr>
          <a:xfrm rot="20937159">
            <a:off x="455081" y="2865132"/>
            <a:ext cx="3822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Lightweight convolutions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7605DD-99A7-144A-CEEA-1C4E3C2E1F27}"/>
              </a:ext>
            </a:extLst>
          </p:cNvPr>
          <p:cNvGrpSpPr/>
          <p:nvPr/>
        </p:nvGrpSpPr>
        <p:grpSpPr>
          <a:xfrm>
            <a:off x="10477298" y="793514"/>
            <a:ext cx="1169469" cy="2369751"/>
            <a:chOff x="10477298" y="793514"/>
            <a:chExt cx="1169469" cy="23697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DCEFEE-EA53-5D73-772B-18AC0710A2D8}"/>
                </a:ext>
              </a:extLst>
            </p:cNvPr>
            <p:cNvSpPr txBox="1"/>
            <p:nvPr/>
          </p:nvSpPr>
          <p:spPr>
            <a:xfrm rot="4637444">
              <a:off x="9984838" y="1501336"/>
              <a:ext cx="236975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Data</a:t>
              </a:r>
              <a:br>
                <a:rPr lang="en-US" sz="2800" dirty="0"/>
              </a:br>
              <a:r>
                <a:rPr lang="en-US" sz="2800" dirty="0"/>
                <a:t>augmentations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D8E2AA-E6F5-AA91-62AA-4D5ED175CA3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298" y="1449756"/>
              <a:ext cx="286955" cy="11811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AF814C-5586-C2E5-2856-8433C810C40C}"/>
              </a:ext>
            </a:extLst>
          </p:cNvPr>
          <p:cNvGrpSpPr/>
          <p:nvPr/>
        </p:nvGrpSpPr>
        <p:grpSpPr>
          <a:xfrm>
            <a:off x="1240232" y="609091"/>
            <a:ext cx="2149499" cy="2343162"/>
            <a:chOff x="1240232" y="609091"/>
            <a:chExt cx="2149499" cy="2343162"/>
          </a:xfrm>
        </p:grpSpPr>
        <p:pic>
          <p:nvPicPr>
            <p:cNvPr id="32770" name="Picture 2" descr="balloons helium floating decorative icons 1932416 Vector Art at Vecteezy">
              <a:extLst>
                <a:ext uri="{FF2B5EF4-FFF2-40B4-BE49-F238E27FC236}">
                  <a16:creationId xmlns:a16="http://schemas.microsoft.com/office/drawing/2014/main" id="{C789F760-3DAB-9A56-0523-E83CDF251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16" y="609091"/>
              <a:ext cx="1782733" cy="22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63E03CF-1152-E6DF-194E-75891A88908A}"/>
                </a:ext>
              </a:extLst>
            </p:cNvPr>
            <p:cNvSpPr txBox="1"/>
            <p:nvPr/>
          </p:nvSpPr>
          <p:spPr>
            <a:xfrm rot="20937159">
              <a:off x="1240232" y="2429033"/>
              <a:ext cx="21494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 decay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tricks for generalization</a:t>
            </a:r>
          </a:p>
        </p:txBody>
      </p:sp>
    </p:spTree>
    <p:extLst>
      <p:ext uri="{BB962C8B-B14F-4D97-AF65-F5344CB8AC3E}">
        <p14:creationId xmlns:p14="http://schemas.microsoft.com/office/powerpoint/2010/main" val="64118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AFC4-C8E0-2CDE-7D86-AD680524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decay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089E8-9620-0623-43E8-1DE3F4478085}"/>
              </a:ext>
            </a:extLst>
          </p:cNvPr>
          <p:cNvSpPr txBox="1"/>
          <p:nvPr/>
        </p:nvSpPr>
        <p:spPr>
          <a:xfrm>
            <a:off x="1623974" y="1340552"/>
            <a:ext cx="894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When parameters get too large, they learn a bumpy function</a:t>
            </a:r>
          </a:p>
        </p:txBody>
      </p:sp>
      <p:pic>
        <p:nvPicPr>
          <p:cNvPr id="33794" name="Picture 2" descr="4. Training Models - Hands-On Machine Learning with Scikit-Learn and  TensorFlow [Book]">
            <a:extLst>
              <a:ext uri="{FF2B5EF4-FFF2-40B4-BE49-F238E27FC236}">
                <a16:creationId xmlns:a16="http://schemas.microsoft.com/office/drawing/2014/main" id="{5AA1A407-2F83-268D-F15F-CE86F89F5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30" y="2522426"/>
            <a:ext cx="5381279" cy="349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E5D3772-C219-84FD-827A-3FEB8E333AF2}"/>
              </a:ext>
            </a:extLst>
          </p:cNvPr>
          <p:cNvGrpSpPr/>
          <p:nvPr/>
        </p:nvGrpSpPr>
        <p:grpSpPr>
          <a:xfrm>
            <a:off x="6299703" y="2522426"/>
            <a:ext cx="4879029" cy="1754563"/>
            <a:chOff x="6299703" y="2522426"/>
            <a:chExt cx="4879029" cy="17545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47C005-AB99-CFB1-9529-461B4FFC99C0}"/>
                </a:ext>
              </a:extLst>
            </p:cNvPr>
            <p:cNvSpPr txBox="1"/>
            <p:nvPr/>
          </p:nvSpPr>
          <p:spPr>
            <a:xfrm>
              <a:off x="6299703" y="2522426"/>
              <a:ext cx="4879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Classic solution from regression: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E317063B-E074-08D0-6DF6-911DC978E91C}"/>
                    </a:ext>
                  </a:extLst>
                </p:cNvPr>
                <p:cNvSpPr txBox="1"/>
                <p:nvPr/>
              </p:nvSpPr>
              <p:spPr>
                <a:xfrm>
                  <a:off x="6978154" y="3131611"/>
                  <a:ext cx="2897781" cy="11453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𝑊𝐷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E317063B-E074-08D0-6DF6-911DC978E9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8154" y="3131611"/>
                  <a:ext cx="2897781" cy="1145378"/>
                </a:xfrm>
                <a:prstGeom prst="rect">
                  <a:avLst/>
                </a:prstGeom>
                <a:blipFill>
                  <a:blip r:embed="rId3"/>
                  <a:stretch>
                    <a:fillRect l="-437" t="-128571" b="-1802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7C9E56-B726-7701-0F37-3405E9519323}"/>
                  </a:ext>
                </a:extLst>
              </p:cNvPr>
              <p:cNvSpPr txBox="1"/>
              <p:nvPr/>
            </p:nvSpPr>
            <p:spPr>
              <a:xfrm>
                <a:off x="6978154" y="4438519"/>
                <a:ext cx="475091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total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classification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WD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7C9E56-B726-7701-0F37-3405E9519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154" y="4438519"/>
                <a:ext cx="4750916" cy="52322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0DCA609-6F01-63C5-5B83-979DE48B3EC3}"/>
              </a:ext>
            </a:extLst>
          </p:cNvPr>
          <p:cNvSpPr txBox="1"/>
          <p:nvPr/>
        </p:nvSpPr>
        <p:spPr>
          <a:xfrm>
            <a:off x="6299703" y="5408252"/>
            <a:ext cx="4331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Pushes weights toward zero.</a:t>
            </a:r>
          </a:p>
        </p:txBody>
      </p:sp>
    </p:spTree>
    <p:extLst>
      <p:ext uri="{BB962C8B-B14F-4D97-AF65-F5344CB8AC3E}">
        <p14:creationId xmlns:p14="http://schemas.microsoft.com/office/powerpoint/2010/main" val="372355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3A4DE-F3CF-BDD7-046B-04F09BE80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(Class ended </a:t>
            </a:r>
            <a:r>
              <a:rPr lang="en-US" dirty="0"/>
              <a:t>here)</a:t>
            </a:r>
          </a:p>
        </p:txBody>
      </p:sp>
    </p:spTree>
    <p:extLst>
      <p:ext uri="{BB962C8B-B14F-4D97-AF65-F5344CB8AC3E}">
        <p14:creationId xmlns:p14="http://schemas.microsoft.com/office/powerpoint/2010/main" val="21240462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356E53-A980-1E0D-BE39-32CF42C29690}"/>
              </a:ext>
            </a:extLst>
          </p:cNvPr>
          <p:cNvCxnSpPr/>
          <p:nvPr/>
        </p:nvCxnSpPr>
        <p:spPr>
          <a:xfrm flipV="1">
            <a:off x="1459832" y="2999874"/>
            <a:ext cx="9208168" cy="1941094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5 Advanced CNN Architectures - Deep Learning for Vision Systems">
            <a:extLst>
              <a:ext uri="{FF2B5EF4-FFF2-40B4-BE49-F238E27FC236}">
                <a16:creationId xmlns:a16="http://schemas.microsoft.com/office/drawing/2014/main" id="{D2F58EE9-5434-7064-FB1F-38C1636C2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5" t="11868" b="43721"/>
          <a:stretch/>
        </p:blipFill>
        <p:spPr bwMode="auto">
          <a:xfrm rot="20853498">
            <a:off x="1296065" y="3721409"/>
            <a:ext cx="2799935" cy="78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B3A25-8B29-455A-FD6A-0F7E5E81A0BE}"/>
              </a:ext>
            </a:extLst>
          </p:cNvPr>
          <p:cNvSpPr txBox="1"/>
          <p:nvPr/>
        </p:nvSpPr>
        <p:spPr>
          <a:xfrm rot="20844280">
            <a:off x="992600" y="3286141"/>
            <a:ext cx="274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Massive deep net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783341-9506-724C-E986-96064418A56B}"/>
              </a:ext>
            </a:extLst>
          </p:cNvPr>
          <p:cNvSpPr/>
          <p:nvPr/>
        </p:nvSpPr>
        <p:spPr>
          <a:xfrm>
            <a:off x="5626133" y="4113529"/>
            <a:ext cx="939734" cy="93973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3A08B-DC47-AC1E-286A-B51EE4D7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1173">
            <a:off x="8564291" y="1619788"/>
            <a:ext cx="1854988" cy="1435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52D37-8622-62E1-CD2B-CCBB4352ED9C}"/>
              </a:ext>
            </a:extLst>
          </p:cNvPr>
          <p:cNvSpPr txBox="1"/>
          <p:nvPr/>
        </p:nvSpPr>
        <p:spPr>
          <a:xfrm rot="20844280">
            <a:off x="7776166" y="1170351"/>
            <a:ext cx="286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Huge 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4FEA6-45E6-AF12-2661-24F74458F971}"/>
              </a:ext>
            </a:extLst>
          </p:cNvPr>
          <p:cNvSpPr txBox="1"/>
          <p:nvPr/>
        </p:nvSpPr>
        <p:spPr>
          <a:xfrm>
            <a:off x="3131628" y="5545485"/>
            <a:ext cx="59288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Simulate data that is even more diverse</a:t>
            </a:r>
            <a:br>
              <a:rPr lang="en-US" sz="2800" dirty="0"/>
            </a:br>
            <a:r>
              <a:rPr lang="en-US" sz="2800" dirty="0"/>
              <a:t>using </a:t>
            </a:r>
            <a:r>
              <a:rPr lang="en-US" sz="2800" i="1" dirty="0"/>
              <a:t>dropout </a:t>
            </a:r>
            <a:r>
              <a:rPr lang="en-US" sz="2800" dirty="0"/>
              <a:t>(feature randomization)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0185E-D1FA-5692-A2C8-D5EC93CD302D}"/>
              </a:ext>
            </a:extLst>
          </p:cNvPr>
          <p:cNvSpPr txBox="1"/>
          <p:nvPr/>
        </p:nvSpPr>
        <p:spPr>
          <a:xfrm rot="20937159">
            <a:off x="455081" y="2865132"/>
            <a:ext cx="3822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Lightweight convolutions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7605DD-99A7-144A-CEEA-1C4E3C2E1F27}"/>
              </a:ext>
            </a:extLst>
          </p:cNvPr>
          <p:cNvGrpSpPr/>
          <p:nvPr/>
        </p:nvGrpSpPr>
        <p:grpSpPr>
          <a:xfrm>
            <a:off x="10477298" y="793514"/>
            <a:ext cx="1169469" cy="2369751"/>
            <a:chOff x="10477298" y="793514"/>
            <a:chExt cx="1169469" cy="23697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DCEFEE-EA53-5D73-772B-18AC0710A2D8}"/>
                </a:ext>
              </a:extLst>
            </p:cNvPr>
            <p:cNvSpPr txBox="1"/>
            <p:nvPr/>
          </p:nvSpPr>
          <p:spPr>
            <a:xfrm rot="4637444">
              <a:off x="9984838" y="1501336"/>
              <a:ext cx="236975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Data</a:t>
              </a:r>
              <a:br>
                <a:rPr lang="en-US" sz="2800" dirty="0"/>
              </a:br>
              <a:r>
                <a:rPr lang="en-US" sz="2800" dirty="0"/>
                <a:t>augmentations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6D8E2AA-E6F5-AA91-62AA-4D5ED175CA3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298" y="1449756"/>
              <a:ext cx="286955" cy="11811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AF814C-5586-C2E5-2856-8433C810C40C}"/>
              </a:ext>
            </a:extLst>
          </p:cNvPr>
          <p:cNvGrpSpPr/>
          <p:nvPr/>
        </p:nvGrpSpPr>
        <p:grpSpPr>
          <a:xfrm>
            <a:off x="1240232" y="609091"/>
            <a:ext cx="2149499" cy="2343162"/>
            <a:chOff x="1240232" y="609091"/>
            <a:chExt cx="2149499" cy="2343162"/>
          </a:xfrm>
        </p:grpSpPr>
        <p:pic>
          <p:nvPicPr>
            <p:cNvPr id="32770" name="Picture 2" descr="balloons helium floating decorative icons 1932416 Vector Art at Vecteezy">
              <a:extLst>
                <a:ext uri="{FF2B5EF4-FFF2-40B4-BE49-F238E27FC236}">
                  <a16:creationId xmlns:a16="http://schemas.microsoft.com/office/drawing/2014/main" id="{C789F760-3DAB-9A56-0523-E83CDF251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16" y="609091"/>
              <a:ext cx="1782733" cy="22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63E03CF-1152-E6DF-194E-75891A88908A}"/>
                </a:ext>
              </a:extLst>
            </p:cNvPr>
            <p:cNvSpPr txBox="1"/>
            <p:nvPr/>
          </p:nvSpPr>
          <p:spPr>
            <a:xfrm rot="20937159">
              <a:off x="1240232" y="2429033"/>
              <a:ext cx="21494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Weight decay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20F808-55B0-56A2-36F3-C60745A7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tricks for generalization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B48314-F0E5-0F23-4DC0-7F2E16675D5E}"/>
              </a:ext>
            </a:extLst>
          </p:cNvPr>
          <p:cNvGrpSpPr/>
          <p:nvPr/>
        </p:nvGrpSpPr>
        <p:grpSpPr>
          <a:xfrm>
            <a:off x="6332786" y="1305288"/>
            <a:ext cx="2064661" cy="2294900"/>
            <a:chOff x="6332786" y="1305288"/>
            <a:chExt cx="2064661" cy="2294900"/>
          </a:xfrm>
        </p:grpSpPr>
        <p:pic>
          <p:nvPicPr>
            <p:cNvPr id="34820" name="Picture 4" descr="Anvil Clipart transparent PNG - StickPNG">
              <a:extLst>
                <a:ext uri="{FF2B5EF4-FFF2-40B4-BE49-F238E27FC236}">
                  <a16:creationId xmlns:a16="http://schemas.microsoft.com/office/drawing/2014/main" id="{7844F7C8-01B5-DFED-86BE-03B827A4A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85453">
              <a:off x="6516577" y="2289866"/>
              <a:ext cx="1751743" cy="954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718887-ADA1-205E-72F3-ED82ADC5A9CF}"/>
                </a:ext>
              </a:extLst>
            </p:cNvPr>
            <p:cNvSpPr txBox="1"/>
            <p:nvPr/>
          </p:nvSpPr>
          <p:spPr>
            <a:xfrm rot="20937159">
              <a:off x="6995460" y="3076968"/>
              <a:ext cx="1401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Dropout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225E79-F564-FFBB-368B-09F0C7B16BF3}"/>
                </a:ext>
              </a:extLst>
            </p:cNvPr>
            <p:cNvCxnSpPr/>
            <p:nvPr/>
          </p:nvCxnSpPr>
          <p:spPr>
            <a:xfrm flipH="1" flipV="1">
              <a:off x="6778487" y="1391478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5F88794-4BF2-201A-9AD4-B75DA81B9347}"/>
                </a:ext>
              </a:extLst>
            </p:cNvPr>
            <p:cNvCxnSpPr/>
            <p:nvPr/>
          </p:nvCxnSpPr>
          <p:spPr>
            <a:xfrm flipH="1" flipV="1">
              <a:off x="7016525" y="1544052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DA49AFB-3E53-10B8-291D-943BB7604654}"/>
                </a:ext>
              </a:extLst>
            </p:cNvPr>
            <p:cNvCxnSpPr/>
            <p:nvPr/>
          </p:nvCxnSpPr>
          <p:spPr>
            <a:xfrm flipH="1" flipV="1">
              <a:off x="7499702" y="1305288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145232F-591B-891B-04D2-D035E9027D75}"/>
                </a:ext>
              </a:extLst>
            </p:cNvPr>
            <p:cNvCxnSpPr/>
            <p:nvPr/>
          </p:nvCxnSpPr>
          <p:spPr>
            <a:xfrm flipH="1" flipV="1">
              <a:off x="6332786" y="1703954"/>
              <a:ext cx="179833" cy="72791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974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230867" y="52667"/>
            <a:ext cx="11820000" cy="1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Regularization: </a:t>
            </a:r>
            <a:r>
              <a:rPr lang="en" sz="4000" b="1"/>
              <a:t>Dropout</a:t>
            </a:r>
            <a:endParaRPr sz="4000" b="1"/>
          </a:p>
          <a:p>
            <a:r>
              <a:rPr lang="en" sz="3200"/>
              <a:t>“randomly set some neurons to zero in the forward pass”</a:t>
            </a:r>
            <a:endParaRPr sz="3200"/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33" y="1712367"/>
            <a:ext cx="7797800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9079400" y="5476833"/>
            <a:ext cx="28320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i="1">
                <a:solidFill>
                  <a:srgbClr val="0000FF"/>
                </a:solidFill>
              </a:rPr>
              <a:t>[Srivastava et al., 2014]</a:t>
            </a:r>
            <a:endParaRPr sz="2400" i="1">
              <a:solidFill>
                <a:srgbClr val="0000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284580-B3B3-5946-9D36-28CC7A869D73}"/>
              </a:ext>
            </a:extLst>
          </p:cNvPr>
          <p:cNvSpPr/>
          <p:nvPr/>
        </p:nvSpPr>
        <p:spPr>
          <a:xfrm>
            <a:off x="4736123" y="1512277"/>
            <a:ext cx="6971463" cy="492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D752B4-7D27-5346-9BFE-C63BC4828FC6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B193E-C233-FD46-A237-923BF3C00661}"/>
              </a:ext>
            </a:extLst>
          </p:cNvPr>
          <p:cNvSpPr txBox="1"/>
          <p:nvPr/>
        </p:nvSpPr>
        <p:spPr>
          <a:xfrm>
            <a:off x="8802788" y="3511202"/>
            <a:ext cx="283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</a:rPr>
              <a:t>Randomly set the output value of some neurons to be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Waaaait a second… </a:t>
            </a:r>
            <a:endParaRPr sz="4000"/>
          </a:p>
          <a:p>
            <a:r>
              <a:rPr lang="en" sz="4000"/>
              <a:t>How could this possibly be a good idea?</a:t>
            </a:r>
            <a:endParaRPr sz="4000"/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00" y="2039233"/>
            <a:ext cx="3228067" cy="36926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FBE7E7-AB77-4A4A-A611-76542971E6B6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00" y="2039233"/>
            <a:ext cx="3228067" cy="369266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9"/>
          <p:cNvSpPr txBox="1"/>
          <p:nvPr/>
        </p:nvSpPr>
        <p:spPr>
          <a:xfrm>
            <a:off x="4134467" y="2032000"/>
            <a:ext cx="7822400" cy="6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Forces the network to have a redundant representation.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62" name="Google Shape;162;p29"/>
          <p:cNvSpPr/>
          <p:nvPr/>
        </p:nvSpPr>
        <p:spPr>
          <a:xfrm>
            <a:off x="5050633" y="2842467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3" name="Google Shape;163;p29"/>
          <p:cNvSpPr/>
          <p:nvPr/>
        </p:nvSpPr>
        <p:spPr>
          <a:xfrm>
            <a:off x="5050633" y="3417933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4" name="Google Shape;164;p29"/>
          <p:cNvSpPr/>
          <p:nvPr/>
        </p:nvSpPr>
        <p:spPr>
          <a:xfrm>
            <a:off x="5050633" y="3993400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5" name="Google Shape;165;p29"/>
          <p:cNvSpPr/>
          <p:nvPr/>
        </p:nvSpPr>
        <p:spPr>
          <a:xfrm>
            <a:off x="5050633" y="4588884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66" name="Google Shape;166;p29"/>
          <p:cNvSpPr/>
          <p:nvPr/>
        </p:nvSpPr>
        <p:spPr>
          <a:xfrm>
            <a:off x="5050633" y="5160117"/>
            <a:ext cx="524800" cy="524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167" name="Google Shape;167;p29"/>
          <p:cNvCxnSpPr>
            <a:stCxn id="162" idx="6"/>
          </p:cNvCxnSpPr>
          <p:nvPr/>
        </p:nvCxnSpPr>
        <p:spPr>
          <a:xfrm>
            <a:off x="5575433" y="3104867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8" name="Google Shape;168;p29"/>
          <p:cNvCxnSpPr/>
          <p:nvPr/>
        </p:nvCxnSpPr>
        <p:spPr>
          <a:xfrm>
            <a:off x="5624200" y="36803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9" name="Google Shape;169;p29"/>
          <p:cNvCxnSpPr/>
          <p:nvPr/>
        </p:nvCxnSpPr>
        <p:spPr>
          <a:xfrm>
            <a:off x="5575433" y="42558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29"/>
          <p:cNvCxnSpPr/>
          <p:nvPr/>
        </p:nvCxnSpPr>
        <p:spPr>
          <a:xfrm>
            <a:off x="5575433" y="48513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1" name="Google Shape;171;p29"/>
          <p:cNvCxnSpPr/>
          <p:nvPr/>
        </p:nvCxnSpPr>
        <p:spPr>
          <a:xfrm>
            <a:off x="5575433" y="54225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" name="Google Shape;172;p29"/>
          <p:cNvSpPr txBox="1"/>
          <p:nvPr/>
        </p:nvSpPr>
        <p:spPr>
          <a:xfrm>
            <a:off x="6718533" y="2787833"/>
            <a:ext cx="1762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has an ear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6718533" y="3397433"/>
            <a:ext cx="1762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has a tail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6718533" y="4007033"/>
            <a:ext cx="2314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is furry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6718533" y="4616633"/>
            <a:ext cx="2314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has claws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6718533" y="5124633"/>
            <a:ext cx="29224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rgbClr val="0000FF"/>
                </a:solidFill>
              </a:rPr>
              <a:t>mischievous </a:t>
            </a:r>
            <a:endParaRPr sz="2400" dirty="0">
              <a:solidFill>
                <a:srgbClr val="0000FF"/>
              </a:solidFill>
            </a:endParaRPr>
          </a:p>
          <a:p>
            <a:r>
              <a:rPr lang="en" sz="2400" dirty="0">
                <a:solidFill>
                  <a:srgbClr val="0000FF"/>
                </a:solidFill>
              </a:rPr>
              <a:t>look</a:t>
            </a:r>
            <a:endParaRPr sz="2400" dirty="0">
              <a:solidFill>
                <a:srgbClr val="0000FF"/>
              </a:solidFill>
            </a:endParaRPr>
          </a:p>
        </p:txBody>
      </p:sp>
      <p:cxnSp>
        <p:nvCxnSpPr>
          <p:cNvPr id="177" name="Google Shape;177;p29"/>
          <p:cNvCxnSpPr/>
          <p:nvPr/>
        </p:nvCxnSpPr>
        <p:spPr>
          <a:xfrm>
            <a:off x="9772400" y="3100867"/>
            <a:ext cx="1266000" cy="798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8" name="Google Shape;178;p29"/>
          <p:cNvCxnSpPr/>
          <p:nvPr/>
        </p:nvCxnSpPr>
        <p:spPr>
          <a:xfrm>
            <a:off x="9807633" y="3676388"/>
            <a:ext cx="1136800" cy="42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9" name="Google Shape;179;p29"/>
          <p:cNvCxnSpPr/>
          <p:nvPr/>
        </p:nvCxnSpPr>
        <p:spPr>
          <a:xfrm>
            <a:off x="9748900" y="4251941"/>
            <a:ext cx="1102000" cy="10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0" name="Google Shape;180;p29"/>
          <p:cNvCxnSpPr/>
          <p:nvPr/>
        </p:nvCxnSpPr>
        <p:spPr>
          <a:xfrm rot="10800000" flipH="1">
            <a:off x="9760633" y="4604555"/>
            <a:ext cx="1125200" cy="24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1" name="Google Shape;181;p29"/>
          <p:cNvCxnSpPr/>
          <p:nvPr/>
        </p:nvCxnSpPr>
        <p:spPr>
          <a:xfrm rot="10800000" flipH="1">
            <a:off x="9760633" y="4897688"/>
            <a:ext cx="1148800" cy="528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2" name="Google Shape;182;p29"/>
          <p:cNvSpPr txBox="1"/>
          <p:nvPr/>
        </p:nvSpPr>
        <p:spPr>
          <a:xfrm>
            <a:off x="10988433" y="3974867"/>
            <a:ext cx="1762000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0000FF"/>
                </a:solidFill>
              </a:rPr>
              <a:t>cat </a:t>
            </a:r>
            <a:endParaRPr sz="2400">
              <a:solidFill>
                <a:srgbClr val="0000FF"/>
              </a:solidFill>
            </a:endParaRPr>
          </a:p>
          <a:p>
            <a:r>
              <a:rPr lang="en" sz="2400">
                <a:solidFill>
                  <a:srgbClr val="0000FF"/>
                </a:solidFill>
              </a:rPr>
              <a:t>score</a:t>
            </a:r>
            <a:endParaRPr sz="2400">
              <a:solidFill>
                <a:srgbClr val="0000FF"/>
              </a:solidFill>
            </a:endParaRPr>
          </a:p>
        </p:txBody>
      </p:sp>
      <p:cxnSp>
        <p:nvCxnSpPr>
          <p:cNvPr id="183" name="Google Shape;183;p29"/>
          <p:cNvCxnSpPr/>
          <p:nvPr/>
        </p:nvCxnSpPr>
        <p:spPr>
          <a:xfrm>
            <a:off x="8826633" y="3104867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4" name="Google Shape;184;p29"/>
          <p:cNvCxnSpPr/>
          <p:nvPr/>
        </p:nvCxnSpPr>
        <p:spPr>
          <a:xfrm>
            <a:off x="8875400" y="36803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Google Shape;185;p29"/>
          <p:cNvCxnSpPr/>
          <p:nvPr/>
        </p:nvCxnSpPr>
        <p:spPr>
          <a:xfrm>
            <a:off x="8826633" y="42558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29"/>
          <p:cNvCxnSpPr/>
          <p:nvPr/>
        </p:nvCxnSpPr>
        <p:spPr>
          <a:xfrm>
            <a:off x="8826633" y="4851300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p29"/>
          <p:cNvCxnSpPr/>
          <p:nvPr/>
        </p:nvCxnSpPr>
        <p:spPr>
          <a:xfrm>
            <a:off x="8826633" y="5422533"/>
            <a:ext cx="94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" name="Google Shape;188;p29"/>
          <p:cNvSpPr txBox="1"/>
          <p:nvPr/>
        </p:nvSpPr>
        <p:spPr>
          <a:xfrm>
            <a:off x="9003767" y="2832684"/>
            <a:ext cx="587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solidFill>
                  <a:srgbClr val="FF0000"/>
                </a:solidFill>
              </a:rPr>
              <a:t>X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9041855" y="3936341"/>
            <a:ext cx="587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solidFill>
                  <a:srgbClr val="FF0000"/>
                </a:solidFill>
              </a:rPr>
              <a:t>X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9053600" y="5115300"/>
            <a:ext cx="587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solidFill>
                  <a:srgbClr val="FF0000"/>
                </a:solidFill>
              </a:rPr>
              <a:t>X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Waaaait a second… </a:t>
            </a:r>
            <a:endParaRPr sz="4000"/>
          </a:p>
          <a:p>
            <a:r>
              <a:rPr lang="en" sz="4000"/>
              <a:t>How could this possibly be a good idea?</a:t>
            </a:r>
            <a:endParaRPr sz="40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845E77-26A0-9B4B-8607-50D76B97ABC4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Training with occlusions?</a:t>
            </a:r>
            <a:endParaRPr sz="4000"/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51" y="1102133"/>
            <a:ext cx="2578100" cy="31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7900" y="2863934"/>
            <a:ext cx="2463800" cy="328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1267" y="60633"/>
            <a:ext cx="3220267" cy="19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6751" y="1821467"/>
            <a:ext cx="31369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08335" y="3260067"/>
            <a:ext cx="1883667" cy="289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100" y="3325901"/>
            <a:ext cx="2463800" cy="289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93351" y="3856001"/>
            <a:ext cx="3543300" cy="22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73167" y="0"/>
            <a:ext cx="25781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33751" y="1467551"/>
            <a:ext cx="3492500" cy="232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F8B3F6-F4E6-2A42-BE57-68999C54CC2A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00" y="2039233"/>
            <a:ext cx="3228067" cy="369266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 txBox="1"/>
          <p:nvPr/>
        </p:nvSpPr>
        <p:spPr>
          <a:xfrm>
            <a:off x="4909700" y="2216400"/>
            <a:ext cx="6976800" cy="3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>
                <a:solidFill>
                  <a:srgbClr val="0000FF"/>
                </a:solidFill>
              </a:rPr>
              <a:t>Another interpretation:</a:t>
            </a:r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  <a:p>
            <a:r>
              <a:rPr lang="en" sz="3200">
                <a:solidFill>
                  <a:srgbClr val="0000FF"/>
                </a:solidFill>
              </a:rPr>
              <a:t>Dropout is training a large ensemble of models (that share parameters).</a:t>
            </a:r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  <a:p>
            <a:r>
              <a:rPr lang="en" sz="3200">
                <a:solidFill>
                  <a:srgbClr val="0000FF"/>
                </a:solidFill>
              </a:rPr>
              <a:t>Each binary mask is one model, gets trained on only ~one datapoint.</a:t>
            </a:r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  <a:p>
            <a:endParaRPr sz="3200">
              <a:solidFill>
                <a:srgbClr val="0000FF"/>
              </a:solidFill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493333" y="328867"/>
            <a:ext cx="11546000" cy="1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Waaaait a second… </a:t>
            </a:r>
            <a:endParaRPr sz="4000"/>
          </a:p>
          <a:p>
            <a:r>
              <a:rPr lang="en" sz="4000"/>
              <a:t>How could this possibly be a good idea?</a:t>
            </a:r>
            <a:endParaRPr sz="4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F4E72-618B-4B48-B379-831B88CA530E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/>
          <p:nvPr/>
        </p:nvSpPr>
        <p:spPr>
          <a:xfrm>
            <a:off x="540300" y="152700"/>
            <a:ext cx="9666800" cy="8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 dirty="0"/>
              <a:t>Dropout: Test Time</a:t>
            </a:r>
            <a:endParaRPr sz="4000" dirty="0"/>
          </a:p>
        </p:txBody>
      </p:sp>
      <p:sp>
        <p:nvSpPr>
          <p:cNvPr id="236" name="Google Shape;236;p33"/>
          <p:cNvSpPr txBox="1"/>
          <p:nvPr/>
        </p:nvSpPr>
        <p:spPr>
          <a:xfrm>
            <a:off x="540300" y="771900"/>
            <a:ext cx="11581200" cy="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Can in fact do this with a single forward pass! (approximately)</a:t>
            </a:r>
            <a:endParaRPr sz="3200"/>
          </a:p>
        </p:txBody>
      </p:sp>
      <p:sp>
        <p:nvSpPr>
          <p:cNvPr id="237" name="Google Shape;237;p33"/>
          <p:cNvSpPr/>
          <p:nvPr/>
        </p:nvSpPr>
        <p:spPr>
          <a:xfrm>
            <a:off x="1331933" y="3065600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38" name="Google Shape;238;p33"/>
          <p:cNvCxnSpPr>
            <a:stCxn id="237" idx="0"/>
          </p:cNvCxnSpPr>
          <p:nvPr/>
        </p:nvCxnSpPr>
        <p:spPr>
          <a:xfrm rot="10800000">
            <a:off x="1737133" y="2161200"/>
            <a:ext cx="0" cy="9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9" name="Google Shape;239;p33"/>
          <p:cNvSpPr/>
          <p:nvPr/>
        </p:nvSpPr>
        <p:spPr>
          <a:xfrm>
            <a:off x="684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0" name="Google Shape;240;p33"/>
          <p:cNvSpPr/>
          <p:nvPr/>
        </p:nvSpPr>
        <p:spPr>
          <a:xfrm>
            <a:off x="1996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41" name="Google Shape;241;p33"/>
          <p:cNvCxnSpPr>
            <a:stCxn id="239" idx="7"/>
            <a:endCxn id="237" idx="4"/>
          </p:cNvCxnSpPr>
          <p:nvPr/>
        </p:nvCxnSpPr>
        <p:spPr>
          <a:xfrm rot="10800000" flipH="1">
            <a:off x="1376453" y="3876113"/>
            <a:ext cx="360800" cy="88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2" name="Google Shape;242;p33"/>
          <p:cNvCxnSpPr>
            <a:stCxn id="240" idx="0"/>
            <a:endCxn id="237" idx="4"/>
          </p:cNvCxnSpPr>
          <p:nvPr/>
        </p:nvCxnSpPr>
        <p:spPr>
          <a:xfrm rot="10800000">
            <a:off x="1737133" y="3875833"/>
            <a:ext cx="664800" cy="76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3" name="Google Shape;243;p33"/>
          <p:cNvSpPr txBox="1"/>
          <p:nvPr/>
        </p:nvSpPr>
        <p:spPr>
          <a:xfrm>
            <a:off x="3097333" y="1351900"/>
            <a:ext cx="8790000" cy="2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Leave all input neurons turned on (no dropout).</a:t>
            </a:r>
            <a:endParaRPr sz="3200">
              <a:solidFill>
                <a:srgbClr val="0000FF"/>
              </a:solidFill>
            </a:endParaRPr>
          </a:p>
          <a:p>
            <a:endParaRPr sz="3200"/>
          </a:p>
        </p:txBody>
      </p:sp>
      <p:sp>
        <p:nvSpPr>
          <p:cNvPr id="244" name="Google Shape;244;p33"/>
          <p:cNvSpPr txBox="1"/>
          <p:nvPr/>
        </p:nvSpPr>
        <p:spPr>
          <a:xfrm>
            <a:off x="3570667" y="2563900"/>
            <a:ext cx="8257200" cy="2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solidFill>
                  <a:srgbClr val="0000FF"/>
                </a:solidFill>
              </a:rPr>
              <a:t>Q: Suppose that with all inputs present at test time the output of this neuron is </a:t>
            </a:r>
            <a:r>
              <a:rPr lang="en" sz="3200" i="1" dirty="0">
                <a:solidFill>
                  <a:srgbClr val="0000FF"/>
                </a:solidFill>
              </a:rPr>
              <a:t>a</a:t>
            </a:r>
            <a:r>
              <a:rPr lang="en" sz="3200" dirty="0">
                <a:solidFill>
                  <a:srgbClr val="0000FF"/>
                </a:solidFill>
              </a:rPr>
              <a:t>.</a:t>
            </a:r>
            <a:endParaRPr sz="3200" dirty="0">
              <a:solidFill>
                <a:srgbClr val="0000FF"/>
              </a:solidFill>
            </a:endParaRPr>
          </a:p>
          <a:p>
            <a:endParaRPr sz="3200" dirty="0">
              <a:solidFill>
                <a:srgbClr val="0000FF"/>
              </a:solidFill>
            </a:endParaRPr>
          </a:p>
          <a:p>
            <a:r>
              <a:rPr lang="en" sz="3200" dirty="0">
                <a:solidFill>
                  <a:srgbClr val="0000FF"/>
                </a:solidFill>
              </a:rPr>
              <a:t>What would its output be during training time, in expectation? (e.g. if p = 0.5)</a:t>
            </a:r>
            <a:endParaRPr sz="3200" dirty="0">
              <a:solidFill>
                <a:srgbClr val="0000FF"/>
              </a:solidFill>
            </a:endParaRPr>
          </a:p>
          <a:p>
            <a:endParaRPr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9E81A7-688B-7744-9B5D-FA29A627CEDD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/>
        </p:nvSpPr>
        <p:spPr>
          <a:xfrm>
            <a:off x="540300" y="152700"/>
            <a:ext cx="9666800" cy="8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000" dirty="0"/>
              <a:t>Dropout: Test Time</a:t>
            </a:r>
          </a:p>
        </p:txBody>
      </p:sp>
      <p:sp>
        <p:nvSpPr>
          <p:cNvPr id="251" name="Google Shape;251;p34"/>
          <p:cNvSpPr txBox="1"/>
          <p:nvPr/>
        </p:nvSpPr>
        <p:spPr>
          <a:xfrm>
            <a:off x="540300" y="771900"/>
            <a:ext cx="11581200" cy="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Can in fact do this with a single forward pass! (approximately)</a:t>
            </a:r>
            <a:endParaRPr sz="3200"/>
          </a:p>
        </p:txBody>
      </p:sp>
      <p:sp>
        <p:nvSpPr>
          <p:cNvPr id="252" name="Google Shape;252;p34"/>
          <p:cNvSpPr/>
          <p:nvPr/>
        </p:nvSpPr>
        <p:spPr>
          <a:xfrm>
            <a:off x="1331933" y="3065600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53" name="Google Shape;253;p34"/>
          <p:cNvCxnSpPr>
            <a:stCxn id="252" idx="0"/>
          </p:cNvCxnSpPr>
          <p:nvPr/>
        </p:nvCxnSpPr>
        <p:spPr>
          <a:xfrm rot="10800000">
            <a:off x="1737133" y="2161200"/>
            <a:ext cx="0" cy="9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4" name="Google Shape;254;p34"/>
          <p:cNvSpPr/>
          <p:nvPr/>
        </p:nvSpPr>
        <p:spPr>
          <a:xfrm>
            <a:off x="684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x</a:t>
            </a:r>
            <a:endParaRPr sz="2400"/>
          </a:p>
        </p:txBody>
      </p:sp>
      <p:sp>
        <p:nvSpPr>
          <p:cNvPr id="255" name="Google Shape;255;p34"/>
          <p:cNvSpPr/>
          <p:nvPr/>
        </p:nvSpPr>
        <p:spPr>
          <a:xfrm>
            <a:off x="1996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y</a:t>
            </a:r>
            <a:endParaRPr sz="2400"/>
          </a:p>
        </p:txBody>
      </p:sp>
      <p:cxnSp>
        <p:nvCxnSpPr>
          <p:cNvPr id="256" name="Google Shape;256;p34"/>
          <p:cNvCxnSpPr>
            <a:stCxn id="254" idx="7"/>
            <a:endCxn id="252" idx="4"/>
          </p:cNvCxnSpPr>
          <p:nvPr/>
        </p:nvCxnSpPr>
        <p:spPr>
          <a:xfrm rot="10800000" flipH="1">
            <a:off x="1376453" y="3876113"/>
            <a:ext cx="360800" cy="88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34"/>
          <p:cNvCxnSpPr>
            <a:stCxn id="255" idx="0"/>
            <a:endCxn id="252" idx="4"/>
          </p:cNvCxnSpPr>
          <p:nvPr/>
        </p:nvCxnSpPr>
        <p:spPr>
          <a:xfrm rot="10800000">
            <a:off x="1737133" y="3875833"/>
            <a:ext cx="664800" cy="76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8" name="Google Shape;258;p34"/>
          <p:cNvSpPr txBox="1"/>
          <p:nvPr/>
        </p:nvSpPr>
        <p:spPr>
          <a:xfrm>
            <a:off x="3097333" y="1351900"/>
            <a:ext cx="8790000" cy="2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Leave all input neurons turned on (no dropout).</a:t>
            </a:r>
            <a:endParaRPr sz="3200">
              <a:solidFill>
                <a:srgbClr val="0000FF"/>
              </a:solidFill>
            </a:endParaRPr>
          </a:p>
          <a:p>
            <a:endParaRPr sz="3200"/>
          </a:p>
        </p:txBody>
      </p:sp>
      <p:sp>
        <p:nvSpPr>
          <p:cNvPr id="259" name="Google Shape;259;p34"/>
          <p:cNvSpPr txBox="1"/>
          <p:nvPr/>
        </p:nvSpPr>
        <p:spPr>
          <a:xfrm>
            <a:off x="3652900" y="2047867"/>
            <a:ext cx="7998800" cy="36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 dirty="0"/>
              <a:t>during test: </a:t>
            </a:r>
            <a:r>
              <a:rPr lang="en" sz="3200" b="1" i="1" dirty="0">
                <a:solidFill>
                  <a:srgbClr val="0000FF"/>
                </a:solidFill>
              </a:rPr>
              <a:t>a = w</a:t>
            </a:r>
            <a:r>
              <a:rPr lang="en" sz="3200" b="1" i="1" baseline="-25000" dirty="0">
                <a:solidFill>
                  <a:srgbClr val="0000FF"/>
                </a:solidFill>
              </a:rPr>
              <a:t>0</a:t>
            </a:r>
            <a:r>
              <a:rPr lang="en" sz="3200" b="1" i="1" dirty="0">
                <a:solidFill>
                  <a:srgbClr val="0000FF"/>
                </a:solidFill>
              </a:rPr>
              <a:t>*x + w</a:t>
            </a:r>
            <a:r>
              <a:rPr lang="en" sz="3200" b="1" i="1" baseline="-25000" dirty="0">
                <a:solidFill>
                  <a:srgbClr val="0000FF"/>
                </a:solidFill>
              </a:rPr>
              <a:t>1</a:t>
            </a:r>
            <a:r>
              <a:rPr lang="en" sz="3200" b="1" i="1" dirty="0">
                <a:solidFill>
                  <a:srgbClr val="0000FF"/>
                </a:solidFill>
              </a:rPr>
              <a:t>*y</a:t>
            </a:r>
            <a:endParaRPr sz="3200" b="1" i="1" dirty="0">
              <a:solidFill>
                <a:srgbClr val="0000FF"/>
              </a:solidFill>
            </a:endParaRPr>
          </a:p>
          <a:p>
            <a:r>
              <a:rPr lang="en" sz="3200" dirty="0"/>
              <a:t>during train:</a:t>
            </a:r>
            <a:endParaRPr sz="3200" dirty="0"/>
          </a:p>
          <a:p>
            <a:r>
              <a:rPr lang="en" sz="3200" i="1" dirty="0">
                <a:solidFill>
                  <a:srgbClr val="0000FF"/>
                </a:solidFill>
              </a:rPr>
              <a:t>E[a] = ¼ * (w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*0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*0 +</a:t>
            </a:r>
            <a:endParaRPr sz="3200" i="1" dirty="0">
              <a:solidFill>
                <a:srgbClr val="0000FF"/>
              </a:solidFill>
            </a:endParaRPr>
          </a:p>
          <a:p>
            <a:pPr marL="1828754"/>
            <a:r>
              <a:rPr lang="en" sz="3200" i="1" dirty="0">
                <a:solidFill>
                  <a:srgbClr val="0000FF"/>
                </a:solidFill>
              </a:rPr>
              <a:t>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*0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*y +</a:t>
            </a:r>
            <a:endParaRPr sz="3200" i="1" dirty="0">
              <a:solidFill>
                <a:srgbClr val="0000FF"/>
              </a:solidFill>
            </a:endParaRPr>
          </a:p>
          <a:p>
            <a:r>
              <a:rPr lang="en" sz="3200" i="1" dirty="0">
                <a:solidFill>
                  <a:srgbClr val="0000FF"/>
                </a:solidFill>
              </a:rPr>
              <a:t>	          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*x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*0 +</a:t>
            </a:r>
            <a:endParaRPr sz="3200" i="1" dirty="0">
              <a:solidFill>
                <a:srgbClr val="0000FF"/>
              </a:solidFill>
            </a:endParaRPr>
          </a:p>
          <a:p>
            <a:pPr marL="1828754"/>
            <a:r>
              <a:rPr lang="en" sz="3200" i="1" dirty="0">
                <a:solidFill>
                  <a:srgbClr val="0000FF"/>
                </a:solidFill>
              </a:rPr>
              <a:t> 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*x +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*y)</a:t>
            </a:r>
            <a:endParaRPr sz="3200" i="1" dirty="0">
              <a:solidFill>
                <a:srgbClr val="0000FF"/>
              </a:solidFill>
            </a:endParaRPr>
          </a:p>
          <a:p>
            <a:r>
              <a:rPr lang="en" sz="3200" i="1" dirty="0">
                <a:solidFill>
                  <a:srgbClr val="0000FF"/>
                </a:solidFill>
              </a:rPr>
              <a:t>       = ¼ * (2 w</a:t>
            </a:r>
            <a:r>
              <a:rPr lang="en" sz="3200" i="1" baseline="-25000" dirty="0">
                <a:solidFill>
                  <a:srgbClr val="0000FF"/>
                </a:solidFill>
              </a:rPr>
              <a:t>0</a:t>
            </a:r>
            <a:r>
              <a:rPr lang="en" sz="3200" i="1" dirty="0">
                <a:solidFill>
                  <a:srgbClr val="0000FF"/>
                </a:solidFill>
              </a:rPr>
              <a:t>*x + 2 w</a:t>
            </a:r>
            <a:r>
              <a:rPr lang="en" sz="3200" i="1" baseline="-25000" dirty="0">
                <a:solidFill>
                  <a:srgbClr val="0000FF"/>
                </a:solidFill>
              </a:rPr>
              <a:t>1</a:t>
            </a:r>
            <a:r>
              <a:rPr lang="en" sz="3200" i="1" dirty="0">
                <a:solidFill>
                  <a:srgbClr val="0000FF"/>
                </a:solidFill>
              </a:rPr>
              <a:t>*y)</a:t>
            </a:r>
            <a:endParaRPr sz="3200" i="1" dirty="0">
              <a:solidFill>
                <a:srgbClr val="0000FF"/>
              </a:solidFill>
            </a:endParaRPr>
          </a:p>
          <a:p>
            <a:r>
              <a:rPr lang="en" sz="3200" i="1" dirty="0">
                <a:solidFill>
                  <a:srgbClr val="0000FF"/>
                </a:solidFill>
              </a:rPr>
              <a:t>	  = </a:t>
            </a:r>
            <a:r>
              <a:rPr lang="en" sz="3200" b="1" i="1" dirty="0">
                <a:solidFill>
                  <a:srgbClr val="0000FF"/>
                </a:solidFill>
              </a:rPr>
              <a:t>½ *</a:t>
            </a:r>
            <a:r>
              <a:rPr lang="en" sz="3200" i="1" dirty="0">
                <a:solidFill>
                  <a:srgbClr val="0000FF"/>
                </a:solidFill>
              </a:rPr>
              <a:t> </a:t>
            </a:r>
            <a:r>
              <a:rPr lang="en" sz="3200" b="1" i="1" dirty="0">
                <a:solidFill>
                  <a:srgbClr val="0000FF"/>
                </a:solidFill>
              </a:rPr>
              <a:t>(w</a:t>
            </a:r>
            <a:r>
              <a:rPr lang="en" sz="3200" b="1" i="1" baseline="-25000" dirty="0">
                <a:solidFill>
                  <a:srgbClr val="0000FF"/>
                </a:solidFill>
              </a:rPr>
              <a:t>0</a:t>
            </a:r>
            <a:r>
              <a:rPr lang="en" sz="3200" b="1" i="1" dirty="0">
                <a:solidFill>
                  <a:srgbClr val="0000FF"/>
                </a:solidFill>
              </a:rPr>
              <a:t>*x + w</a:t>
            </a:r>
            <a:r>
              <a:rPr lang="en" sz="3200" b="1" i="1" baseline="-25000" dirty="0">
                <a:solidFill>
                  <a:srgbClr val="0000FF"/>
                </a:solidFill>
              </a:rPr>
              <a:t>1</a:t>
            </a:r>
            <a:r>
              <a:rPr lang="en" sz="3200" b="1" i="1" dirty="0">
                <a:solidFill>
                  <a:srgbClr val="0000FF"/>
                </a:solidFill>
              </a:rPr>
              <a:t>*y)</a:t>
            </a:r>
            <a:endParaRPr sz="3200" b="1" i="1" dirty="0">
              <a:solidFill>
                <a:srgbClr val="0000FF"/>
              </a:solidFill>
            </a:endParaRPr>
          </a:p>
          <a:p>
            <a:endParaRPr sz="3200" dirty="0">
              <a:solidFill>
                <a:srgbClr val="0000FF"/>
              </a:solidFill>
            </a:endParaRPr>
          </a:p>
        </p:txBody>
      </p:sp>
      <p:sp>
        <p:nvSpPr>
          <p:cNvPr id="260" name="Google Shape;260;p34"/>
          <p:cNvSpPr txBox="1"/>
          <p:nvPr/>
        </p:nvSpPr>
        <p:spPr>
          <a:xfrm>
            <a:off x="1867567" y="2490067"/>
            <a:ext cx="534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a</a:t>
            </a:r>
            <a:endParaRPr sz="2400"/>
          </a:p>
        </p:txBody>
      </p:sp>
      <p:sp>
        <p:nvSpPr>
          <p:cNvPr id="261" name="Google Shape;261;p34"/>
          <p:cNvSpPr txBox="1"/>
          <p:nvPr/>
        </p:nvSpPr>
        <p:spPr>
          <a:xfrm>
            <a:off x="979000" y="4064000"/>
            <a:ext cx="1071700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w0</a:t>
            </a:r>
            <a:endParaRPr sz="2400"/>
          </a:p>
        </p:txBody>
      </p:sp>
      <p:sp>
        <p:nvSpPr>
          <p:cNvPr id="262" name="Google Shape;262;p34"/>
          <p:cNvSpPr txBox="1"/>
          <p:nvPr/>
        </p:nvSpPr>
        <p:spPr>
          <a:xfrm>
            <a:off x="2198733" y="4030700"/>
            <a:ext cx="1163967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w1</a:t>
            </a:r>
            <a:endParaRPr sz="2400"/>
          </a:p>
        </p:txBody>
      </p:sp>
      <p:sp>
        <p:nvSpPr>
          <p:cNvPr id="263" name="Google Shape;263;p34"/>
          <p:cNvSpPr/>
          <p:nvPr/>
        </p:nvSpPr>
        <p:spPr>
          <a:xfrm>
            <a:off x="8574334" y="2548800"/>
            <a:ext cx="1710167" cy="3288800"/>
          </a:xfrm>
          <a:custGeom>
            <a:avLst/>
            <a:gdLst/>
            <a:ahLst/>
            <a:cxnLst/>
            <a:rect l="l" t="t" r="r" b="b"/>
            <a:pathLst>
              <a:path w="51305" h="98664" extrusionOk="0">
                <a:moveTo>
                  <a:pt x="16561" y="0"/>
                </a:moveTo>
                <a:cubicBezTo>
                  <a:pt x="22317" y="9338"/>
                  <a:pt x="53854" y="39583"/>
                  <a:pt x="51094" y="56027"/>
                </a:cubicBezTo>
                <a:cubicBezTo>
                  <a:pt x="48334" y="72471"/>
                  <a:pt x="8516" y="91558"/>
                  <a:pt x="0" y="98664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1D4799-BD45-5842-A715-945242A8E41B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/>
          <p:nvPr/>
        </p:nvSpPr>
        <p:spPr>
          <a:xfrm>
            <a:off x="540300" y="152700"/>
            <a:ext cx="9666800" cy="8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/>
              <a:t>At test time….</a:t>
            </a:r>
            <a:endParaRPr sz="4000"/>
          </a:p>
        </p:txBody>
      </p:sp>
      <p:sp>
        <p:nvSpPr>
          <p:cNvPr id="270" name="Google Shape;270;p35"/>
          <p:cNvSpPr txBox="1"/>
          <p:nvPr/>
        </p:nvSpPr>
        <p:spPr>
          <a:xfrm>
            <a:off x="540300" y="771900"/>
            <a:ext cx="11581200" cy="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Can in fact do this with a single forward pass! (approximately)</a:t>
            </a:r>
            <a:endParaRPr sz="3200"/>
          </a:p>
        </p:txBody>
      </p:sp>
      <p:sp>
        <p:nvSpPr>
          <p:cNvPr id="271" name="Google Shape;271;p35"/>
          <p:cNvSpPr/>
          <p:nvPr/>
        </p:nvSpPr>
        <p:spPr>
          <a:xfrm>
            <a:off x="1331933" y="3065600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72" name="Google Shape;272;p35"/>
          <p:cNvCxnSpPr>
            <a:stCxn id="271" idx="0"/>
          </p:cNvCxnSpPr>
          <p:nvPr/>
        </p:nvCxnSpPr>
        <p:spPr>
          <a:xfrm rot="10800000">
            <a:off x="1737133" y="2161200"/>
            <a:ext cx="0" cy="9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3" name="Google Shape;273;p35"/>
          <p:cNvSpPr/>
          <p:nvPr/>
        </p:nvSpPr>
        <p:spPr>
          <a:xfrm>
            <a:off x="684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x</a:t>
            </a:r>
            <a:endParaRPr sz="2400"/>
          </a:p>
        </p:txBody>
      </p:sp>
      <p:sp>
        <p:nvSpPr>
          <p:cNvPr id="274" name="Google Shape;274;p35"/>
          <p:cNvSpPr/>
          <p:nvPr/>
        </p:nvSpPr>
        <p:spPr>
          <a:xfrm>
            <a:off x="1996733" y="4643033"/>
            <a:ext cx="810400" cy="810400"/>
          </a:xfrm>
          <a:prstGeom prst="ellips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400"/>
              <a:t>y</a:t>
            </a:r>
            <a:endParaRPr sz="2400"/>
          </a:p>
        </p:txBody>
      </p:sp>
      <p:cxnSp>
        <p:nvCxnSpPr>
          <p:cNvPr id="275" name="Google Shape;275;p35"/>
          <p:cNvCxnSpPr>
            <a:stCxn id="273" idx="7"/>
            <a:endCxn id="271" idx="4"/>
          </p:cNvCxnSpPr>
          <p:nvPr/>
        </p:nvCxnSpPr>
        <p:spPr>
          <a:xfrm rot="10800000" flipH="1">
            <a:off x="1376453" y="3876113"/>
            <a:ext cx="360800" cy="88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6" name="Google Shape;276;p35"/>
          <p:cNvCxnSpPr>
            <a:stCxn id="274" idx="0"/>
            <a:endCxn id="271" idx="4"/>
          </p:cNvCxnSpPr>
          <p:nvPr/>
        </p:nvCxnSpPr>
        <p:spPr>
          <a:xfrm rot="10800000">
            <a:off x="1737133" y="3875833"/>
            <a:ext cx="664800" cy="76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7" name="Google Shape;277;p35"/>
          <p:cNvSpPr txBox="1"/>
          <p:nvPr/>
        </p:nvSpPr>
        <p:spPr>
          <a:xfrm>
            <a:off x="3097333" y="1351900"/>
            <a:ext cx="8790000" cy="2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/>
              <a:t>Leave all input neurons turned on (no dropout).</a:t>
            </a:r>
            <a:endParaRPr sz="3200">
              <a:solidFill>
                <a:srgbClr val="0000FF"/>
              </a:solidFill>
            </a:endParaRPr>
          </a:p>
          <a:p>
            <a:endParaRPr sz="3200"/>
          </a:p>
        </p:txBody>
      </p:sp>
      <p:sp>
        <p:nvSpPr>
          <p:cNvPr id="278" name="Google Shape;278;p35"/>
          <p:cNvSpPr txBox="1"/>
          <p:nvPr/>
        </p:nvSpPr>
        <p:spPr>
          <a:xfrm>
            <a:off x="3652900" y="2047867"/>
            <a:ext cx="7998800" cy="36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 dirty="0"/>
              <a:t>during test: </a:t>
            </a:r>
            <a:r>
              <a:rPr lang="en" sz="3200" b="1" i="1" dirty="0">
                <a:solidFill>
                  <a:srgbClr val="0000FF"/>
                </a:solidFill>
              </a:rPr>
              <a:t>a = w</a:t>
            </a:r>
            <a:r>
              <a:rPr lang="en" sz="3200" b="1" i="1" baseline="-25000" dirty="0">
                <a:solidFill>
                  <a:srgbClr val="0000FF"/>
                </a:solidFill>
              </a:rPr>
              <a:t>0</a:t>
            </a:r>
            <a:r>
              <a:rPr lang="en" sz="3200" b="1" i="1" dirty="0">
                <a:solidFill>
                  <a:srgbClr val="0000FF"/>
                </a:solidFill>
              </a:rPr>
              <a:t>*x + w</a:t>
            </a:r>
            <a:r>
              <a:rPr lang="en" sz="3200" b="1" i="1" baseline="-25000" dirty="0">
                <a:solidFill>
                  <a:srgbClr val="0000FF"/>
                </a:solidFill>
              </a:rPr>
              <a:t>1</a:t>
            </a:r>
            <a:r>
              <a:rPr lang="en" sz="3200" b="1" i="1" dirty="0">
                <a:solidFill>
                  <a:srgbClr val="0000FF"/>
                </a:solidFill>
              </a:rPr>
              <a:t>*y</a:t>
            </a:r>
            <a:endParaRPr sz="3200" b="1" i="1" dirty="0">
              <a:solidFill>
                <a:srgbClr val="0000FF"/>
              </a:solidFill>
            </a:endParaRPr>
          </a:p>
          <a:p>
            <a:r>
              <a:rPr lang="en" sz="3200" dirty="0"/>
              <a:t>during train:</a:t>
            </a:r>
            <a:endParaRPr sz="3200" dirty="0"/>
          </a:p>
          <a:p>
            <a:r>
              <a:rPr lang="en-US" sz="3200" i="1" dirty="0">
                <a:solidFill>
                  <a:srgbClr val="0000FF"/>
                </a:solidFill>
              </a:rPr>
              <a:t>E[a] = ¼ * (w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*0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*0 +</a:t>
            </a:r>
          </a:p>
          <a:p>
            <a:pPr marL="1828754"/>
            <a:r>
              <a:rPr lang="en-US" sz="3200" i="1" dirty="0">
                <a:solidFill>
                  <a:srgbClr val="0000FF"/>
                </a:solidFill>
              </a:rPr>
              <a:t>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*0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*y +</a:t>
            </a:r>
          </a:p>
          <a:p>
            <a:r>
              <a:rPr lang="en-US" sz="3200" i="1" dirty="0">
                <a:solidFill>
                  <a:srgbClr val="0000FF"/>
                </a:solidFill>
              </a:rPr>
              <a:t>	          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*x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*0 +</a:t>
            </a:r>
          </a:p>
          <a:p>
            <a:pPr marL="1828754"/>
            <a:r>
              <a:rPr lang="en-US" sz="3200" i="1" dirty="0">
                <a:solidFill>
                  <a:srgbClr val="0000FF"/>
                </a:solidFill>
              </a:rPr>
              <a:t> 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*x +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*y)</a:t>
            </a:r>
          </a:p>
          <a:p>
            <a:r>
              <a:rPr lang="en-US" sz="3200" i="1" dirty="0">
                <a:solidFill>
                  <a:srgbClr val="0000FF"/>
                </a:solidFill>
              </a:rPr>
              <a:t>       = ¼ * (2 w</a:t>
            </a:r>
            <a:r>
              <a:rPr lang="en-US" sz="3200" i="1" baseline="-25000" dirty="0">
                <a:solidFill>
                  <a:srgbClr val="0000FF"/>
                </a:solidFill>
              </a:rPr>
              <a:t>0</a:t>
            </a:r>
            <a:r>
              <a:rPr lang="en-US" sz="3200" i="1" dirty="0">
                <a:solidFill>
                  <a:srgbClr val="0000FF"/>
                </a:solidFill>
              </a:rPr>
              <a:t>*x + 2 w</a:t>
            </a:r>
            <a:r>
              <a:rPr lang="en-US" sz="3200" i="1" baseline="-25000" dirty="0">
                <a:solidFill>
                  <a:srgbClr val="0000FF"/>
                </a:solidFill>
              </a:rPr>
              <a:t>1</a:t>
            </a:r>
            <a:r>
              <a:rPr lang="en-US" sz="3200" i="1" dirty="0">
                <a:solidFill>
                  <a:srgbClr val="0000FF"/>
                </a:solidFill>
              </a:rPr>
              <a:t>*y)</a:t>
            </a:r>
          </a:p>
          <a:p>
            <a:r>
              <a:rPr lang="en-US" sz="3200" i="1" dirty="0">
                <a:solidFill>
                  <a:srgbClr val="0000FF"/>
                </a:solidFill>
              </a:rPr>
              <a:t>	  = </a:t>
            </a:r>
            <a:r>
              <a:rPr lang="en-US" sz="3200" b="1" i="1" dirty="0">
                <a:solidFill>
                  <a:srgbClr val="0000FF"/>
                </a:solidFill>
              </a:rPr>
              <a:t>½ *</a:t>
            </a:r>
            <a:r>
              <a:rPr lang="en-US" sz="3200" i="1" dirty="0">
                <a:solidFill>
                  <a:srgbClr val="0000FF"/>
                </a:solidFill>
              </a:rPr>
              <a:t> </a:t>
            </a:r>
            <a:r>
              <a:rPr lang="en-US" sz="3200" b="1" i="1" dirty="0">
                <a:solidFill>
                  <a:srgbClr val="0000FF"/>
                </a:solidFill>
              </a:rPr>
              <a:t>(w</a:t>
            </a:r>
            <a:r>
              <a:rPr lang="en-US" sz="3200" b="1" i="1" baseline="-25000" dirty="0">
                <a:solidFill>
                  <a:srgbClr val="0000FF"/>
                </a:solidFill>
              </a:rPr>
              <a:t>0</a:t>
            </a:r>
            <a:r>
              <a:rPr lang="en-US" sz="3200" b="1" i="1" dirty="0">
                <a:solidFill>
                  <a:srgbClr val="0000FF"/>
                </a:solidFill>
              </a:rPr>
              <a:t>*x + w</a:t>
            </a:r>
            <a:r>
              <a:rPr lang="en-US" sz="3200" b="1" i="1" baseline="-25000" dirty="0">
                <a:solidFill>
                  <a:srgbClr val="0000FF"/>
                </a:solidFill>
              </a:rPr>
              <a:t>1</a:t>
            </a:r>
            <a:r>
              <a:rPr lang="en-US" sz="3200" b="1" i="1" dirty="0">
                <a:solidFill>
                  <a:srgbClr val="0000FF"/>
                </a:solidFill>
              </a:rPr>
              <a:t>*y)</a:t>
            </a:r>
          </a:p>
        </p:txBody>
      </p:sp>
      <p:sp>
        <p:nvSpPr>
          <p:cNvPr id="279" name="Google Shape;279;p35"/>
          <p:cNvSpPr txBox="1"/>
          <p:nvPr/>
        </p:nvSpPr>
        <p:spPr>
          <a:xfrm>
            <a:off x="1867567" y="2490067"/>
            <a:ext cx="534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a</a:t>
            </a:r>
            <a:endParaRPr sz="2400"/>
          </a:p>
        </p:txBody>
      </p:sp>
      <p:cxnSp>
        <p:nvCxnSpPr>
          <p:cNvPr id="280" name="Google Shape;280;p35"/>
          <p:cNvCxnSpPr/>
          <p:nvPr/>
        </p:nvCxnSpPr>
        <p:spPr>
          <a:xfrm flipH="1">
            <a:off x="8644833" y="4658933"/>
            <a:ext cx="1190400" cy="1155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1" name="Google Shape;281;p35"/>
          <p:cNvSpPr txBox="1"/>
          <p:nvPr/>
        </p:nvSpPr>
        <p:spPr>
          <a:xfrm>
            <a:off x="9043567" y="2119500"/>
            <a:ext cx="3288800" cy="1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FF0000"/>
                </a:solidFill>
              </a:rPr>
              <a:t>With p=0.5, using all inputs in the forward pass would inflate the activations by 2x from what the network was “used to” during training!</a:t>
            </a:r>
            <a:endParaRPr sz="2400">
              <a:solidFill>
                <a:srgbClr val="FF0000"/>
              </a:solidFill>
            </a:endParaRPr>
          </a:p>
          <a:p>
            <a:r>
              <a:rPr lang="en" sz="2400">
                <a:solidFill>
                  <a:srgbClr val="FF0000"/>
                </a:solidFill>
              </a:rPr>
              <a:t>=&gt; Have to compensate by scaling the activations back down by ½ 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979000" y="4064000"/>
            <a:ext cx="6765600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w0</a:t>
            </a:r>
            <a:endParaRPr sz="2400"/>
          </a:p>
        </p:txBody>
      </p:sp>
      <p:sp>
        <p:nvSpPr>
          <p:cNvPr id="283" name="Google Shape;283;p35"/>
          <p:cNvSpPr txBox="1"/>
          <p:nvPr/>
        </p:nvSpPr>
        <p:spPr>
          <a:xfrm>
            <a:off x="2198733" y="4030700"/>
            <a:ext cx="6765600" cy="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w1</a:t>
            </a:r>
            <a:endParaRPr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498616-A497-D947-9A52-25FD4FB627D7}"/>
              </a:ext>
            </a:extLst>
          </p:cNvPr>
          <p:cNvSpPr txBox="1"/>
          <p:nvPr/>
        </p:nvSpPr>
        <p:spPr>
          <a:xfrm>
            <a:off x="-10689" y="6560991"/>
            <a:ext cx="6151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E. Learned-Miller, originally developed by Andrej </a:t>
            </a:r>
            <a:r>
              <a:rPr lang="en-US" sz="1200" dirty="0" err="1"/>
              <a:t>Karpathy</a:t>
            </a:r>
            <a:r>
              <a:rPr lang="en-US" sz="1200" dirty="0"/>
              <a:t>, Justin Johnson, Fei-Fei Li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piceLuxe Bamboo Stadium Rack Beautiful Spice Organizer for Counter or">
            <a:extLst>
              <a:ext uri="{FF2B5EF4-FFF2-40B4-BE49-F238E27FC236}">
                <a16:creationId xmlns:a16="http://schemas.microsoft.com/office/drawing/2014/main" id="{64C7F58A-0820-C914-BDDB-52B1614ED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0" b="13113"/>
          <a:stretch/>
        </p:blipFill>
        <p:spPr bwMode="auto">
          <a:xfrm>
            <a:off x="1419258" y="-3"/>
            <a:ext cx="957312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6C9860-51B6-D173-276F-DC03CBA396C6}"/>
              </a:ext>
            </a:extLst>
          </p:cNvPr>
          <p:cNvSpPr txBox="1"/>
          <p:nvPr/>
        </p:nvSpPr>
        <p:spPr>
          <a:xfrm>
            <a:off x="2987497" y="1865265"/>
            <a:ext cx="1465466" cy="4001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Convolution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B7355A-D6E3-C90D-7469-A31EF8D5D4C2}"/>
              </a:ext>
            </a:extLst>
          </p:cNvPr>
          <p:cNvSpPr txBox="1"/>
          <p:nvPr/>
        </p:nvSpPr>
        <p:spPr>
          <a:xfrm>
            <a:off x="4365471" y="5205665"/>
            <a:ext cx="712054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6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Drop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77E40-CAF9-A411-E351-4B91F03F00BF}"/>
              </a:ext>
            </a:extLst>
          </p:cNvPr>
          <p:cNvSpPr txBox="1"/>
          <p:nvPr/>
        </p:nvSpPr>
        <p:spPr>
          <a:xfrm>
            <a:off x="4641009" y="1585653"/>
            <a:ext cx="597921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Batch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norm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0B11C-34AA-C347-B8F0-F6C19B884B9F}"/>
              </a:ext>
            </a:extLst>
          </p:cNvPr>
          <p:cNvSpPr txBox="1"/>
          <p:nvPr/>
        </p:nvSpPr>
        <p:spPr>
          <a:xfrm>
            <a:off x="6147975" y="3075054"/>
            <a:ext cx="1393009" cy="70788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9000">
                <a:schemeClr val="accent4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Data</a:t>
            </a:r>
            <a:br>
              <a:rPr lang="en-US" sz="2000" dirty="0">
                <a:solidFill>
                  <a:schemeClr val="bg1"/>
                </a:solidFill>
                <a:latin typeface="Times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augmentation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76444-D5CD-0B53-E955-7C1FA63C8A27}"/>
              </a:ext>
            </a:extLst>
          </p:cNvPr>
          <p:cNvSpPr txBox="1"/>
          <p:nvPr/>
        </p:nvSpPr>
        <p:spPr>
          <a:xfrm>
            <a:off x="8172806" y="1157379"/>
            <a:ext cx="63991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Times" pitchFamily="2" charset="0"/>
              </a:rPr>
              <a:t>Resi</a:t>
            </a:r>
            <a:br>
              <a:rPr lang="en-US" sz="2000" dirty="0">
                <a:latin typeface="Times" pitchFamily="2" charset="0"/>
              </a:rPr>
            </a:br>
            <a:r>
              <a:rPr lang="en-US" sz="2000" dirty="0">
                <a:latin typeface="Times" pitchFamily="2" charset="0"/>
              </a:rPr>
              <a:t>dual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74400-DE7E-4148-9F97-D2B565899BA9}"/>
              </a:ext>
            </a:extLst>
          </p:cNvPr>
          <p:cNvSpPr txBox="1"/>
          <p:nvPr/>
        </p:nvSpPr>
        <p:spPr>
          <a:xfrm>
            <a:off x="8468054" y="3382830"/>
            <a:ext cx="785471" cy="40011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99000">
                <a:schemeClr val="tx1">
                  <a:lumMod val="50000"/>
                  <a:lumOff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1299996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" pitchFamily="2" charset="0"/>
              </a:rPr>
              <a:t>ADAM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D4BA1A-03EC-AD3E-CEB0-BB8E94EA9EFE}"/>
              </a:ext>
            </a:extLst>
          </p:cNvPr>
          <p:cNvSpPr txBox="1"/>
          <p:nvPr/>
        </p:nvSpPr>
        <p:spPr>
          <a:xfrm>
            <a:off x="5206477" y="4953097"/>
            <a:ext cx="733021" cy="70788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99000">
                <a:schemeClr val="accent3">
                  <a:lumMod val="89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>
              <a:rot lat="20400000" lon="1199999" rev="0"/>
            </a:camera>
            <a:lightRig rig="threePt" dir="t"/>
          </a:scene3d>
        </p:spPr>
        <p:txBody>
          <a:bodyPr wrap="none" lIns="0" rIns="0" rtlCol="0">
            <a:spAutoFit/>
          </a:bodyPr>
          <a:lstStyle/>
          <a:p>
            <a:pPr algn="ctr"/>
            <a:r>
              <a:rPr lang="en-US" sz="2000" dirty="0">
                <a:latin typeface="Times" pitchFamily="2" charset="0"/>
              </a:rPr>
              <a:t>Weight</a:t>
            </a:r>
            <a:br>
              <a:rPr lang="en-US" sz="2000" dirty="0">
                <a:latin typeface="Times" pitchFamily="2" charset="0"/>
              </a:rPr>
            </a:br>
            <a:r>
              <a:rPr lang="en-US" sz="2000" dirty="0">
                <a:latin typeface="Times" pitchFamily="2" charset="0"/>
              </a:rPr>
              <a:t>decay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2A27AA-640E-FCCC-F455-57109271DF5D}"/>
              </a:ext>
            </a:extLst>
          </p:cNvPr>
          <p:cNvSpPr txBox="1"/>
          <p:nvPr/>
        </p:nvSpPr>
        <p:spPr>
          <a:xfrm>
            <a:off x="9474195" y="6334780"/>
            <a:ext cx="2443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SOTA spice rack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AA563D-E33A-CA56-EFCC-BB5FE14D0F4E}"/>
              </a:ext>
            </a:extLst>
          </p:cNvPr>
          <p:cNvSpPr txBox="1"/>
          <p:nvPr/>
        </p:nvSpPr>
        <p:spPr>
          <a:xfrm>
            <a:off x="3239038" y="1277876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93B7F-E409-8EA8-F81E-75F496A90451}"/>
              </a:ext>
            </a:extLst>
          </p:cNvPr>
          <p:cNvSpPr txBox="1"/>
          <p:nvPr/>
        </p:nvSpPr>
        <p:spPr>
          <a:xfrm>
            <a:off x="6205821" y="2767277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29D926-9314-CF2C-6226-387332313A3D}"/>
              </a:ext>
            </a:extLst>
          </p:cNvPr>
          <p:cNvSpPr txBox="1"/>
          <p:nvPr/>
        </p:nvSpPr>
        <p:spPr>
          <a:xfrm>
            <a:off x="5206477" y="4706876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8E7C14-15A0-7B9A-50F4-B0C0089D9FB8}"/>
              </a:ext>
            </a:extLst>
          </p:cNvPr>
          <p:cNvSpPr txBox="1"/>
          <p:nvPr/>
        </p:nvSpPr>
        <p:spPr>
          <a:xfrm>
            <a:off x="4163955" y="4832124"/>
            <a:ext cx="954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03256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777D2607-77E0-384B-BDD7-F35D469D60DB}" vid="{4A1DB25B-D6FF-654D-85D6-1C898B3B9A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1410</TotalTime>
  <Words>3666</Words>
  <Application>Microsoft Macintosh PowerPoint</Application>
  <PresentationFormat>Widescreen</PresentationFormat>
  <Paragraphs>762</Paragraphs>
  <Slides>76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2" baseType="lpstr">
      <vt:lpstr>Arial</vt:lpstr>
      <vt:lpstr>Calibri</vt:lpstr>
      <vt:lpstr>Calibri Light</vt:lpstr>
      <vt:lpstr>Cambria Math</vt:lpstr>
      <vt:lpstr>Times</vt:lpstr>
      <vt:lpstr>Office Theme</vt:lpstr>
      <vt:lpstr>CS 7150</vt:lpstr>
      <vt:lpstr>Evolving SOTA in Image Classification</vt:lpstr>
      <vt:lpstr>PowerPoint Presentation</vt:lpstr>
      <vt:lpstr>Discussion: what makes a better network?</vt:lpstr>
      <vt:lpstr>The SOTA Card Game</vt:lpstr>
      <vt:lpstr>PowerPoint Presentation</vt:lpstr>
      <vt:lpstr>The structure of the ILSVR2012 contest task</vt:lpstr>
      <vt:lpstr>The key goal: Generalization</vt:lpstr>
      <vt:lpstr>The rules of the classification game</vt:lpstr>
      <vt:lpstr>Imagenet Contest Results</vt:lpstr>
      <vt:lpstr>Imagenet Contest Results</vt:lpstr>
      <vt:lpstr>Imagenet Contest Results</vt:lpstr>
      <vt:lpstr>The SOTA Game</vt:lpstr>
      <vt:lpstr>Seven spicy ingredients for SOTA</vt:lpstr>
      <vt:lpstr>PowerPoint Presentation</vt:lpstr>
      <vt:lpstr>Balancing data and parameters for generalization</vt:lpstr>
      <vt:lpstr>Balancing data and parameters for generalization</vt:lpstr>
      <vt:lpstr>Balancing data and parameters for generalization</vt:lpstr>
      <vt:lpstr>What is a symmetry?</vt:lpstr>
      <vt:lpstr>What is a symmetry S(x)?</vt:lpstr>
      <vt:lpstr>What is a symmetry S(x)?</vt:lpstr>
      <vt:lpstr>What is a symmetry S(x)?</vt:lpstr>
      <vt:lpstr>Symmetries are used for data augmentation</vt:lpstr>
      <vt:lpstr>Regularizing through data augmentation</vt:lpstr>
      <vt:lpstr>Can we guarantee symmetry in our network?</vt:lpstr>
      <vt:lpstr>What if f(x) outputs an image?</vt:lpstr>
      <vt:lpstr>What if f(x) outputs an image?</vt:lpstr>
      <vt:lpstr>What operations will guarantee symmetry</vt:lpstr>
      <vt:lpstr>Discussion: what equivariances does convolution have?</vt:lpstr>
      <vt:lpstr>Reasoning about translation equivariance</vt:lpstr>
      <vt:lpstr>“Max pooling” is also equivariant</vt:lpstr>
      <vt:lpstr>Caveat about translation equivariance</vt:lpstr>
      <vt:lpstr>Convolution spatial dimensions</vt:lpstr>
      <vt:lpstr>Convolution spatial dimensions</vt:lpstr>
      <vt:lpstr>Convolution spatial dimensions</vt:lpstr>
      <vt:lpstr>Convolution spatial dimensions</vt:lpstr>
      <vt:lpstr>Convolution spatial dimensions</vt:lpstr>
      <vt:lpstr>Convolution spatial dimensions</vt:lpstr>
      <vt:lpstr>Convolution spatial dimensions</vt:lpstr>
      <vt:lpstr>Convolution spatial dimensions</vt:lpstr>
      <vt:lpstr>One-Minute Questions</vt:lpstr>
      <vt:lpstr>But we want to shrink the data!</vt:lpstr>
      <vt:lpstr>Receptive fields</vt:lpstr>
      <vt:lpstr>Receptive fields</vt:lpstr>
      <vt:lpstr>Receptive fields</vt:lpstr>
      <vt:lpstr>Receptive fields</vt:lpstr>
      <vt:lpstr>Strided convolution</vt:lpstr>
      <vt:lpstr>Strided convolution</vt:lpstr>
      <vt:lpstr>Strided convolution</vt:lpstr>
      <vt:lpstr>Strided convolution</vt:lpstr>
      <vt:lpstr>Convolution data size example</vt:lpstr>
      <vt:lpstr>Convolution data size example</vt:lpstr>
      <vt:lpstr>Convolution data size example</vt:lpstr>
      <vt:lpstr>Convolution data size example</vt:lpstr>
      <vt:lpstr>Convolution data size example</vt:lpstr>
      <vt:lpstr>Convolution data size example</vt:lpstr>
      <vt:lpstr>Convolution summary</vt:lpstr>
      <vt:lpstr>Convolution summary</vt:lpstr>
      <vt:lpstr>PowerPoint Presentation</vt:lpstr>
      <vt:lpstr>Alexnet architecture</vt:lpstr>
      <vt:lpstr>VGG architecture: “fully convolutional”</vt:lpstr>
      <vt:lpstr>Resnet architecture: super-deep convs</vt:lpstr>
      <vt:lpstr>Balancing data and parameters for generalization</vt:lpstr>
      <vt:lpstr>More tricks for generalization</vt:lpstr>
      <vt:lpstr>Weight decay</vt:lpstr>
      <vt:lpstr>(Class ended here)</vt:lpstr>
      <vt:lpstr>More tricks for generalization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7150</dc:title>
  <dc:creator>David Bau</dc:creator>
  <cp:lastModifiedBy>David Bau</cp:lastModifiedBy>
  <cp:revision>144</cp:revision>
  <dcterms:created xsi:type="dcterms:W3CDTF">2022-09-21T14:43:32Z</dcterms:created>
  <dcterms:modified xsi:type="dcterms:W3CDTF">2022-09-26T12:37:54Z</dcterms:modified>
</cp:coreProperties>
</file>