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46" r:id="rId1"/>
  </p:sldMasterIdLst>
  <p:notesMasterIdLst>
    <p:notesMasterId r:id="rId65"/>
  </p:notesMasterIdLst>
  <p:sldIdLst>
    <p:sldId id="350" r:id="rId2"/>
    <p:sldId id="1366" r:id="rId3"/>
    <p:sldId id="1360" r:id="rId4"/>
    <p:sldId id="1361" r:id="rId5"/>
    <p:sldId id="1367" r:id="rId6"/>
    <p:sldId id="1362" r:id="rId7"/>
    <p:sldId id="1363" r:id="rId8"/>
    <p:sldId id="1364" r:id="rId9"/>
    <p:sldId id="1365" r:id="rId10"/>
    <p:sldId id="1369" r:id="rId11"/>
    <p:sldId id="351" r:id="rId12"/>
    <p:sldId id="1354" r:id="rId13"/>
    <p:sldId id="1355" r:id="rId14"/>
    <p:sldId id="1356" r:id="rId15"/>
    <p:sldId id="267" r:id="rId16"/>
    <p:sldId id="269" r:id="rId17"/>
    <p:sldId id="270" r:id="rId18"/>
    <p:sldId id="271" r:id="rId19"/>
    <p:sldId id="272" r:id="rId20"/>
    <p:sldId id="274" r:id="rId21"/>
    <p:sldId id="275" r:id="rId22"/>
    <p:sldId id="276" r:id="rId23"/>
    <p:sldId id="1357" r:id="rId24"/>
    <p:sldId id="1343" r:id="rId25"/>
    <p:sldId id="1368" r:id="rId26"/>
    <p:sldId id="1358" r:id="rId27"/>
    <p:sldId id="445" r:id="rId28"/>
    <p:sldId id="449" r:id="rId29"/>
    <p:sldId id="450" r:id="rId30"/>
    <p:sldId id="299" r:id="rId31"/>
    <p:sldId id="448" r:id="rId32"/>
    <p:sldId id="302" r:id="rId33"/>
    <p:sldId id="301" r:id="rId34"/>
    <p:sldId id="303" r:id="rId35"/>
    <p:sldId id="305" r:id="rId36"/>
    <p:sldId id="304" r:id="rId37"/>
    <p:sldId id="1341" r:id="rId38"/>
    <p:sldId id="1359" r:id="rId39"/>
    <p:sldId id="389" r:id="rId40"/>
    <p:sldId id="330" r:id="rId41"/>
    <p:sldId id="390" r:id="rId42"/>
    <p:sldId id="391" r:id="rId43"/>
    <p:sldId id="1314" r:id="rId44"/>
    <p:sldId id="1301" r:id="rId45"/>
    <p:sldId id="438" r:id="rId46"/>
    <p:sldId id="1324" r:id="rId47"/>
    <p:sldId id="1325" r:id="rId48"/>
    <p:sldId id="1326" r:id="rId49"/>
    <p:sldId id="1327" r:id="rId50"/>
    <p:sldId id="1328" r:id="rId51"/>
    <p:sldId id="1329" r:id="rId52"/>
    <p:sldId id="1339" r:id="rId53"/>
    <p:sldId id="1340" r:id="rId54"/>
    <p:sldId id="1370" r:id="rId55"/>
    <p:sldId id="357" r:id="rId56"/>
    <p:sldId id="359" r:id="rId57"/>
    <p:sldId id="360" r:id="rId58"/>
    <p:sldId id="259" r:id="rId59"/>
    <p:sldId id="261" r:id="rId60"/>
    <p:sldId id="262" r:id="rId61"/>
    <p:sldId id="1201" r:id="rId62"/>
    <p:sldId id="1204" r:id="rId63"/>
    <p:sldId id="1205" r:id="rId6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6332"/>
    <p:restoredTop sz="96197"/>
  </p:normalViewPr>
  <p:slideViewPr>
    <p:cSldViewPr snapToGrid="0">
      <p:cViewPr varScale="1">
        <p:scale>
          <a:sx n="71" d="100"/>
          <a:sy n="71" d="100"/>
        </p:scale>
        <p:origin x="168" y="1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Work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Workbook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9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519-4C43-80EE-37EC1290AD9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ILSVRC!$B$4:$B$13</c:f>
              <c:strCach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Human</c:v>
                </c:pt>
              </c:strCache>
            </c:strRef>
          </c:cat>
          <c:val>
            <c:numRef>
              <c:f>ILSVRC!$C$4:$C$13</c:f>
              <c:numCache>
                <c:formatCode>General</c:formatCode>
                <c:ptCount val="10"/>
                <c:pt idx="0">
                  <c:v>28.2</c:v>
                </c:pt>
                <c:pt idx="1">
                  <c:v>25.8</c:v>
                </c:pt>
                <c:pt idx="2">
                  <c:v>16.399999999999999</c:v>
                </c:pt>
                <c:pt idx="3">
                  <c:v>11.7</c:v>
                </c:pt>
                <c:pt idx="4">
                  <c:v>7.3</c:v>
                </c:pt>
                <c:pt idx="5">
                  <c:v>6.7</c:v>
                </c:pt>
                <c:pt idx="6">
                  <c:v>3.6</c:v>
                </c:pt>
                <c:pt idx="7">
                  <c:v>3</c:v>
                </c:pt>
                <c:pt idx="8">
                  <c:v>2.2999999999999998</c:v>
                </c:pt>
                <c:pt idx="9">
                  <c:v>5.0999999999999996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519-4C43-80EE-37EC1290AD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1545177136"/>
        <c:axId val="1548654032"/>
      </c:barChart>
      <c:catAx>
        <c:axId val="1545177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48654032"/>
        <c:crosses val="autoZero"/>
        <c:auto val="1"/>
        <c:lblAlgn val="ctr"/>
        <c:lblOffset val="100"/>
        <c:noMultiLvlLbl val="0"/>
      </c:catAx>
      <c:valAx>
        <c:axId val="1548654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800" dirty="0"/>
                  <a:t>Error</a:t>
                </a:r>
                <a:r>
                  <a:rPr lang="en-US" sz="2800" baseline="0" dirty="0"/>
                  <a:t> Rate</a:t>
                </a:r>
                <a:endParaRPr lang="en-US" sz="2800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451771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9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519-4C43-80EE-37EC1290AD9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ILSVRC!$B$4:$B$13</c:f>
              <c:strCach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Human</c:v>
                </c:pt>
              </c:strCache>
            </c:strRef>
          </c:cat>
          <c:val>
            <c:numRef>
              <c:f>ILSVRC!$C$4:$C$13</c:f>
              <c:numCache>
                <c:formatCode>General</c:formatCode>
                <c:ptCount val="10"/>
                <c:pt idx="0">
                  <c:v>28.2</c:v>
                </c:pt>
                <c:pt idx="1">
                  <c:v>25.8</c:v>
                </c:pt>
                <c:pt idx="2">
                  <c:v>16.399999999999999</c:v>
                </c:pt>
                <c:pt idx="3">
                  <c:v>11.7</c:v>
                </c:pt>
                <c:pt idx="4">
                  <c:v>7.3</c:v>
                </c:pt>
                <c:pt idx="5">
                  <c:v>6.7</c:v>
                </c:pt>
                <c:pt idx="6">
                  <c:v>3.6</c:v>
                </c:pt>
                <c:pt idx="7">
                  <c:v>3</c:v>
                </c:pt>
                <c:pt idx="8">
                  <c:v>2.2999999999999998</c:v>
                </c:pt>
                <c:pt idx="9">
                  <c:v>5.0999999999999996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519-4C43-80EE-37EC1290AD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1545177136"/>
        <c:axId val="1548654032"/>
      </c:barChart>
      <c:catAx>
        <c:axId val="1545177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48654032"/>
        <c:crosses val="autoZero"/>
        <c:auto val="1"/>
        <c:lblAlgn val="ctr"/>
        <c:lblOffset val="100"/>
        <c:noMultiLvlLbl val="0"/>
      </c:catAx>
      <c:valAx>
        <c:axId val="1548654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800" dirty="0"/>
                  <a:t>Error</a:t>
                </a:r>
                <a:r>
                  <a:rPr lang="en-US" sz="2800" baseline="0" dirty="0"/>
                  <a:t> Rate</a:t>
                </a:r>
                <a:endParaRPr lang="en-US" sz="2800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451771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388E7B-8FF6-E84E-AEBE-FB79F22A90E9}" type="datetimeFigureOut">
              <a:rPr lang="en-US" smtClean="0"/>
              <a:t>9/25/22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2179B8-9666-C948-98B8-1AE9690BC7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356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138cb29886_4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138cb29886_4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138cb29886_4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138cb29886_4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138cb29886_4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138cb29886_4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44d55b1a39_1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44d55b1a39_1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138cb29886_4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138cb29886_4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38cb29886_4_1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138cb29886_4_1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138cb29886_4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138cb29886_4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138cb29886_4_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138cb29886_4_1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Shape 44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4" name="Shape 444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319" cy="4183380"/>
          </a:xfrm>
          <a:prstGeom prst="rect">
            <a:avLst/>
          </a:prstGeom>
        </p:spPr>
        <p:txBody>
          <a:bodyPr lIns="93162" tIns="93162" rIns="93162" bIns="93162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Shape 488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9" name="Shape 489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319" cy="4183380"/>
          </a:xfrm>
          <a:prstGeom prst="rect">
            <a:avLst/>
          </a:prstGeom>
        </p:spPr>
        <p:txBody>
          <a:bodyPr lIns="93162" tIns="93162" rIns="93162" bIns="93162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Shape 496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7" name="Shape 497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319" cy="4183380"/>
          </a:xfrm>
          <a:prstGeom prst="rect">
            <a:avLst/>
          </a:prstGeom>
        </p:spPr>
        <p:txBody>
          <a:bodyPr lIns="93162" tIns="93162" rIns="93162" bIns="93162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02550-E544-C4C1-5FC5-6C8CE7749F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FE0960-93DB-4758-9AA2-91E78FB729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ADF8DC-DA72-43DF-DECC-2134CB7A2E9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7373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9/25/22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B8AF1C-4E65-6530-4671-9E98F7140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7373"/>
            <a:ext cx="4114800" cy="365125"/>
          </a:xfrm>
        </p:spPr>
        <p:txBody>
          <a:bodyPr/>
          <a:lstStyle/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721CD6-56C4-7121-FE51-EC50E1887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7373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67772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31127-9E15-A445-AD8D-C387316BA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9" y="18256"/>
            <a:ext cx="12192000" cy="1165086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4C2E2B-F9BF-62F4-7059-E250882AA7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83342"/>
            <a:ext cx="10515600" cy="529403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837677-D3CE-55C2-2C83-26E0E98D6BC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7373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9/25/22</a:t>
            </a:fld>
            <a:endParaRPr lang="en-US" spc="5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17F0FE-6A21-41A1-99DD-07CF5EEE4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7373"/>
            <a:ext cx="4114800" cy="365125"/>
          </a:xfrm>
        </p:spPr>
        <p:txBody>
          <a:bodyPr/>
          <a:lstStyle/>
          <a:p>
            <a:endParaRPr lang="en-US" spc="5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C6DE35-0251-72C1-B5A9-52CF0498C5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7373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24078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BC184-1113-E3CB-6698-AE6B64AE4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C5CE6A-B41E-1E3F-8247-E454D32D7A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28E0A8-EE8C-5BB0-5609-DA4878640D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04267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9/25/22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7C42A6-A709-A5D1-160E-F932FF3A4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504267"/>
            <a:ext cx="4114800" cy="365125"/>
          </a:xfrm>
        </p:spPr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D55955-04DC-82E8-AAAE-EED31E449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04267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1836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CC3AAF-6391-7040-2263-BF68C96DC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116106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32517F-2220-509E-7312-10D5DC459B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116106"/>
            <a:ext cx="5181600" cy="5374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03871B-734E-1442-D40E-6522769673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116106"/>
            <a:ext cx="5181600" cy="5374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A94864-78BB-A1C6-E916-CF91AB5012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90820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9/25/22</a:t>
            </a:fld>
            <a:endParaRPr lang="en-US" spc="5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D84D58-6C3A-2F4B-C6B7-E5BAF2509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0820"/>
            <a:ext cx="4114800" cy="365125"/>
          </a:xfrm>
        </p:spPr>
        <p:txBody>
          <a:bodyPr/>
          <a:lstStyle/>
          <a:p>
            <a:endParaRPr lang="en-US" spc="5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518FBE-FB37-20F4-DA80-1FB5F055D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0820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10640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5008AF-F2BA-3E3D-6B58-FEE824818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556"/>
            <a:ext cx="12192000" cy="1097104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FFB0BA-CE4D-4FDE-9F9E-171E0DF102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697405-D98E-D99F-6DE2-315D6F1450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9CA83A-5ACB-F097-BB93-1E47D5FACE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7FAFDD-D093-24FB-61D7-F4FE269048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BDC8139-FFDB-469D-90BA-E449847600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7373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9/25/22</a:t>
            </a:fld>
            <a:endParaRPr lang="en-US" spc="5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D486573-A6B0-1127-6838-2D25A9F78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7373"/>
            <a:ext cx="4114800" cy="365125"/>
          </a:xfrm>
        </p:spPr>
        <p:txBody>
          <a:bodyPr/>
          <a:lstStyle/>
          <a:p>
            <a:endParaRPr lang="en-US" spc="50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3F30504-5C68-A03D-7E11-BC775F162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7373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051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62668-3D8C-2EE9-4AE9-54407704D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12955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84B263-9F32-7328-F41B-39B4379BCEE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90820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9/25/22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1B3EF2-8FA0-4DDD-FD31-71860E55D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0820"/>
            <a:ext cx="4114800" cy="365125"/>
          </a:xfrm>
        </p:spPr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EB27B7-A705-6709-3F35-77286BD23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0820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24304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482A62D-9C23-A8CE-57F1-CB207298FE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7373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9/25/22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D73FBA-0C0A-D13F-927A-A349671AD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7373"/>
            <a:ext cx="4114800" cy="365125"/>
          </a:xfrm>
        </p:spPr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ABE2E4-F4A2-F6AE-1C91-803AD0999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7373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19700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5E85A-9674-535B-0C2E-8B41B7E61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10853F-03D7-E335-16CB-4F04EF9DC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F37758-B4C5-5EB0-8C65-266E3BD27B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F55628-FCF9-0648-6E6E-F5826FDD0EC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90820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9/25/22</a:t>
            </a:fld>
            <a:endParaRPr lang="en-US" spc="5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D8F0B0-F0F1-150B-7C74-478CD1C76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0820"/>
            <a:ext cx="4114800" cy="365125"/>
          </a:xfrm>
        </p:spPr>
        <p:txBody>
          <a:bodyPr/>
          <a:lstStyle/>
          <a:p>
            <a:endParaRPr lang="en-US" spc="5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2CD0F4-37B4-1EA2-DEE6-BF7BE9651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0820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673431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2BD80-5E74-286D-A88A-B5001C289F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DC1A3AF-CA86-8237-DBD8-C630A8B219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805A9B-1015-6176-54B5-A587E13A5D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523F17-BA6A-5168-3B4B-3A442DEA32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7373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9/25/22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8175C6-A770-589A-284B-886004CDD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7373"/>
            <a:ext cx="4114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8610A3-AD90-569D-B9E6-7033E619F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7373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2251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84C43-76A7-5239-5744-F854AFB1B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B9D718-E267-83B1-B7C8-E8665DCC85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6438F8-0EF5-806D-946E-87B2DEC4A95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7373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9/25/22</a:t>
            </a:fld>
            <a:endParaRPr lang="en-US" spc="5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C77F8C-F396-A4A5-8B89-D83C694640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7373"/>
            <a:ext cx="4114800" cy="365125"/>
          </a:xfrm>
        </p:spPr>
        <p:txBody>
          <a:bodyPr/>
          <a:lstStyle/>
          <a:p>
            <a:endParaRPr lang="en-US" spc="5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DA5D31-1877-131B-D287-0DA35F86E3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7373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3946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BB4EFD-5F11-02A2-D17D-752AB34BF7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2E2DF1-ADCD-429E-881D-7C26DD67BF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29D2F3-D8AA-01FA-3F65-F819E19B64E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7373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9/25/22</a:t>
            </a:fld>
            <a:endParaRPr lang="en-US" spc="5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876C3E-DC8E-C64A-308F-17C4ACCD4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7373"/>
            <a:ext cx="4114800" cy="365125"/>
          </a:xfrm>
        </p:spPr>
        <p:txBody>
          <a:bodyPr/>
          <a:lstStyle/>
          <a:p>
            <a:endParaRPr lang="en-US" spc="5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23FD9E-8CAD-B1CF-7C1B-5C2D9FF043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7373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62841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1_Title slide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 txBox="1"/>
          <p:nvPr/>
        </p:nvSpPr>
        <p:spPr>
          <a:xfrm>
            <a:off x="9198400" y="6157300"/>
            <a:ext cx="4668400" cy="7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67">
                <a:solidFill>
                  <a:srgbClr val="FFFFFF"/>
                </a:solidFill>
              </a:rPr>
              <a:t>Oct. 5, 2021</a:t>
            </a:r>
            <a:endParaRPr sz="2667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3316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43A4E1-0773-ADC5-080E-4F3900428E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1833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07F95F-8165-7ED2-8E01-2D73B745BC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183341"/>
            <a:ext cx="10515600" cy="53209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52F3B3-0700-07AD-2545-BEBAEC3848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50426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/>
            <a:fld id="{A37D6D71-8B28-4ED6-B932-04B197003D23}" type="datetimeFigureOut">
              <a:rPr lang="en-US" smtClean="0"/>
              <a:pPr algn="r"/>
              <a:t>9/25/22</a:t>
            </a:fld>
            <a:endParaRPr lang="en-US" spc="5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FFE4B2-9AED-B741-9160-02E502A9CB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50426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spc="5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D1CF50-2EC9-079F-9B5F-274765093C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50426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3251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7" r:id="rId1"/>
    <p:sldLayoutId id="2147484048" r:id="rId2"/>
    <p:sldLayoutId id="2147484049" r:id="rId3"/>
    <p:sldLayoutId id="2147484050" r:id="rId4"/>
    <p:sldLayoutId id="2147484051" r:id="rId5"/>
    <p:sldLayoutId id="2147484052" r:id="rId6"/>
    <p:sldLayoutId id="2147484053" r:id="rId7"/>
    <p:sldLayoutId id="2147484054" r:id="rId8"/>
    <p:sldLayoutId id="2147484055" r:id="rId9"/>
    <p:sldLayoutId id="2147484056" r:id="rId10"/>
    <p:sldLayoutId id="2147484057" r:id="rId11"/>
    <p:sldLayoutId id="2147484058" r:id="rId1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70.png"/><Relationship Id="rId7" Type="http://schemas.openxmlformats.org/officeDocument/2006/relationships/image" Target="../media/image65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5.png"/><Relationship Id="rId7" Type="http://schemas.openxmlformats.org/officeDocument/2006/relationships/image" Target="../media/image67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6.png"/><Relationship Id="rId5" Type="http://schemas.openxmlformats.org/officeDocument/2006/relationships/image" Target="../media/image70.png"/><Relationship Id="rId4" Type="http://schemas.openxmlformats.org/officeDocument/2006/relationships/image" Target="../media/image7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7" Type="http://schemas.openxmlformats.org/officeDocument/2006/relationships/image" Target="../media/image68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7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72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4.png"/><Relationship Id="rId5" Type="http://schemas.openxmlformats.org/officeDocument/2006/relationships/image" Target="../media/image710.png"/><Relationship Id="rId4" Type="http://schemas.openxmlformats.org/officeDocument/2006/relationships/image" Target="../media/image32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6.png"/><Relationship Id="rId4" Type="http://schemas.openxmlformats.org/officeDocument/2006/relationships/image" Target="../media/image33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A901EDA5-7436-4F2F-B35F-B242CACC3BC2}"/>
              </a:ext>
            </a:extLst>
          </p:cNvPr>
          <p:cNvGrpSpPr/>
          <p:nvPr/>
        </p:nvGrpSpPr>
        <p:grpSpPr>
          <a:xfrm>
            <a:off x="3523488" y="0"/>
            <a:ext cx="8668513" cy="6858000"/>
            <a:chOff x="3523488" y="0"/>
            <a:chExt cx="8668513" cy="685800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F28EA485-F7E3-771F-D2AA-7017D5F4B20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7697" r="23298" b="1394"/>
            <a:stretch/>
          </p:blipFill>
          <p:spPr>
            <a:xfrm>
              <a:off x="3523488" y="10"/>
              <a:ext cx="8668512" cy="6857990"/>
            </a:xfrm>
            <a:prstGeom prst="rect">
              <a:avLst/>
            </a:prstGeom>
            <a:gradFill>
              <a:gsLst>
                <a:gs pos="0">
                  <a:schemeClr val="accent1">
                    <a:lumMod val="0"/>
                    <a:lumOff val="100000"/>
                  </a:schemeClr>
                </a:gs>
                <a:gs pos="0">
                  <a:schemeClr val="accent1">
                    <a:lumMod val="0"/>
                    <a:lumOff val="100000"/>
                  </a:schemeClr>
                </a:gs>
                <a:gs pos="100000">
                  <a:schemeClr val="accent1">
                    <a:lumMod val="45083"/>
                    <a:lumOff val="54917"/>
                  </a:schemeClr>
                </a:gs>
              </a:gsLst>
              <a:lin ang="10800000" scaled="1"/>
            </a:gradFill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EAFA9A4-FA8B-799A-0480-FAA0B384B866}"/>
                </a:ext>
              </a:extLst>
            </p:cNvPr>
            <p:cNvSpPr/>
            <p:nvPr/>
          </p:nvSpPr>
          <p:spPr>
            <a:xfrm>
              <a:off x="3523488" y="0"/>
              <a:ext cx="8668513" cy="6858000"/>
            </a:xfrm>
            <a:prstGeom prst="rect">
              <a:avLst/>
            </a:prstGeom>
            <a:gradFill>
              <a:gsLst>
                <a:gs pos="0">
                  <a:schemeClr val="accent1">
                    <a:lumMod val="0"/>
                    <a:lumOff val="100000"/>
                  </a:schemeClr>
                </a:gs>
                <a:gs pos="0">
                  <a:schemeClr val="accent1">
                    <a:lumMod val="0"/>
                    <a:lumOff val="100000"/>
                    <a:alpha val="0"/>
                  </a:schemeClr>
                </a:gs>
                <a:gs pos="100000">
                  <a:schemeClr val="bg1"/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50134F6-7F25-885D-06A7-B9426E014C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pPr algn="l"/>
            <a:r>
              <a:rPr lang="en-US" sz="4800" dirty="0"/>
              <a:t>CS 7150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4EF45E0-C019-97D5-23A8-3C1D8C3ACB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>
            <a:normAutofit/>
          </a:bodyPr>
          <a:lstStyle/>
          <a:p>
            <a:pPr algn="l"/>
            <a:r>
              <a:rPr lang="en-US" sz="2000"/>
              <a:t>Deep </a:t>
            </a:r>
            <a:r>
              <a:rPr lang="en-US" sz="2000" dirty="0"/>
              <a:t>Learning</a:t>
            </a:r>
          </a:p>
        </p:txBody>
      </p:sp>
    </p:spTree>
    <p:extLst>
      <p:ext uri="{BB962C8B-B14F-4D97-AF65-F5344CB8AC3E}">
        <p14:creationId xmlns:p14="http://schemas.microsoft.com/office/powerpoint/2010/main" val="16279388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D13C7DF-62D6-B3F6-CB0C-F963B532C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374232"/>
            <a:ext cx="12192000" cy="1931068"/>
          </a:xfrm>
        </p:spPr>
        <p:txBody>
          <a:bodyPr anchor="ctr" anchorCtr="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6000" dirty="0"/>
              <a:t>Project Proposals</a:t>
            </a:r>
            <a:br>
              <a:rPr lang="en-US" sz="6000" dirty="0"/>
            </a:br>
            <a:r>
              <a:rPr lang="en-US" sz="6000" dirty="0"/>
              <a:t>due Thursday</a:t>
            </a:r>
          </a:p>
        </p:txBody>
      </p:sp>
    </p:spTree>
    <p:extLst>
      <p:ext uri="{BB962C8B-B14F-4D97-AF65-F5344CB8AC3E}">
        <p14:creationId xmlns:p14="http://schemas.microsoft.com/office/powerpoint/2010/main" val="39593753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EF11E8-DB4F-644A-8794-6BE7FE3DC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Topic of the Final Project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D9075B-5222-2049-AAF8-48D689C252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1834" y="2169459"/>
            <a:ext cx="8771965" cy="4307914"/>
          </a:xfrm>
        </p:spPr>
        <p:txBody>
          <a:bodyPr/>
          <a:lstStyle/>
          <a:p>
            <a:pPr fontAlgn="base"/>
            <a:r>
              <a:rPr lang="en-US" dirty="0"/>
              <a:t>How can my team pick a topic?</a:t>
            </a:r>
          </a:p>
          <a:p>
            <a:pPr fontAlgn="base"/>
            <a:r>
              <a:rPr lang="en-US" dirty="0"/>
              <a:t>How much time should the project take?</a:t>
            </a:r>
          </a:p>
          <a:p>
            <a:pPr fontAlgn="base"/>
            <a:r>
              <a:rPr lang="en-US" dirty="0"/>
              <a:t>Do I need to have start of the art performance?</a:t>
            </a:r>
          </a:p>
          <a:p>
            <a:pPr fontAlgn="base"/>
            <a:r>
              <a:rPr lang="en-US" dirty="0"/>
              <a:t>Common Pitfalls and things to avoid.</a:t>
            </a:r>
          </a:p>
        </p:txBody>
      </p:sp>
    </p:spTree>
    <p:extLst>
      <p:ext uri="{BB962C8B-B14F-4D97-AF65-F5344CB8AC3E}">
        <p14:creationId xmlns:p14="http://schemas.microsoft.com/office/powerpoint/2010/main" val="2506664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3B603-0EC2-AF48-AA20-50C96467D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can I pick a topic?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E7F9AC-30E3-3946-88BF-379A550756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0489"/>
            <a:ext cx="10515600" cy="4799482"/>
          </a:xfrm>
        </p:spPr>
        <p:txBody>
          <a:bodyPr>
            <a:normAutofit lnSpcReduction="10000"/>
          </a:bodyPr>
          <a:lstStyle/>
          <a:p>
            <a:pPr fontAlgn="base"/>
            <a:r>
              <a:rPr lang="en-US" dirty="0"/>
              <a:t>Choose a specific PROBLEM:</a:t>
            </a:r>
          </a:p>
          <a:p>
            <a:pPr lvl="1" fontAlgn="base"/>
            <a:r>
              <a:rPr lang="en-US" dirty="0"/>
              <a:t>Computer vision</a:t>
            </a:r>
          </a:p>
          <a:p>
            <a:pPr lvl="2" fontAlgn="base"/>
            <a:r>
              <a:rPr lang="en-US" dirty="0"/>
              <a:t>Object classification: which object is shown?</a:t>
            </a:r>
          </a:p>
          <a:p>
            <a:pPr lvl="2" fontAlgn="base"/>
            <a:r>
              <a:rPr lang="en-US" dirty="0"/>
              <a:t>Object detection: where are all the objects?</a:t>
            </a:r>
          </a:p>
          <a:p>
            <a:pPr lvl="2" fontAlgn="base"/>
            <a:r>
              <a:rPr lang="en-US" dirty="0"/>
              <a:t>Segmentation: Assign a region type to every pixel in the image.</a:t>
            </a:r>
          </a:p>
          <a:p>
            <a:pPr lvl="1" fontAlgn="base"/>
            <a:r>
              <a:rPr lang="en-US" dirty="0"/>
              <a:t>Natural Language Processing</a:t>
            </a:r>
          </a:p>
          <a:p>
            <a:pPr lvl="2" fontAlgn="base"/>
            <a:r>
              <a:rPr lang="en-US" dirty="0"/>
              <a:t>Translation (difficult)</a:t>
            </a:r>
          </a:p>
          <a:p>
            <a:pPr lvl="2" fontAlgn="base"/>
            <a:r>
              <a:rPr lang="en-US" dirty="0"/>
              <a:t>Language modeling</a:t>
            </a:r>
          </a:p>
          <a:p>
            <a:pPr lvl="2" fontAlgn="base"/>
            <a:r>
              <a:rPr lang="en-US" dirty="0"/>
              <a:t>Sentiment analysis</a:t>
            </a:r>
          </a:p>
          <a:p>
            <a:pPr lvl="2" fontAlgn="base"/>
            <a:r>
              <a:rPr lang="en-US" dirty="0"/>
              <a:t>Co-reference resolution</a:t>
            </a:r>
          </a:p>
          <a:p>
            <a:pPr lvl="1" fontAlgn="base"/>
            <a:r>
              <a:rPr lang="en-US" dirty="0"/>
              <a:t>Other domain</a:t>
            </a:r>
          </a:p>
          <a:p>
            <a:pPr lvl="2" fontAlgn="base"/>
            <a:r>
              <a:rPr lang="en-US" dirty="0"/>
              <a:t>music genre identification</a:t>
            </a:r>
          </a:p>
          <a:p>
            <a:pPr lvl="2" fontAlgn="base"/>
            <a:r>
              <a:rPr lang="en-US" dirty="0"/>
              <a:t>simple speech recognition (difficult)</a:t>
            </a:r>
          </a:p>
          <a:p>
            <a:pPr lvl="2" fontAlgn="base"/>
            <a:r>
              <a:rPr lang="en-US" dirty="0"/>
              <a:t>Visual navigation </a:t>
            </a:r>
            <a:r>
              <a:rPr lang="en-US"/>
              <a:t>in a 2D maze with </a:t>
            </a:r>
            <a:r>
              <a:rPr lang="en-US" dirty="0"/>
              <a:t>a RL agent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53114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83B60C-7E0F-DCE8-A467-B78174D7F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can I pick a topic?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94EC2A-460D-1406-2BD7-42F4DC1D0F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83342"/>
            <a:ext cx="6255774" cy="560438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Search for an existing PAPER</a:t>
            </a:r>
          </a:p>
          <a:p>
            <a:pPr lvl="1"/>
            <a:r>
              <a:rPr lang="en-US" dirty="0"/>
              <a:t>Search for “deep network research paper on X” for your interest X.</a:t>
            </a:r>
          </a:p>
          <a:p>
            <a:pPr lvl="2"/>
            <a:r>
              <a:rPr lang="en-US" dirty="0"/>
              <a:t>Search on regular Google,</a:t>
            </a:r>
          </a:p>
          <a:p>
            <a:pPr lvl="2"/>
            <a:r>
              <a:rPr lang="en-US" dirty="0" err="1"/>
              <a:t>scholar.google.com</a:t>
            </a:r>
            <a:r>
              <a:rPr lang="en-US" dirty="0"/>
              <a:t>, </a:t>
            </a:r>
            <a:r>
              <a:rPr lang="en-US" dirty="0" err="1"/>
              <a:t>arXiv</a:t>
            </a:r>
            <a:endParaRPr lang="en-US" dirty="0"/>
          </a:p>
          <a:p>
            <a:pPr lvl="2"/>
            <a:r>
              <a:rPr lang="en-US" dirty="0" err="1"/>
              <a:t>github</a:t>
            </a:r>
            <a:endParaRPr lang="en-US" dirty="0"/>
          </a:p>
          <a:p>
            <a:pPr lvl="2"/>
            <a:r>
              <a:rPr lang="en-US" dirty="0" err="1"/>
              <a:t>huggingface</a:t>
            </a:r>
            <a:endParaRPr lang="en-US" dirty="0"/>
          </a:p>
          <a:p>
            <a:pPr lvl="1"/>
            <a:r>
              <a:rPr lang="en-US" dirty="0"/>
              <a:t>There are often repositories of</a:t>
            </a:r>
            <a:br>
              <a:rPr lang="en-US" dirty="0"/>
            </a:br>
            <a:r>
              <a:rPr lang="en-US" dirty="0"/>
              <a:t>“the best DL papers about X”, 	      e.g., </a:t>
            </a:r>
            <a:r>
              <a:rPr lang="en-US" dirty="0">
                <a:sym typeface="Wingdings" pitchFamily="2" charset="2"/>
              </a:rPr>
              <a:t></a:t>
            </a:r>
            <a:endParaRPr lang="en-US" dirty="0"/>
          </a:p>
          <a:p>
            <a:r>
              <a:rPr lang="en-US" dirty="0"/>
              <a:t>Search for an existing MODEL</a:t>
            </a:r>
          </a:p>
          <a:p>
            <a:pPr lvl="2"/>
            <a:r>
              <a:rPr lang="en-US" dirty="0"/>
              <a:t>Check for code on </a:t>
            </a:r>
            <a:r>
              <a:rPr lang="en-US" dirty="0" err="1"/>
              <a:t>github</a:t>
            </a:r>
            <a:endParaRPr lang="en-US" dirty="0"/>
          </a:p>
          <a:p>
            <a:pPr lvl="2"/>
            <a:r>
              <a:rPr lang="en-US" dirty="0"/>
              <a:t>Check for downloadable model weights</a:t>
            </a:r>
          </a:p>
          <a:p>
            <a:r>
              <a:rPr lang="en-US" dirty="0"/>
              <a:t>Search for existing DATA</a:t>
            </a:r>
          </a:p>
          <a:p>
            <a:pPr lvl="2"/>
            <a:r>
              <a:rPr lang="en-US" dirty="0"/>
              <a:t>Might come with the paper</a:t>
            </a:r>
          </a:p>
          <a:p>
            <a:pPr lvl="2"/>
            <a:r>
              <a:rPr lang="en-US" dirty="0"/>
              <a:t>Or search on </a:t>
            </a:r>
            <a:r>
              <a:rPr lang="en-US" dirty="0" err="1"/>
              <a:t>huggingface</a:t>
            </a:r>
            <a:r>
              <a:rPr lang="en-US" dirty="0"/>
              <a:t> datasets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42DB611-AE0B-FF16-35CC-5620C57A16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8545" y="1235356"/>
            <a:ext cx="4663455" cy="5604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8974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E9BDF-DD21-0944-B5BE-85BFE2456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choose a topic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BC2D92-DEEF-294E-85F1-D59450A45B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en-US" dirty="0"/>
              <a:t>Choose an area of interest to you.</a:t>
            </a:r>
          </a:p>
          <a:p>
            <a:pPr fontAlgn="base"/>
            <a:r>
              <a:rPr lang="en-US" dirty="0"/>
              <a:t>You must </a:t>
            </a:r>
            <a:r>
              <a:rPr lang="en-US" i="1" dirty="0"/>
              <a:t>implement</a:t>
            </a:r>
            <a:r>
              <a:rPr lang="en-US" dirty="0"/>
              <a:t> your topic.</a:t>
            </a:r>
          </a:p>
          <a:p>
            <a:pPr lvl="1" fontAlgn="base"/>
            <a:r>
              <a:rPr lang="en-US" dirty="0"/>
              <a:t>You can start with existing code.</a:t>
            </a:r>
          </a:p>
          <a:p>
            <a:pPr lvl="1" fontAlgn="base"/>
            <a:r>
              <a:rPr lang="en-US" dirty="0"/>
              <a:t>But you must add your own modifications/visualizations/benchmarks.</a:t>
            </a:r>
          </a:p>
          <a:p>
            <a:pPr fontAlgn="base"/>
            <a:r>
              <a:rPr lang="en-US" dirty="0"/>
              <a:t>You should be able to answer four questions:</a:t>
            </a:r>
          </a:p>
          <a:p>
            <a:pPr lvl="1" fontAlgn="base"/>
            <a:r>
              <a:rPr lang="en-US" dirty="0"/>
              <a:t>What is the </a:t>
            </a:r>
            <a:r>
              <a:rPr lang="en-US" b="1" dirty="0"/>
              <a:t>model</a:t>
            </a:r>
            <a:r>
              <a:rPr lang="en-US" dirty="0"/>
              <a:t> (or models) you are implementing?</a:t>
            </a:r>
          </a:p>
          <a:p>
            <a:pPr lvl="1" fontAlgn="base"/>
            <a:r>
              <a:rPr lang="en-US" dirty="0"/>
              <a:t>What is the </a:t>
            </a:r>
            <a:r>
              <a:rPr lang="en-US" b="1" dirty="0"/>
              <a:t>data</a:t>
            </a:r>
            <a:r>
              <a:rPr lang="en-US" dirty="0"/>
              <a:t> (can be real or synthetic) you are using?</a:t>
            </a:r>
          </a:p>
          <a:p>
            <a:pPr lvl="1" fontAlgn="base"/>
            <a:r>
              <a:rPr lang="en-US" dirty="0"/>
              <a:t>What is the </a:t>
            </a:r>
            <a:r>
              <a:rPr lang="en-US" b="1" dirty="0"/>
              <a:t>method</a:t>
            </a:r>
            <a:r>
              <a:rPr lang="en-US" dirty="0"/>
              <a:t> (or paper) and that is your focus?</a:t>
            </a:r>
          </a:p>
          <a:p>
            <a:pPr lvl="1" fontAlgn="base"/>
            <a:r>
              <a:rPr lang="en-US" dirty="0"/>
              <a:t>What </a:t>
            </a:r>
            <a:r>
              <a:rPr lang="en-US" b="1" dirty="0"/>
              <a:t>question</a:t>
            </a:r>
            <a:r>
              <a:rPr lang="en-US" dirty="0"/>
              <a:t> will you try to answer in your project?</a:t>
            </a:r>
          </a:p>
          <a:p>
            <a:pPr fontAlgn="base"/>
            <a:r>
              <a:rPr lang="en-US" dirty="0"/>
              <a:t>Create a webpage that describes these four things in a few sentences.</a:t>
            </a:r>
          </a:p>
        </p:txBody>
      </p:sp>
    </p:spTree>
    <p:extLst>
      <p:ext uri="{BB962C8B-B14F-4D97-AF65-F5344CB8AC3E}">
        <p14:creationId xmlns:p14="http://schemas.microsoft.com/office/powerpoint/2010/main" val="34165827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833D29-62AF-384E-B66C-1B96A762B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much time should I spend on it?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A8C76-6F97-0745-B32A-F0C1FC04E5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en-US" dirty="0"/>
              <a:t>About the equivalent of </a:t>
            </a:r>
            <a:r>
              <a:rPr lang="en-US" dirty="0">
                <a:solidFill>
                  <a:schemeClr val="accent2"/>
                </a:solidFill>
              </a:rPr>
              <a:t>2~3 problem sets</a:t>
            </a:r>
            <a:r>
              <a:rPr lang="en-US" dirty="0"/>
              <a:t>. A bit more or less is OK.</a:t>
            </a:r>
          </a:p>
          <a:p>
            <a:pPr fontAlgn="base"/>
            <a:r>
              <a:rPr lang="en-US" dirty="0"/>
              <a:t>As early as possible, get SOMETHING going.</a:t>
            </a:r>
          </a:p>
          <a:p>
            <a:pPr lvl="1" fontAlgn="base"/>
            <a:r>
              <a:rPr lang="en-US" dirty="0"/>
              <a:t>Example: If I’m doing classification, make sure my basic idea works for just 2 inputs in 2 classes before running it on 2000 inputs in 10 classes.</a:t>
            </a:r>
          </a:p>
          <a:p>
            <a:pPr lvl="1" fontAlgn="base"/>
            <a:r>
              <a:rPr lang="en-US" dirty="0"/>
              <a:t>Example: If I’m doing detection, make sure my network is better than a simple random network R-CNN without pre-training.</a:t>
            </a:r>
          </a:p>
          <a:p>
            <a:pPr lvl="1" fontAlgn="base"/>
            <a:r>
              <a:rPr lang="en-US" dirty="0"/>
              <a:t>Example: If I’m visualizing an existing SOTA model, make sure I can run it at all and get out the data I want to visualize.</a:t>
            </a:r>
          </a:p>
          <a:p>
            <a:pPr lvl="1" fontAlgn="base"/>
            <a:r>
              <a:rPr lang="en-US" dirty="0"/>
              <a:t>Get something going soon!  Then improve it. So-called </a:t>
            </a:r>
            <a:r>
              <a:rPr lang="en-US" dirty="0">
                <a:solidFill>
                  <a:schemeClr val="accent2"/>
                </a:solidFill>
              </a:rPr>
              <a:t>baseline</a:t>
            </a:r>
            <a:r>
              <a:rPr lang="en-US" dirty="0"/>
              <a:t>.</a:t>
            </a:r>
          </a:p>
          <a:p>
            <a:pPr fontAlgn="base"/>
            <a:r>
              <a:rPr lang="en-US" dirty="0"/>
              <a:t>Failure case: making a GAN from scratch.</a:t>
            </a:r>
          </a:p>
          <a:p>
            <a:pPr lvl="1" fontAlgn="base"/>
            <a:r>
              <a:rPr lang="en-US" dirty="0"/>
              <a:t>Many students never get them to work AT ALL! Results are indistinguishable from a random image.</a:t>
            </a:r>
          </a:p>
        </p:txBody>
      </p:sp>
    </p:spTree>
    <p:extLst>
      <p:ext uri="{BB962C8B-B14F-4D97-AF65-F5344CB8AC3E}">
        <p14:creationId xmlns:p14="http://schemas.microsoft.com/office/powerpoint/2010/main" val="9748407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6157BF-9AF1-8846-B3CA-FC1462C10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Do I need to have state-of-the-art performance?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7F2704-574E-BD44-B796-7BC2465046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en-US" dirty="0"/>
              <a:t>In a word, “NO”.</a:t>
            </a:r>
          </a:p>
          <a:p>
            <a:pPr fontAlgn="base"/>
            <a:r>
              <a:rPr lang="en-US" dirty="0"/>
              <a:t>Here’s what you do need to do:</a:t>
            </a:r>
          </a:p>
          <a:p>
            <a:pPr marL="914400" lvl="1" indent="-457200" fontAlgn="base">
              <a:buFont typeface="+mj-lt"/>
              <a:buAutoNum type="arabicPeriod"/>
            </a:pPr>
            <a:r>
              <a:rPr lang="en-US" dirty="0"/>
              <a:t>Do a careful measurement of your model.</a:t>
            </a:r>
          </a:p>
          <a:p>
            <a:pPr marL="914400" lvl="1" indent="-457200" fontAlgn="base">
              <a:buFont typeface="+mj-lt"/>
              <a:buAutoNum type="arabicPeriod"/>
            </a:pPr>
            <a:r>
              <a:rPr lang="en-US" dirty="0"/>
              <a:t>Make comparisons.</a:t>
            </a:r>
          </a:p>
          <a:p>
            <a:pPr marL="457200" lvl="1" indent="0" fontAlgn="base">
              <a:buNone/>
            </a:pPr>
            <a:endParaRPr lang="en-US" dirty="0"/>
          </a:p>
          <a:p>
            <a:pPr marL="0" indent="0" fontAlgn="base">
              <a:buNone/>
            </a:pPr>
            <a:r>
              <a:rPr lang="en-US" dirty="0"/>
              <a:t>For example: if you have variations of your model (say, different architectures), measure the differences in performance.</a:t>
            </a:r>
          </a:p>
          <a:p>
            <a:pPr marL="0" indent="0" fontAlgn="base">
              <a:buNone/>
            </a:pPr>
            <a:r>
              <a:rPr lang="en-US" dirty="0"/>
              <a:t>If needed, you could compare with a naive baseline, e.g., an untrained model, or random performance.  You must compare with something.</a:t>
            </a:r>
          </a:p>
          <a:p>
            <a:pPr marL="0" indent="0" fontAlgn="base">
              <a:buNone/>
            </a:pPr>
            <a:r>
              <a:rPr lang="en-US" dirty="0"/>
              <a:t>Try to learn something about what improves or hurts performance.</a:t>
            </a:r>
          </a:p>
        </p:txBody>
      </p:sp>
    </p:spTree>
    <p:extLst>
      <p:ext uri="{BB962C8B-B14F-4D97-AF65-F5344CB8AC3E}">
        <p14:creationId xmlns:p14="http://schemas.microsoft.com/office/powerpoint/2010/main" val="3797623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8E9F5-20BE-6047-A56F-0904CBE8F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pitfalls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1747C0-A920-4145-8721-9991FD5B60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fontAlgn="base"/>
            <a:r>
              <a:rPr lang="en-US" dirty="0"/>
              <a:t>No data set.</a:t>
            </a:r>
          </a:p>
          <a:p>
            <a:pPr lvl="1" fontAlgn="base"/>
            <a:r>
              <a:rPr lang="en-US" dirty="0"/>
              <a:t>No training data.  No test data.</a:t>
            </a:r>
          </a:p>
          <a:p>
            <a:pPr lvl="1" fontAlgn="base"/>
            <a:r>
              <a:rPr lang="en-US" dirty="0"/>
              <a:t>You should identify a data set before you submit your proposal. </a:t>
            </a:r>
          </a:p>
          <a:p>
            <a:pPr fontAlgn="base"/>
            <a:r>
              <a:rPr lang="en-US" dirty="0"/>
              <a:t>Problem is too vague:</a:t>
            </a:r>
          </a:p>
          <a:p>
            <a:pPr lvl="1" fontAlgn="base"/>
            <a:r>
              <a:rPr lang="en-US" dirty="0"/>
              <a:t>An ambitious application that covers many problems.  Pick one network.</a:t>
            </a:r>
          </a:p>
          <a:p>
            <a:pPr fontAlgn="base"/>
            <a:r>
              <a:rPr lang="en-US" dirty="0"/>
              <a:t>Problem is too hard:</a:t>
            </a:r>
          </a:p>
          <a:p>
            <a:pPr lvl="1" fontAlgn="base"/>
            <a:r>
              <a:rPr lang="en-US" dirty="0"/>
              <a:t>A problem that has never been solved before.  Find an existing approach.</a:t>
            </a:r>
          </a:p>
          <a:p>
            <a:pPr fontAlgn="base"/>
            <a:r>
              <a:rPr lang="en-US" dirty="0"/>
              <a:t>Problem is too expensive:</a:t>
            </a:r>
          </a:p>
          <a:p>
            <a:pPr lvl="1" fontAlgn="base"/>
            <a:r>
              <a:rPr lang="en-US" dirty="0"/>
              <a:t>Trying to reproduce a difficult area from scratch, without enough computation resources: GANS, speech recognition, voice synthesis, training GPT3, etc.</a:t>
            </a:r>
          </a:p>
          <a:p>
            <a:pPr fontAlgn="base"/>
            <a:r>
              <a:rPr lang="en-US" dirty="0"/>
              <a:t>Get started too late. </a:t>
            </a:r>
          </a:p>
          <a:p>
            <a:pPr lvl="1" fontAlgn="base"/>
            <a:r>
              <a:rPr lang="en-US" dirty="0"/>
              <a:t>Start early and make sure that you can run </a:t>
            </a:r>
            <a:r>
              <a:rPr lang="en-US" i="1" dirty="0"/>
              <a:t>something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211048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B3027E-A672-899B-AB29-EEAA801E82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9" y="18256"/>
            <a:ext cx="12192000" cy="6839744"/>
          </a:xfrm>
        </p:spPr>
        <p:txBody>
          <a:bodyPr/>
          <a:lstStyle/>
          <a:p>
            <a:r>
              <a:rPr lang="en-US" dirty="0"/>
              <a:t>Project questions?</a:t>
            </a:r>
          </a:p>
        </p:txBody>
      </p:sp>
    </p:spTree>
    <p:extLst>
      <p:ext uri="{BB962C8B-B14F-4D97-AF65-F5344CB8AC3E}">
        <p14:creationId xmlns:p14="http://schemas.microsoft.com/office/powerpoint/2010/main" val="39442710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D13C7DF-62D6-B3F6-CB0C-F963B532C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374232"/>
            <a:ext cx="12192000" cy="1931068"/>
          </a:xfrm>
        </p:spPr>
        <p:txBody>
          <a:bodyPr anchor="ctr" anchorCtr="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6000" dirty="0"/>
              <a:t>SOTA Continued</a:t>
            </a:r>
          </a:p>
        </p:txBody>
      </p:sp>
    </p:spTree>
    <p:extLst>
      <p:ext uri="{BB962C8B-B14F-4D97-AF65-F5344CB8AC3E}">
        <p14:creationId xmlns:p14="http://schemas.microsoft.com/office/powerpoint/2010/main" val="3913167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2356E53-A980-1E0D-BE39-32CF42C29690}"/>
              </a:ext>
            </a:extLst>
          </p:cNvPr>
          <p:cNvCxnSpPr/>
          <p:nvPr/>
        </p:nvCxnSpPr>
        <p:spPr>
          <a:xfrm flipV="1">
            <a:off x="1459832" y="2999874"/>
            <a:ext cx="9208168" cy="1941094"/>
          </a:xfrm>
          <a:prstGeom prst="line">
            <a:avLst/>
          </a:prstGeom>
          <a:ln w="2540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2" descr="5 Advanced CNN Architectures - Deep Learning for Vision Systems">
            <a:extLst>
              <a:ext uri="{FF2B5EF4-FFF2-40B4-BE49-F238E27FC236}">
                <a16:creationId xmlns:a16="http://schemas.microsoft.com/office/drawing/2014/main" id="{D2F58EE9-5434-7064-FB1F-38C1636C23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75" t="11868" b="43721"/>
          <a:stretch/>
        </p:blipFill>
        <p:spPr bwMode="auto">
          <a:xfrm rot="20853498">
            <a:off x="1296065" y="3721409"/>
            <a:ext cx="2799935" cy="784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A2B3A25-8B29-455A-FD6A-0F7E5E81A0BE}"/>
              </a:ext>
            </a:extLst>
          </p:cNvPr>
          <p:cNvSpPr txBox="1"/>
          <p:nvPr/>
        </p:nvSpPr>
        <p:spPr>
          <a:xfrm rot="20844280">
            <a:off x="992600" y="3286141"/>
            <a:ext cx="27472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Massive deep net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C783341-9506-724C-E986-96064418A56B}"/>
              </a:ext>
            </a:extLst>
          </p:cNvPr>
          <p:cNvSpPr/>
          <p:nvPr/>
        </p:nvSpPr>
        <p:spPr>
          <a:xfrm>
            <a:off x="5626133" y="4113529"/>
            <a:ext cx="939734" cy="939734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983A08B-DC47-AC1E-286A-B51EE4D770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831173">
            <a:off x="8564291" y="1619788"/>
            <a:ext cx="1854988" cy="143567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4752D37-8622-62E1-CD2B-CCBB4352ED9C}"/>
              </a:ext>
            </a:extLst>
          </p:cNvPr>
          <p:cNvSpPr txBox="1"/>
          <p:nvPr/>
        </p:nvSpPr>
        <p:spPr>
          <a:xfrm rot="20844280">
            <a:off x="7776166" y="1170351"/>
            <a:ext cx="28693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Huge training data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774FEA6-45E6-AF12-2661-24F74458F971}"/>
              </a:ext>
            </a:extLst>
          </p:cNvPr>
          <p:cNvSpPr txBox="1"/>
          <p:nvPr/>
        </p:nvSpPr>
        <p:spPr>
          <a:xfrm>
            <a:off x="3246273" y="5545485"/>
            <a:ext cx="569951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Make the parameters even lighter</a:t>
            </a:r>
            <a:br>
              <a:rPr lang="en-US" sz="2800" dirty="0"/>
            </a:br>
            <a:r>
              <a:rPr lang="en-US" sz="2800" dirty="0"/>
              <a:t>using </a:t>
            </a:r>
            <a:r>
              <a:rPr lang="en-US" sz="2800" i="1" dirty="0"/>
              <a:t>weight decay </a:t>
            </a:r>
            <a:r>
              <a:rPr lang="en-US" sz="2800" dirty="0"/>
              <a:t>(L2 regularization)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E10185E-D1FA-5692-A2C8-D5EC93CD302D}"/>
              </a:ext>
            </a:extLst>
          </p:cNvPr>
          <p:cNvSpPr txBox="1"/>
          <p:nvPr/>
        </p:nvSpPr>
        <p:spPr>
          <a:xfrm rot="20937159">
            <a:off x="455081" y="2865132"/>
            <a:ext cx="38222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Lightweight convolutions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47605DD-99A7-144A-CEEA-1C4E3C2E1F27}"/>
              </a:ext>
            </a:extLst>
          </p:cNvPr>
          <p:cNvGrpSpPr/>
          <p:nvPr/>
        </p:nvGrpSpPr>
        <p:grpSpPr>
          <a:xfrm>
            <a:off x="10477298" y="793514"/>
            <a:ext cx="1169469" cy="2369751"/>
            <a:chOff x="10477298" y="793514"/>
            <a:chExt cx="1169469" cy="2369751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8DCEFEE-EA53-5D73-772B-18AC0710A2D8}"/>
                </a:ext>
              </a:extLst>
            </p:cNvPr>
            <p:cNvSpPr txBox="1"/>
            <p:nvPr/>
          </p:nvSpPr>
          <p:spPr>
            <a:xfrm rot="4637444">
              <a:off x="9984838" y="1501336"/>
              <a:ext cx="2369751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Data</a:t>
              </a:r>
              <a:br>
                <a:rPr lang="en-US" sz="2800" dirty="0"/>
              </a:br>
              <a:r>
                <a:rPr lang="en-US" sz="2800" dirty="0"/>
                <a:t>augmentations</a:t>
              </a: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56D8E2AA-E6F5-AA91-62AA-4D5ED175CA3F}"/>
                </a:ext>
              </a:extLst>
            </p:cNvPr>
            <p:cNvCxnSpPr>
              <a:cxnSpLocks/>
            </p:cNvCxnSpPr>
            <p:nvPr/>
          </p:nvCxnSpPr>
          <p:spPr>
            <a:xfrm>
              <a:off x="10477298" y="1449756"/>
              <a:ext cx="286955" cy="1181149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5AF814C-5586-C2E5-2856-8433C810C40C}"/>
              </a:ext>
            </a:extLst>
          </p:cNvPr>
          <p:cNvGrpSpPr/>
          <p:nvPr/>
        </p:nvGrpSpPr>
        <p:grpSpPr>
          <a:xfrm>
            <a:off x="1240232" y="609091"/>
            <a:ext cx="2149499" cy="2343162"/>
            <a:chOff x="1240232" y="609091"/>
            <a:chExt cx="2149499" cy="2343162"/>
          </a:xfrm>
        </p:grpSpPr>
        <p:pic>
          <p:nvPicPr>
            <p:cNvPr id="32770" name="Picture 2" descr="balloons helium floating decorative icons 1932416 Vector Art at Vecteezy">
              <a:extLst>
                <a:ext uri="{FF2B5EF4-FFF2-40B4-BE49-F238E27FC236}">
                  <a16:creationId xmlns:a16="http://schemas.microsoft.com/office/drawing/2014/main" id="{C789F760-3DAB-9A56-0523-E83CDF25123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3616" y="609091"/>
              <a:ext cx="1782733" cy="22284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63E03CF-1152-E6DF-194E-75891A88908A}"/>
                </a:ext>
              </a:extLst>
            </p:cNvPr>
            <p:cNvSpPr txBox="1"/>
            <p:nvPr/>
          </p:nvSpPr>
          <p:spPr>
            <a:xfrm rot="20937159">
              <a:off x="1240232" y="2429033"/>
              <a:ext cx="214949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Weight decay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720F808-55B0-56A2-36F3-C60745A7B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tricks for generalization</a:t>
            </a:r>
          </a:p>
        </p:txBody>
      </p:sp>
    </p:spTree>
    <p:extLst>
      <p:ext uri="{BB962C8B-B14F-4D97-AF65-F5344CB8AC3E}">
        <p14:creationId xmlns:p14="http://schemas.microsoft.com/office/powerpoint/2010/main" val="641180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DAFC4-C8E0-2CDE-7D86-AD6805241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Weight decay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01089E8-9620-0623-43E8-1DE3F4478085}"/>
              </a:ext>
            </a:extLst>
          </p:cNvPr>
          <p:cNvSpPr txBox="1"/>
          <p:nvPr/>
        </p:nvSpPr>
        <p:spPr>
          <a:xfrm>
            <a:off x="1623974" y="1340552"/>
            <a:ext cx="89440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When parameters get too large, they learn a bumpy function</a:t>
            </a:r>
          </a:p>
        </p:txBody>
      </p:sp>
      <p:pic>
        <p:nvPicPr>
          <p:cNvPr id="33794" name="Picture 2" descr="4. Training Models - Hands-On Machine Learning with Scikit-Learn and  TensorFlow [Book]">
            <a:extLst>
              <a:ext uri="{FF2B5EF4-FFF2-40B4-BE49-F238E27FC236}">
                <a16:creationId xmlns:a16="http://schemas.microsoft.com/office/drawing/2014/main" id="{5AA1A407-2F83-268D-F15F-CE86F89F54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930" y="2522426"/>
            <a:ext cx="5381279" cy="3497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FE5D3772-C219-84FD-827A-3FEB8E333AF2}"/>
              </a:ext>
            </a:extLst>
          </p:cNvPr>
          <p:cNvGrpSpPr/>
          <p:nvPr/>
        </p:nvGrpSpPr>
        <p:grpSpPr>
          <a:xfrm>
            <a:off x="6299703" y="2522426"/>
            <a:ext cx="4879029" cy="1754563"/>
            <a:chOff x="6299703" y="2522426"/>
            <a:chExt cx="4879029" cy="1754563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B47C005-AB99-CFB1-9529-461B4FFC99C0}"/>
                </a:ext>
              </a:extLst>
            </p:cNvPr>
            <p:cNvSpPr txBox="1"/>
            <p:nvPr/>
          </p:nvSpPr>
          <p:spPr>
            <a:xfrm>
              <a:off x="6299703" y="2522426"/>
              <a:ext cx="487902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Classic solution from regression: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E317063B-E074-08D0-6DF6-911DC978E91C}"/>
                    </a:ext>
                  </a:extLst>
                </p:cNvPr>
                <p:cNvSpPr txBox="1"/>
                <p:nvPr/>
              </p:nvSpPr>
              <p:spPr>
                <a:xfrm>
                  <a:off x="6978154" y="3131611"/>
                  <a:ext cx="2897781" cy="114537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8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ℒ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𝑊𝐷</m:t>
                            </m:r>
                          </m:sub>
                        </m:s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nary>
                          <m:naryPr>
                            <m:chr m:val="∑"/>
                            <m:supHide m:val="on"/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7"/>
                              </m:rPr>
                              <a:rPr lang="en-U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  <m:sup/>
                          <m:e>
                            <m:sSup>
                              <m:sSupPr>
                                <m:ctrlPr>
                                  <a:rPr lang="en-US" sz="2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begChr m:val="‖"/>
                                    <m:endChr m:val="‖"/>
                                    <m:ctrlPr>
                                      <a:rPr lang="en-US" sz="28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28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8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𝑤</m:t>
                                        </m:r>
                                      </m:e>
                                      <m:sub>
                                        <m:r>
                                          <a:rPr lang="en-US" sz="28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sup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nary>
                      </m:oMath>
                    </m:oMathPara>
                  </a14:m>
                  <a:endParaRPr lang="en-US" sz="2800" dirty="0"/>
                </a:p>
              </p:txBody>
            </p:sp>
          </mc:Choice>
          <mc:Fallback xmlns=""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E317063B-E074-08D0-6DF6-911DC978E91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78154" y="3131611"/>
                  <a:ext cx="2897781" cy="1145378"/>
                </a:xfrm>
                <a:prstGeom prst="rect">
                  <a:avLst/>
                </a:prstGeom>
                <a:blipFill>
                  <a:blip r:embed="rId3"/>
                  <a:stretch>
                    <a:fillRect l="-437" t="-128571" b="-18022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67C9E56-B726-7701-0F37-3405E9519323}"/>
                  </a:ext>
                </a:extLst>
              </p:cNvPr>
              <p:cNvSpPr txBox="1"/>
              <p:nvPr/>
            </p:nvSpPr>
            <p:spPr>
              <a:xfrm>
                <a:off x="6978154" y="4438519"/>
                <a:ext cx="475091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8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total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ℒ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28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classification</m:t>
                              </m:r>
                            </m:sub>
                          </m:s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8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WD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67C9E56-B726-7701-0F37-3405E95193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8154" y="4438519"/>
                <a:ext cx="4750916" cy="523220"/>
              </a:xfrm>
              <a:prstGeom prst="rect">
                <a:avLst/>
              </a:prstGeom>
              <a:blipFill>
                <a:blip r:embed="rId4"/>
                <a:stretch>
                  <a:fillRect b="-4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F0DCA609-6F01-63C5-5B83-979DE48B3EC3}"/>
              </a:ext>
            </a:extLst>
          </p:cNvPr>
          <p:cNvSpPr txBox="1"/>
          <p:nvPr/>
        </p:nvSpPr>
        <p:spPr>
          <a:xfrm>
            <a:off x="6299703" y="5408252"/>
            <a:ext cx="43310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Pushes weights toward zero.</a:t>
            </a:r>
          </a:p>
        </p:txBody>
      </p:sp>
    </p:spTree>
    <p:extLst>
      <p:ext uri="{BB962C8B-B14F-4D97-AF65-F5344CB8AC3E}">
        <p14:creationId xmlns:p14="http://schemas.microsoft.com/office/powerpoint/2010/main" val="3723554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2356E53-A980-1E0D-BE39-32CF42C29690}"/>
              </a:ext>
            </a:extLst>
          </p:cNvPr>
          <p:cNvCxnSpPr/>
          <p:nvPr/>
        </p:nvCxnSpPr>
        <p:spPr>
          <a:xfrm flipV="1">
            <a:off x="1459832" y="2999874"/>
            <a:ext cx="9208168" cy="1941094"/>
          </a:xfrm>
          <a:prstGeom prst="line">
            <a:avLst/>
          </a:prstGeom>
          <a:ln w="2540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2" descr="5 Advanced CNN Architectures - Deep Learning for Vision Systems">
            <a:extLst>
              <a:ext uri="{FF2B5EF4-FFF2-40B4-BE49-F238E27FC236}">
                <a16:creationId xmlns:a16="http://schemas.microsoft.com/office/drawing/2014/main" id="{D2F58EE9-5434-7064-FB1F-38C1636C23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75" t="11868" b="43721"/>
          <a:stretch/>
        </p:blipFill>
        <p:spPr bwMode="auto">
          <a:xfrm rot="20853498">
            <a:off x="1296065" y="3721409"/>
            <a:ext cx="2799935" cy="784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A2B3A25-8B29-455A-FD6A-0F7E5E81A0BE}"/>
              </a:ext>
            </a:extLst>
          </p:cNvPr>
          <p:cNvSpPr txBox="1"/>
          <p:nvPr/>
        </p:nvSpPr>
        <p:spPr>
          <a:xfrm rot="20844280">
            <a:off x="992600" y="3286141"/>
            <a:ext cx="27472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Massive deep net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C783341-9506-724C-E986-96064418A56B}"/>
              </a:ext>
            </a:extLst>
          </p:cNvPr>
          <p:cNvSpPr/>
          <p:nvPr/>
        </p:nvSpPr>
        <p:spPr>
          <a:xfrm>
            <a:off x="5626133" y="4113529"/>
            <a:ext cx="939734" cy="939734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983A08B-DC47-AC1E-286A-B51EE4D770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831173">
            <a:off x="8564291" y="1619788"/>
            <a:ext cx="1854988" cy="143567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4752D37-8622-62E1-CD2B-CCBB4352ED9C}"/>
              </a:ext>
            </a:extLst>
          </p:cNvPr>
          <p:cNvSpPr txBox="1"/>
          <p:nvPr/>
        </p:nvSpPr>
        <p:spPr>
          <a:xfrm rot="20844280">
            <a:off x="7776166" y="1170351"/>
            <a:ext cx="28693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Huge training data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774FEA6-45E6-AF12-2661-24F74458F971}"/>
              </a:ext>
            </a:extLst>
          </p:cNvPr>
          <p:cNvSpPr txBox="1"/>
          <p:nvPr/>
        </p:nvSpPr>
        <p:spPr>
          <a:xfrm>
            <a:off x="3131628" y="5545485"/>
            <a:ext cx="592880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Simulate data that is even more diverse</a:t>
            </a:r>
            <a:br>
              <a:rPr lang="en-US" sz="2800" dirty="0"/>
            </a:br>
            <a:r>
              <a:rPr lang="en-US" sz="2800" dirty="0"/>
              <a:t>using </a:t>
            </a:r>
            <a:r>
              <a:rPr lang="en-US" sz="2800" i="1" dirty="0"/>
              <a:t>dropout </a:t>
            </a:r>
            <a:r>
              <a:rPr lang="en-US" sz="2800" dirty="0"/>
              <a:t>(feature randomization)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E10185E-D1FA-5692-A2C8-D5EC93CD302D}"/>
              </a:ext>
            </a:extLst>
          </p:cNvPr>
          <p:cNvSpPr txBox="1"/>
          <p:nvPr/>
        </p:nvSpPr>
        <p:spPr>
          <a:xfrm rot="20937159">
            <a:off x="455081" y="2865132"/>
            <a:ext cx="38222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Lightweight convolutions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47605DD-99A7-144A-CEEA-1C4E3C2E1F27}"/>
              </a:ext>
            </a:extLst>
          </p:cNvPr>
          <p:cNvGrpSpPr/>
          <p:nvPr/>
        </p:nvGrpSpPr>
        <p:grpSpPr>
          <a:xfrm>
            <a:off x="10477298" y="793514"/>
            <a:ext cx="1169469" cy="2369751"/>
            <a:chOff x="10477298" y="793514"/>
            <a:chExt cx="1169469" cy="2369751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8DCEFEE-EA53-5D73-772B-18AC0710A2D8}"/>
                </a:ext>
              </a:extLst>
            </p:cNvPr>
            <p:cNvSpPr txBox="1"/>
            <p:nvPr/>
          </p:nvSpPr>
          <p:spPr>
            <a:xfrm rot="4637444">
              <a:off x="9984838" y="1501336"/>
              <a:ext cx="2369751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Data</a:t>
              </a:r>
              <a:br>
                <a:rPr lang="en-US" sz="2800" dirty="0"/>
              </a:br>
              <a:r>
                <a:rPr lang="en-US" sz="2800" dirty="0"/>
                <a:t>augmentations</a:t>
              </a: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56D8E2AA-E6F5-AA91-62AA-4D5ED175CA3F}"/>
                </a:ext>
              </a:extLst>
            </p:cNvPr>
            <p:cNvCxnSpPr>
              <a:cxnSpLocks/>
            </p:cNvCxnSpPr>
            <p:nvPr/>
          </p:nvCxnSpPr>
          <p:spPr>
            <a:xfrm>
              <a:off x="10477298" y="1449756"/>
              <a:ext cx="286955" cy="1181149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5AF814C-5586-C2E5-2856-8433C810C40C}"/>
              </a:ext>
            </a:extLst>
          </p:cNvPr>
          <p:cNvGrpSpPr/>
          <p:nvPr/>
        </p:nvGrpSpPr>
        <p:grpSpPr>
          <a:xfrm>
            <a:off x="1240232" y="609091"/>
            <a:ext cx="2149499" cy="2343162"/>
            <a:chOff x="1240232" y="609091"/>
            <a:chExt cx="2149499" cy="2343162"/>
          </a:xfrm>
        </p:grpSpPr>
        <p:pic>
          <p:nvPicPr>
            <p:cNvPr id="32770" name="Picture 2" descr="balloons helium floating decorative icons 1932416 Vector Art at Vecteezy">
              <a:extLst>
                <a:ext uri="{FF2B5EF4-FFF2-40B4-BE49-F238E27FC236}">
                  <a16:creationId xmlns:a16="http://schemas.microsoft.com/office/drawing/2014/main" id="{C789F760-3DAB-9A56-0523-E83CDF25123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3616" y="609091"/>
              <a:ext cx="1782733" cy="22284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63E03CF-1152-E6DF-194E-75891A88908A}"/>
                </a:ext>
              </a:extLst>
            </p:cNvPr>
            <p:cNvSpPr txBox="1"/>
            <p:nvPr/>
          </p:nvSpPr>
          <p:spPr>
            <a:xfrm rot="20937159">
              <a:off x="1240232" y="2429033"/>
              <a:ext cx="214949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Weight decay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720F808-55B0-56A2-36F3-C60745A7B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tricks for generalization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7B48314-F0E5-0F23-4DC0-7F2E16675D5E}"/>
              </a:ext>
            </a:extLst>
          </p:cNvPr>
          <p:cNvGrpSpPr/>
          <p:nvPr/>
        </p:nvGrpSpPr>
        <p:grpSpPr>
          <a:xfrm>
            <a:off x="6332786" y="1305288"/>
            <a:ext cx="2064661" cy="2294900"/>
            <a:chOff x="6332786" y="1305288"/>
            <a:chExt cx="2064661" cy="2294900"/>
          </a:xfrm>
        </p:grpSpPr>
        <p:pic>
          <p:nvPicPr>
            <p:cNvPr id="34820" name="Picture 4" descr="Anvil Clipart transparent PNG - StickPNG">
              <a:extLst>
                <a:ext uri="{FF2B5EF4-FFF2-40B4-BE49-F238E27FC236}">
                  <a16:creationId xmlns:a16="http://schemas.microsoft.com/office/drawing/2014/main" id="{7844F7C8-01B5-DFED-86BE-03B827A4A6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885453">
              <a:off x="6516577" y="2289866"/>
              <a:ext cx="1751743" cy="9541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4718887-ADA1-205E-72F3-ED82ADC5A9CF}"/>
                </a:ext>
              </a:extLst>
            </p:cNvPr>
            <p:cNvSpPr txBox="1"/>
            <p:nvPr/>
          </p:nvSpPr>
          <p:spPr>
            <a:xfrm rot="20937159">
              <a:off x="6995460" y="3076968"/>
              <a:ext cx="140198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Dropout</a:t>
              </a: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D6225E79-F564-FFBB-368B-09F0C7B16BF3}"/>
                </a:ext>
              </a:extLst>
            </p:cNvPr>
            <p:cNvCxnSpPr/>
            <p:nvPr/>
          </p:nvCxnSpPr>
          <p:spPr>
            <a:xfrm flipH="1" flipV="1">
              <a:off x="6778487" y="1391478"/>
              <a:ext cx="179833" cy="727911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85F88794-4BF2-201A-9AD4-B75DA81B9347}"/>
                </a:ext>
              </a:extLst>
            </p:cNvPr>
            <p:cNvCxnSpPr/>
            <p:nvPr/>
          </p:nvCxnSpPr>
          <p:spPr>
            <a:xfrm flipH="1" flipV="1">
              <a:off x="7016525" y="1544052"/>
              <a:ext cx="179833" cy="727911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CDA49AFB-3E53-10B8-291D-943BB7604654}"/>
                </a:ext>
              </a:extLst>
            </p:cNvPr>
            <p:cNvCxnSpPr/>
            <p:nvPr/>
          </p:nvCxnSpPr>
          <p:spPr>
            <a:xfrm flipH="1" flipV="1">
              <a:off x="7499702" y="1305288"/>
              <a:ext cx="179833" cy="727911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9145232F-591B-891B-04D2-D035E9027D75}"/>
                </a:ext>
              </a:extLst>
            </p:cNvPr>
            <p:cNvCxnSpPr/>
            <p:nvPr/>
          </p:nvCxnSpPr>
          <p:spPr>
            <a:xfrm flipH="1" flipV="1">
              <a:off x="6332786" y="1703954"/>
              <a:ext cx="179833" cy="727911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39745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6"/>
          <p:cNvSpPr txBox="1"/>
          <p:nvPr/>
        </p:nvSpPr>
        <p:spPr>
          <a:xfrm>
            <a:off x="230867" y="52667"/>
            <a:ext cx="11820000" cy="15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4000"/>
              <a:t>Regularization: </a:t>
            </a:r>
            <a:r>
              <a:rPr lang="en" sz="4000" b="1"/>
              <a:t>Dropout</a:t>
            </a:r>
            <a:endParaRPr sz="4000" b="1"/>
          </a:p>
          <a:p>
            <a:r>
              <a:rPr lang="en" sz="3200"/>
              <a:t>“randomly set some neurons to zero in the forward pass”</a:t>
            </a:r>
            <a:endParaRPr sz="3200"/>
          </a:p>
        </p:txBody>
      </p:sp>
      <p:pic>
        <p:nvPicPr>
          <p:cNvPr id="136" name="Google Shape;136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0033" y="1712367"/>
            <a:ext cx="7797800" cy="4165600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26"/>
          <p:cNvSpPr txBox="1"/>
          <p:nvPr/>
        </p:nvSpPr>
        <p:spPr>
          <a:xfrm>
            <a:off x="9079400" y="5476833"/>
            <a:ext cx="28320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2400" i="1">
                <a:solidFill>
                  <a:srgbClr val="0000FF"/>
                </a:solidFill>
              </a:rPr>
              <a:t>[Srivastava et al., 2014]</a:t>
            </a:r>
            <a:endParaRPr sz="2400" i="1">
              <a:solidFill>
                <a:srgbClr val="0000FF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1284580-B3B3-5946-9D36-28CC7A869D73}"/>
              </a:ext>
            </a:extLst>
          </p:cNvPr>
          <p:cNvSpPr/>
          <p:nvPr/>
        </p:nvSpPr>
        <p:spPr>
          <a:xfrm>
            <a:off x="4736123" y="1512277"/>
            <a:ext cx="6971463" cy="49211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6D752B4-7D27-5346-9BFE-C63BC4828FC6}"/>
              </a:ext>
            </a:extLst>
          </p:cNvPr>
          <p:cNvSpPr txBox="1"/>
          <p:nvPr/>
        </p:nvSpPr>
        <p:spPr>
          <a:xfrm>
            <a:off x="-10689" y="6560991"/>
            <a:ext cx="61515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E. Learned-Miller, originally developed by Andrej </a:t>
            </a:r>
            <a:r>
              <a:rPr lang="en-US" sz="1200" dirty="0" err="1"/>
              <a:t>Karpathy</a:t>
            </a:r>
            <a:r>
              <a:rPr lang="en-US" sz="1200" dirty="0"/>
              <a:t>, Justin Johnson, Fei-Fei Li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E8B193E-C233-FD46-A237-923BF3C00661}"/>
              </a:ext>
            </a:extLst>
          </p:cNvPr>
          <p:cNvSpPr txBox="1"/>
          <p:nvPr/>
        </p:nvSpPr>
        <p:spPr>
          <a:xfrm>
            <a:off x="8802788" y="3511202"/>
            <a:ext cx="2832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chemeClr val="accent2"/>
                </a:solidFill>
              </a:rPr>
              <a:t>Randomly set the output value of some neurons to be 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8"/>
          <p:cNvSpPr txBox="1"/>
          <p:nvPr/>
        </p:nvSpPr>
        <p:spPr>
          <a:xfrm>
            <a:off x="493333" y="328867"/>
            <a:ext cx="11546000" cy="10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4000"/>
              <a:t>Waaaait a second… </a:t>
            </a:r>
            <a:endParaRPr sz="4000"/>
          </a:p>
          <a:p>
            <a:r>
              <a:rPr lang="en" sz="4000"/>
              <a:t>How could this possibly be a good idea?</a:t>
            </a:r>
            <a:endParaRPr sz="4000"/>
          </a:p>
        </p:txBody>
      </p:sp>
      <p:pic>
        <p:nvPicPr>
          <p:cNvPr id="154" name="Google Shape;154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7100" y="2039233"/>
            <a:ext cx="3228067" cy="369266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4FBE7E7-AB77-4A4A-A611-76542971E6B6}"/>
              </a:ext>
            </a:extLst>
          </p:cNvPr>
          <p:cNvSpPr txBox="1"/>
          <p:nvPr/>
        </p:nvSpPr>
        <p:spPr>
          <a:xfrm>
            <a:off x="-10689" y="6560991"/>
            <a:ext cx="61515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E. Learned-Miller, originally developed by Andrej </a:t>
            </a:r>
            <a:r>
              <a:rPr lang="en-US" sz="1200" dirty="0" err="1"/>
              <a:t>Karpathy</a:t>
            </a:r>
            <a:r>
              <a:rPr lang="en-US" sz="1200" dirty="0"/>
              <a:t>, Justin Johnson, Fei-Fei Li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7100" y="2039233"/>
            <a:ext cx="3228067" cy="3692667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9"/>
          <p:cNvSpPr txBox="1"/>
          <p:nvPr/>
        </p:nvSpPr>
        <p:spPr>
          <a:xfrm>
            <a:off x="4134467" y="2032000"/>
            <a:ext cx="7822400" cy="6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2400">
                <a:solidFill>
                  <a:srgbClr val="0000FF"/>
                </a:solidFill>
              </a:rPr>
              <a:t>Forces the network to have a redundant representation.</a:t>
            </a:r>
            <a:endParaRPr sz="2400">
              <a:solidFill>
                <a:srgbClr val="0000FF"/>
              </a:solidFill>
            </a:endParaRPr>
          </a:p>
        </p:txBody>
      </p:sp>
      <p:sp>
        <p:nvSpPr>
          <p:cNvPr id="162" name="Google Shape;162;p29"/>
          <p:cNvSpPr/>
          <p:nvPr/>
        </p:nvSpPr>
        <p:spPr>
          <a:xfrm>
            <a:off x="5050633" y="2842467"/>
            <a:ext cx="524800" cy="5248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63" name="Google Shape;163;p29"/>
          <p:cNvSpPr/>
          <p:nvPr/>
        </p:nvSpPr>
        <p:spPr>
          <a:xfrm>
            <a:off x="5050633" y="3417933"/>
            <a:ext cx="524800" cy="5248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64" name="Google Shape;164;p29"/>
          <p:cNvSpPr/>
          <p:nvPr/>
        </p:nvSpPr>
        <p:spPr>
          <a:xfrm>
            <a:off x="5050633" y="3993400"/>
            <a:ext cx="524800" cy="5248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65" name="Google Shape;165;p29"/>
          <p:cNvSpPr/>
          <p:nvPr/>
        </p:nvSpPr>
        <p:spPr>
          <a:xfrm>
            <a:off x="5050633" y="4588884"/>
            <a:ext cx="524800" cy="5248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66" name="Google Shape;166;p29"/>
          <p:cNvSpPr/>
          <p:nvPr/>
        </p:nvSpPr>
        <p:spPr>
          <a:xfrm>
            <a:off x="5050633" y="5160117"/>
            <a:ext cx="524800" cy="5248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cxnSp>
        <p:nvCxnSpPr>
          <p:cNvPr id="167" name="Google Shape;167;p29"/>
          <p:cNvCxnSpPr>
            <a:stCxn id="162" idx="6"/>
          </p:cNvCxnSpPr>
          <p:nvPr/>
        </p:nvCxnSpPr>
        <p:spPr>
          <a:xfrm>
            <a:off x="5575433" y="3104867"/>
            <a:ext cx="9436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68" name="Google Shape;168;p29"/>
          <p:cNvCxnSpPr/>
          <p:nvPr/>
        </p:nvCxnSpPr>
        <p:spPr>
          <a:xfrm>
            <a:off x="5624200" y="3680333"/>
            <a:ext cx="9436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69" name="Google Shape;169;p29"/>
          <p:cNvCxnSpPr/>
          <p:nvPr/>
        </p:nvCxnSpPr>
        <p:spPr>
          <a:xfrm>
            <a:off x="5575433" y="4255800"/>
            <a:ext cx="9436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70" name="Google Shape;170;p29"/>
          <p:cNvCxnSpPr/>
          <p:nvPr/>
        </p:nvCxnSpPr>
        <p:spPr>
          <a:xfrm>
            <a:off x="5575433" y="4851300"/>
            <a:ext cx="9436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71" name="Google Shape;171;p29"/>
          <p:cNvCxnSpPr/>
          <p:nvPr/>
        </p:nvCxnSpPr>
        <p:spPr>
          <a:xfrm>
            <a:off x="5575433" y="5422533"/>
            <a:ext cx="9436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72" name="Google Shape;172;p29"/>
          <p:cNvSpPr txBox="1"/>
          <p:nvPr/>
        </p:nvSpPr>
        <p:spPr>
          <a:xfrm>
            <a:off x="6718533" y="2787833"/>
            <a:ext cx="1762000" cy="3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2400">
                <a:solidFill>
                  <a:srgbClr val="0000FF"/>
                </a:solidFill>
              </a:rPr>
              <a:t>has an ear</a:t>
            </a:r>
            <a:endParaRPr sz="2400">
              <a:solidFill>
                <a:srgbClr val="0000FF"/>
              </a:solidFill>
            </a:endParaRPr>
          </a:p>
        </p:txBody>
      </p:sp>
      <p:sp>
        <p:nvSpPr>
          <p:cNvPr id="173" name="Google Shape;173;p29"/>
          <p:cNvSpPr txBox="1"/>
          <p:nvPr/>
        </p:nvSpPr>
        <p:spPr>
          <a:xfrm>
            <a:off x="6718533" y="3397433"/>
            <a:ext cx="1762000" cy="3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2400">
                <a:solidFill>
                  <a:srgbClr val="0000FF"/>
                </a:solidFill>
              </a:rPr>
              <a:t>has a tail</a:t>
            </a:r>
            <a:endParaRPr sz="2400">
              <a:solidFill>
                <a:srgbClr val="0000FF"/>
              </a:solidFill>
            </a:endParaRPr>
          </a:p>
        </p:txBody>
      </p:sp>
      <p:sp>
        <p:nvSpPr>
          <p:cNvPr id="174" name="Google Shape;174;p29"/>
          <p:cNvSpPr txBox="1"/>
          <p:nvPr/>
        </p:nvSpPr>
        <p:spPr>
          <a:xfrm>
            <a:off x="6718533" y="4007033"/>
            <a:ext cx="2314000" cy="3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2400">
                <a:solidFill>
                  <a:srgbClr val="0000FF"/>
                </a:solidFill>
              </a:rPr>
              <a:t>is furry</a:t>
            </a:r>
            <a:endParaRPr sz="2400">
              <a:solidFill>
                <a:srgbClr val="0000FF"/>
              </a:solidFill>
            </a:endParaRPr>
          </a:p>
        </p:txBody>
      </p:sp>
      <p:sp>
        <p:nvSpPr>
          <p:cNvPr id="175" name="Google Shape;175;p29"/>
          <p:cNvSpPr txBox="1"/>
          <p:nvPr/>
        </p:nvSpPr>
        <p:spPr>
          <a:xfrm>
            <a:off x="6718533" y="4616633"/>
            <a:ext cx="2314000" cy="3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2400">
                <a:solidFill>
                  <a:srgbClr val="0000FF"/>
                </a:solidFill>
              </a:rPr>
              <a:t>has claws</a:t>
            </a:r>
            <a:endParaRPr sz="2400">
              <a:solidFill>
                <a:srgbClr val="0000FF"/>
              </a:solidFill>
            </a:endParaRPr>
          </a:p>
        </p:txBody>
      </p:sp>
      <p:sp>
        <p:nvSpPr>
          <p:cNvPr id="176" name="Google Shape;176;p29"/>
          <p:cNvSpPr txBox="1"/>
          <p:nvPr/>
        </p:nvSpPr>
        <p:spPr>
          <a:xfrm>
            <a:off x="6718533" y="5124633"/>
            <a:ext cx="2922400" cy="3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2400" dirty="0">
                <a:solidFill>
                  <a:srgbClr val="0000FF"/>
                </a:solidFill>
              </a:rPr>
              <a:t>mischievous </a:t>
            </a:r>
            <a:endParaRPr sz="2400" dirty="0">
              <a:solidFill>
                <a:srgbClr val="0000FF"/>
              </a:solidFill>
            </a:endParaRPr>
          </a:p>
          <a:p>
            <a:r>
              <a:rPr lang="en" sz="2400" dirty="0">
                <a:solidFill>
                  <a:srgbClr val="0000FF"/>
                </a:solidFill>
              </a:rPr>
              <a:t>look</a:t>
            </a:r>
            <a:endParaRPr sz="2400" dirty="0">
              <a:solidFill>
                <a:srgbClr val="0000FF"/>
              </a:solidFill>
            </a:endParaRPr>
          </a:p>
        </p:txBody>
      </p:sp>
      <p:cxnSp>
        <p:nvCxnSpPr>
          <p:cNvPr id="177" name="Google Shape;177;p29"/>
          <p:cNvCxnSpPr/>
          <p:nvPr/>
        </p:nvCxnSpPr>
        <p:spPr>
          <a:xfrm>
            <a:off x="9772400" y="3100867"/>
            <a:ext cx="1266000" cy="798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78" name="Google Shape;178;p29"/>
          <p:cNvCxnSpPr/>
          <p:nvPr/>
        </p:nvCxnSpPr>
        <p:spPr>
          <a:xfrm>
            <a:off x="9807633" y="3676388"/>
            <a:ext cx="1136800" cy="423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79" name="Google Shape;179;p29"/>
          <p:cNvCxnSpPr/>
          <p:nvPr/>
        </p:nvCxnSpPr>
        <p:spPr>
          <a:xfrm>
            <a:off x="9748900" y="4251941"/>
            <a:ext cx="1102000" cy="106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80" name="Google Shape;180;p29"/>
          <p:cNvCxnSpPr/>
          <p:nvPr/>
        </p:nvCxnSpPr>
        <p:spPr>
          <a:xfrm rot="10800000" flipH="1">
            <a:off x="9760633" y="4604555"/>
            <a:ext cx="1125200" cy="246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81" name="Google Shape;181;p29"/>
          <p:cNvCxnSpPr/>
          <p:nvPr/>
        </p:nvCxnSpPr>
        <p:spPr>
          <a:xfrm rot="10800000" flipH="1">
            <a:off x="9760633" y="4897688"/>
            <a:ext cx="1148800" cy="528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82" name="Google Shape;182;p29"/>
          <p:cNvSpPr txBox="1"/>
          <p:nvPr/>
        </p:nvSpPr>
        <p:spPr>
          <a:xfrm>
            <a:off x="10988433" y="3974867"/>
            <a:ext cx="1762000" cy="3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2400">
                <a:solidFill>
                  <a:srgbClr val="0000FF"/>
                </a:solidFill>
              </a:rPr>
              <a:t>cat </a:t>
            </a:r>
            <a:endParaRPr sz="2400">
              <a:solidFill>
                <a:srgbClr val="0000FF"/>
              </a:solidFill>
            </a:endParaRPr>
          </a:p>
          <a:p>
            <a:r>
              <a:rPr lang="en" sz="2400">
                <a:solidFill>
                  <a:srgbClr val="0000FF"/>
                </a:solidFill>
              </a:rPr>
              <a:t>score</a:t>
            </a:r>
            <a:endParaRPr sz="2400">
              <a:solidFill>
                <a:srgbClr val="0000FF"/>
              </a:solidFill>
            </a:endParaRPr>
          </a:p>
        </p:txBody>
      </p:sp>
      <p:cxnSp>
        <p:nvCxnSpPr>
          <p:cNvPr id="183" name="Google Shape;183;p29"/>
          <p:cNvCxnSpPr/>
          <p:nvPr/>
        </p:nvCxnSpPr>
        <p:spPr>
          <a:xfrm>
            <a:off x="8826633" y="3104867"/>
            <a:ext cx="9436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4" name="Google Shape;184;p29"/>
          <p:cNvCxnSpPr/>
          <p:nvPr/>
        </p:nvCxnSpPr>
        <p:spPr>
          <a:xfrm>
            <a:off x="8875400" y="3680333"/>
            <a:ext cx="9436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5" name="Google Shape;185;p29"/>
          <p:cNvCxnSpPr/>
          <p:nvPr/>
        </p:nvCxnSpPr>
        <p:spPr>
          <a:xfrm>
            <a:off x="8826633" y="4255800"/>
            <a:ext cx="9436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6" name="Google Shape;186;p29"/>
          <p:cNvCxnSpPr/>
          <p:nvPr/>
        </p:nvCxnSpPr>
        <p:spPr>
          <a:xfrm>
            <a:off x="8826633" y="4851300"/>
            <a:ext cx="9436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7" name="Google Shape;187;p29"/>
          <p:cNvCxnSpPr/>
          <p:nvPr/>
        </p:nvCxnSpPr>
        <p:spPr>
          <a:xfrm>
            <a:off x="8826633" y="5422533"/>
            <a:ext cx="9436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8" name="Google Shape;188;p29"/>
          <p:cNvSpPr txBox="1"/>
          <p:nvPr/>
        </p:nvSpPr>
        <p:spPr>
          <a:xfrm>
            <a:off x="9003767" y="2832684"/>
            <a:ext cx="5872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2400" b="1">
                <a:solidFill>
                  <a:srgbClr val="FF0000"/>
                </a:solidFill>
              </a:rPr>
              <a:t>X</a:t>
            </a:r>
            <a:endParaRPr sz="2400" b="1">
              <a:solidFill>
                <a:srgbClr val="FF0000"/>
              </a:solidFill>
            </a:endParaRPr>
          </a:p>
        </p:txBody>
      </p:sp>
      <p:sp>
        <p:nvSpPr>
          <p:cNvPr id="189" name="Google Shape;189;p29"/>
          <p:cNvSpPr txBox="1"/>
          <p:nvPr/>
        </p:nvSpPr>
        <p:spPr>
          <a:xfrm>
            <a:off x="9041855" y="3936341"/>
            <a:ext cx="5872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2400" b="1">
                <a:solidFill>
                  <a:srgbClr val="FF0000"/>
                </a:solidFill>
              </a:rPr>
              <a:t>X</a:t>
            </a:r>
            <a:endParaRPr sz="2400" b="1">
              <a:solidFill>
                <a:srgbClr val="FF0000"/>
              </a:solidFill>
            </a:endParaRPr>
          </a:p>
        </p:txBody>
      </p:sp>
      <p:sp>
        <p:nvSpPr>
          <p:cNvPr id="190" name="Google Shape;190;p29"/>
          <p:cNvSpPr txBox="1"/>
          <p:nvPr/>
        </p:nvSpPr>
        <p:spPr>
          <a:xfrm>
            <a:off x="9053600" y="5115300"/>
            <a:ext cx="5872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2400" b="1">
                <a:solidFill>
                  <a:srgbClr val="FF0000"/>
                </a:solidFill>
              </a:rPr>
              <a:t>X</a:t>
            </a:r>
            <a:endParaRPr sz="2400" b="1">
              <a:solidFill>
                <a:srgbClr val="FF0000"/>
              </a:solidFill>
            </a:endParaRPr>
          </a:p>
        </p:txBody>
      </p:sp>
      <p:sp>
        <p:nvSpPr>
          <p:cNvPr id="191" name="Google Shape;191;p29"/>
          <p:cNvSpPr txBox="1"/>
          <p:nvPr/>
        </p:nvSpPr>
        <p:spPr>
          <a:xfrm>
            <a:off x="493333" y="328867"/>
            <a:ext cx="11546000" cy="10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4000"/>
              <a:t>Waaaait a second… </a:t>
            </a:r>
            <a:endParaRPr sz="4000"/>
          </a:p>
          <a:p>
            <a:r>
              <a:rPr lang="en" sz="4000"/>
              <a:t>How could this possibly be a good idea?</a:t>
            </a:r>
            <a:endParaRPr sz="400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D845E77-26A0-9B4B-8607-50D76B97ABC4}"/>
              </a:ext>
            </a:extLst>
          </p:cNvPr>
          <p:cNvSpPr txBox="1"/>
          <p:nvPr/>
        </p:nvSpPr>
        <p:spPr>
          <a:xfrm>
            <a:off x="-10689" y="6560991"/>
            <a:ext cx="61515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E. Learned-Miller, originally developed by Andrej </a:t>
            </a:r>
            <a:r>
              <a:rPr lang="en-US" sz="1200" dirty="0" err="1"/>
              <a:t>Karpathy</a:t>
            </a:r>
            <a:r>
              <a:rPr lang="en-US" sz="1200" dirty="0"/>
              <a:t>, Justin Johnson, Fei-Fei Li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0"/>
          <p:cNvSpPr txBox="1"/>
          <p:nvPr/>
        </p:nvSpPr>
        <p:spPr>
          <a:xfrm>
            <a:off x="493333" y="328867"/>
            <a:ext cx="11546000" cy="10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4000"/>
              <a:t>Training with occlusions?</a:t>
            </a:r>
            <a:endParaRPr sz="4000"/>
          </a:p>
        </p:txBody>
      </p:sp>
      <p:pic>
        <p:nvPicPr>
          <p:cNvPr id="199" name="Google Shape;199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951" y="1102133"/>
            <a:ext cx="2578100" cy="314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57900" y="2863934"/>
            <a:ext cx="2463800" cy="3289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851267" y="60633"/>
            <a:ext cx="3220267" cy="197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156751" y="1821467"/>
            <a:ext cx="3136900" cy="259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3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308335" y="3260067"/>
            <a:ext cx="1883667" cy="28931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3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4100" y="3325901"/>
            <a:ext cx="2463800" cy="28931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3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893351" y="3856001"/>
            <a:ext cx="3543300" cy="229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3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273167" y="0"/>
            <a:ext cx="2578100" cy="246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30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433751" y="1467551"/>
            <a:ext cx="3492500" cy="23241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4F8B3F6-F4E6-2A42-BE57-68999C54CC2A}"/>
              </a:ext>
            </a:extLst>
          </p:cNvPr>
          <p:cNvSpPr txBox="1"/>
          <p:nvPr/>
        </p:nvSpPr>
        <p:spPr>
          <a:xfrm>
            <a:off x="-10689" y="6560991"/>
            <a:ext cx="61515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E. Learned-Miller, originally developed by Andrej </a:t>
            </a:r>
            <a:r>
              <a:rPr lang="en-US" sz="1200" dirty="0" err="1"/>
              <a:t>Karpathy</a:t>
            </a:r>
            <a:r>
              <a:rPr lang="en-US" sz="1200" dirty="0"/>
              <a:t>, Justin Johnson, Fei-Fei Li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7100" y="2039233"/>
            <a:ext cx="3228067" cy="3692667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31"/>
          <p:cNvSpPr txBox="1"/>
          <p:nvPr/>
        </p:nvSpPr>
        <p:spPr>
          <a:xfrm>
            <a:off x="4909700" y="2216400"/>
            <a:ext cx="6976800" cy="31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3200">
                <a:solidFill>
                  <a:srgbClr val="0000FF"/>
                </a:solidFill>
              </a:rPr>
              <a:t>Another interpretation:</a:t>
            </a:r>
            <a:endParaRPr sz="3200">
              <a:solidFill>
                <a:srgbClr val="0000FF"/>
              </a:solidFill>
            </a:endParaRPr>
          </a:p>
          <a:p>
            <a:endParaRPr sz="3200">
              <a:solidFill>
                <a:srgbClr val="0000FF"/>
              </a:solidFill>
            </a:endParaRPr>
          </a:p>
          <a:p>
            <a:r>
              <a:rPr lang="en" sz="3200">
                <a:solidFill>
                  <a:srgbClr val="0000FF"/>
                </a:solidFill>
              </a:rPr>
              <a:t>Dropout is training a large ensemble of models (that share parameters).</a:t>
            </a:r>
            <a:endParaRPr sz="3200">
              <a:solidFill>
                <a:srgbClr val="0000FF"/>
              </a:solidFill>
            </a:endParaRPr>
          </a:p>
          <a:p>
            <a:endParaRPr sz="3200">
              <a:solidFill>
                <a:srgbClr val="0000FF"/>
              </a:solidFill>
            </a:endParaRPr>
          </a:p>
          <a:p>
            <a:r>
              <a:rPr lang="en" sz="3200">
                <a:solidFill>
                  <a:srgbClr val="0000FF"/>
                </a:solidFill>
              </a:rPr>
              <a:t>Each binary mask is one model, gets trained on only ~one datapoint.</a:t>
            </a:r>
            <a:endParaRPr sz="3200">
              <a:solidFill>
                <a:srgbClr val="0000FF"/>
              </a:solidFill>
            </a:endParaRPr>
          </a:p>
          <a:p>
            <a:endParaRPr sz="3200">
              <a:solidFill>
                <a:srgbClr val="0000FF"/>
              </a:solidFill>
            </a:endParaRPr>
          </a:p>
          <a:p>
            <a:endParaRPr sz="3200">
              <a:solidFill>
                <a:srgbClr val="0000FF"/>
              </a:solidFill>
            </a:endParaRPr>
          </a:p>
        </p:txBody>
      </p:sp>
      <p:sp>
        <p:nvSpPr>
          <p:cNvPr id="215" name="Google Shape;215;p31"/>
          <p:cNvSpPr txBox="1"/>
          <p:nvPr/>
        </p:nvSpPr>
        <p:spPr>
          <a:xfrm>
            <a:off x="493333" y="328867"/>
            <a:ext cx="11546000" cy="10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4000"/>
              <a:t>Waaaait a second… </a:t>
            </a:r>
            <a:endParaRPr sz="4000"/>
          </a:p>
          <a:p>
            <a:r>
              <a:rPr lang="en" sz="4000"/>
              <a:t>How could this possibly be a good idea?</a:t>
            </a:r>
            <a:endParaRPr sz="40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F2F4E72-618B-4B48-B379-831B88CA530E}"/>
              </a:ext>
            </a:extLst>
          </p:cNvPr>
          <p:cNvSpPr txBox="1"/>
          <p:nvPr/>
        </p:nvSpPr>
        <p:spPr>
          <a:xfrm>
            <a:off x="-10689" y="6560991"/>
            <a:ext cx="61515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E. Learned-Miller, originally developed by Andrej </a:t>
            </a:r>
            <a:r>
              <a:rPr lang="en-US" sz="1200" dirty="0" err="1"/>
              <a:t>Karpathy</a:t>
            </a:r>
            <a:r>
              <a:rPr lang="en-US" sz="1200" dirty="0"/>
              <a:t>, Justin Johnson, Fei-Fei Li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3"/>
          <p:cNvSpPr txBox="1"/>
          <p:nvPr/>
        </p:nvSpPr>
        <p:spPr>
          <a:xfrm>
            <a:off x="540300" y="152700"/>
            <a:ext cx="9666800" cy="8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4000" dirty="0"/>
              <a:t>Dropout: Test Time</a:t>
            </a:r>
            <a:endParaRPr sz="4000" dirty="0"/>
          </a:p>
        </p:txBody>
      </p:sp>
      <p:sp>
        <p:nvSpPr>
          <p:cNvPr id="236" name="Google Shape;236;p33"/>
          <p:cNvSpPr txBox="1"/>
          <p:nvPr/>
        </p:nvSpPr>
        <p:spPr>
          <a:xfrm>
            <a:off x="540300" y="771900"/>
            <a:ext cx="11581200" cy="9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3200"/>
              <a:t>Can in fact do this with a single forward pass! (approximately)</a:t>
            </a:r>
            <a:endParaRPr sz="3200"/>
          </a:p>
        </p:txBody>
      </p:sp>
      <p:sp>
        <p:nvSpPr>
          <p:cNvPr id="237" name="Google Shape;237;p33"/>
          <p:cNvSpPr/>
          <p:nvPr/>
        </p:nvSpPr>
        <p:spPr>
          <a:xfrm>
            <a:off x="1331933" y="3065600"/>
            <a:ext cx="810400" cy="810400"/>
          </a:xfrm>
          <a:prstGeom prst="ellipse">
            <a:avLst/>
          </a:prstGeom>
          <a:solidFill>
            <a:srgbClr val="F3F3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cxnSp>
        <p:nvCxnSpPr>
          <p:cNvPr id="238" name="Google Shape;238;p33"/>
          <p:cNvCxnSpPr>
            <a:stCxn id="237" idx="0"/>
          </p:cNvCxnSpPr>
          <p:nvPr/>
        </p:nvCxnSpPr>
        <p:spPr>
          <a:xfrm rot="10800000">
            <a:off x="1737133" y="2161200"/>
            <a:ext cx="0" cy="904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39" name="Google Shape;239;p33"/>
          <p:cNvSpPr/>
          <p:nvPr/>
        </p:nvSpPr>
        <p:spPr>
          <a:xfrm>
            <a:off x="684733" y="4643033"/>
            <a:ext cx="810400" cy="810400"/>
          </a:xfrm>
          <a:prstGeom prst="ellipse">
            <a:avLst/>
          </a:prstGeom>
          <a:solidFill>
            <a:srgbClr val="F3F3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240" name="Google Shape;240;p33"/>
          <p:cNvSpPr/>
          <p:nvPr/>
        </p:nvSpPr>
        <p:spPr>
          <a:xfrm>
            <a:off x="1996733" y="4643033"/>
            <a:ext cx="810400" cy="810400"/>
          </a:xfrm>
          <a:prstGeom prst="ellipse">
            <a:avLst/>
          </a:prstGeom>
          <a:solidFill>
            <a:srgbClr val="F3F3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cxnSp>
        <p:nvCxnSpPr>
          <p:cNvPr id="241" name="Google Shape;241;p33"/>
          <p:cNvCxnSpPr>
            <a:stCxn id="239" idx="7"/>
            <a:endCxn id="237" idx="4"/>
          </p:cNvCxnSpPr>
          <p:nvPr/>
        </p:nvCxnSpPr>
        <p:spPr>
          <a:xfrm rot="10800000" flipH="1">
            <a:off x="1376453" y="3876113"/>
            <a:ext cx="360800" cy="885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42" name="Google Shape;242;p33"/>
          <p:cNvCxnSpPr>
            <a:stCxn id="240" idx="0"/>
            <a:endCxn id="237" idx="4"/>
          </p:cNvCxnSpPr>
          <p:nvPr/>
        </p:nvCxnSpPr>
        <p:spPr>
          <a:xfrm rot="10800000">
            <a:off x="1737133" y="3875833"/>
            <a:ext cx="664800" cy="767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43" name="Google Shape;243;p33"/>
          <p:cNvSpPr txBox="1"/>
          <p:nvPr/>
        </p:nvSpPr>
        <p:spPr>
          <a:xfrm>
            <a:off x="3097333" y="1351900"/>
            <a:ext cx="8790000" cy="23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3200"/>
              <a:t>Leave all input neurons turned on (no dropout).</a:t>
            </a:r>
            <a:endParaRPr sz="3200">
              <a:solidFill>
                <a:srgbClr val="0000FF"/>
              </a:solidFill>
            </a:endParaRPr>
          </a:p>
          <a:p>
            <a:endParaRPr sz="3200"/>
          </a:p>
        </p:txBody>
      </p:sp>
      <p:sp>
        <p:nvSpPr>
          <p:cNvPr id="244" name="Google Shape;244;p33"/>
          <p:cNvSpPr txBox="1"/>
          <p:nvPr/>
        </p:nvSpPr>
        <p:spPr>
          <a:xfrm>
            <a:off x="3570667" y="2563900"/>
            <a:ext cx="8257200" cy="253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" sz="3200" dirty="0">
                <a:solidFill>
                  <a:srgbClr val="0000FF"/>
                </a:solidFill>
              </a:rPr>
              <a:t>Q: Suppose that with all inputs present at test time the output of this neuron is </a:t>
            </a:r>
            <a:r>
              <a:rPr lang="en" sz="3200" i="1" dirty="0">
                <a:solidFill>
                  <a:srgbClr val="0000FF"/>
                </a:solidFill>
              </a:rPr>
              <a:t>a</a:t>
            </a:r>
            <a:r>
              <a:rPr lang="en" sz="3200" dirty="0">
                <a:solidFill>
                  <a:srgbClr val="0000FF"/>
                </a:solidFill>
              </a:rPr>
              <a:t>.</a:t>
            </a:r>
            <a:endParaRPr sz="3200" dirty="0">
              <a:solidFill>
                <a:srgbClr val="0000FF"/>
              </a:solidFill>
            </a:endParaRPr>
          </a:p>
          <a:p>
            <a:endParaRPr sz="3200" dirty="0">
              <a:solidFill>
                <a:srgbClr val="0000FF"/>
              </a:solidFill>
            </a:endParaRPr>
          </a:p>
          <a:p>
            <a:r>
              <a:rPr lang="en" sz="3200" dirty="0">
                <a:solidFill>
                  <a:srgbClr val="0000FF"/>
                </a:solidFill>
              </a:rPr>
              <a:t>What would its output be during training time, in expectation? (e.g. if p = 0.5)</a:t>
            </a:r>
            <a:endParaRPr sz="3200" dirty="0">
              <a:solidFill>
                <a:srgbClr val="0000FF"/>
              </a:solidFill>
            </a:endParaRPr>
          </a:p>
          <a:p>
            <a:endParaRPr sz="2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D9E81A7-688B-7744-9B5D-FA29A627CEDD}"/>
              </a:ext>
            </a:extLst>
          </p:cNvPr>
          <p:cNvSpPr txBox="1"/>
          <p:nvPr/>
        </p:nvSpPr>
        <p:spPr>
          <a:xfrm>
            <a:off x="-10689" y="6560991"/>
            <a:ext cx="61515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E. Learned-Miller, originally developed by Andrej </a:t>
            </a:r>
            <a:r>
              <a:rPr lang="en-US" sz="1200" dirty="0" err="1"/>
              <a:t>Karpathy</a:t>
            </a:r>
            <a:r>
              <a:rPr lang="en-US" sz="1200" dirty="0"/>
              <a:t>, Justin Johnson, Fei-Fei Li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4"/>
          <p:cNvSpPr txBox="1"/>
          <p:nvPr/>
        </p:nvSpPr>
        <p:spPr>
          <a:xfrm>
            <a:off x="540300" y="152700"/>
            <a:ext cx="9666800" cy="8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4000" dirty="0"/>
              <a:t>Dropout: Test Time</a:t>
            </a:r>
          </a:p>
        </p:txBody>
      </p:sp>
      <p:sp>
        <p:nvSpPr>
          <p:cNvPr id="251" name="Google Shape;251;p34"/>
          <p:cNvSpPr txBox="1"/>
          <p:nvPr/>
        </p:nvSpPr>
        <p:spPr>
          <a:xfrm>
            <a:off x="540300" y="771900"/>
            <a:ext cx="11581200" cy="9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3200"/>
              <a:t>Can in fact do this with a single forward pass! (approximately)</a:t>
            </a:r>
            <a:endParaRPr sz="3200"/>
          </a:p>
        </p:txBody>
      </p:sp>
      <p:sp>
        <p:nvSpPr>
          <p:cNvPr id="252" name="Google Shape;252;p34"/>
          <p:cNvSpPr/>
          <p:nvPr/>
        </p:nvSpPr>
        <p:spPr>
          <a:xfrm>
            <a:off x="1331933" y="3065600"/>
            <a:ext cx="810400" cy="810400"/>
          </a:xfrm>
          <a:prstGeom prst="ellipse">
            <a:avLst/>
          </a:prstGeom>
          <a:solidFill>
            <a:srgbClr val="F3F3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cxnSp>
        <p:nvCxnSpPr>
          <p:cNvPr id="253" name="Google Shape;253;p34"/>
          <p:cNvCxnSpPr>
            <a:stCxn id="252" idx="0"/>
          </p:cNvCxnSpPr>
          <p:nvPr/>
        </p:nvCxnSpPr>
        <p:spPr>
          <a:xfrm rot="10800000">
            <a:off x="1737133" y="2161200"/>
            <a:ext cx="0" cy="904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54" name="Google Shape;254;p34"/>
          <p:cNvSpPr/>
          <p:nvPr/>
        </p:nvSpPr>
        <p:spPr>
          <a:xfrm>
            <a:off x="684733" y="4643033"/>
            <a:ext cx="810400" cy="810400"/>
          </a:xfrm>
          <a:prstGeom prst="ellipse">
            <a:avLst/>
          </a:prstGeom>
          <a:solidFill>
            <a:srgbClr val="F3F3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" sz="2400"/>
              <a:t>x</a:t>
            </a:r>
            <a:endParaRPr sz="2400"/>
          </a:p>
        </p:txBody>
      </p:sp>
      <p:sp>
        <p:nvSpPr>
          <p:cNvPr id="255" name="Google Shape;255;p34"/>
          <p:cNvSpPr/>
          <p:nvPr/>
        </p:nvSpPr>
        <p:spPr>
          <a:xfrm>
            <a:off x="1996733" y="4643033"/>
            <a:ext cx="810400" cy="810400"/>
          </a:xfrm>
          <a:prstGeom prst="ellipse">
            <a:avLst/>
          </a:prstGeom>
          <a:solidFill>
            <a:srgbClr val="F3F3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" sz="2400"/>
              <a:t>y</a:t>
            </a:r>
            <a:endParaRPr sz="2400"/>
          </a:p>
        </p:txBody>
      </p:sp>
      <p:cxnSp>
        <p:nvCxnSpPr>
          <p:cNvPr id="256" name="Google Shape;256;p34"/>
          <p:cNvCxnSpPr>
            <a:stCxn id="254" idx="7"/>
            <a:endCxn id="252" idx="4"/>
          </p:cNvCxnSpPr>
          <p:nvPr/>
        </p:nvCxnSpPr>
        <p:spPr>
          <a:xfrm rot="10800000" flipH="1">
            <a:off x="1376453" y="3876113"/>
            <a:ext cx="360800" cy="885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57" name="Google Shape;257;p34"/>
          <p:cNvCxnSpPr>
            <a:stCxn id="255" idx="0"/>
            <a:endCxn id="252" idx="4"/>
          </p:cNvCxnSpPr>
          <p:nvPr/>
        </p:nvCxnSpPr>
        <p:spPr>
          <a:xfrm rot="10800000">
            <a:off x="1737133" y="3875833"/>
            <a:ext cx="664800" cy="767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58" name="Google Shape;258;p34"/>
          <p:cNvSpPr txBox="1"/>
          <p:nvPr/>
        </p:nvSpPr>
        <p:spPr>
          <a:xfrm>
            <a:off x="3097333" y="1351900"/>
            <a:ext cx="8790000" cy="23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3200"/>
              <a:t>Leave all input neurons turned on (no dropout).</a:t>
            </a:r>
            <a:endParaRPr sz="3200">
              <a:solidFill>
                <a:srgbClr val="0000FF"/>
              </a:solidFill>
            </a:endParaRPr>
          </a:p>
          <a:p>
            <a:endParaRPr sz="3200"/>
          </a:p>
        </p:txBody>
      </p:sp>
      <p:sp>
        <p:nvSpPr>
          <p:cNvPr id="259" name="Google Shape;259;p34"/>
          <p:cNvSpPr txBox="1"/>
          <p:nvPr/>
        </p:nvSpPr>
        <p:spPr>
          <a:xfrm>
            <a:off x="3652900" y="2047867"/>
            <a:ext cx="7998800" cy="36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3200" dirty="0"/>
              <a:t>during test: </a:t>
            </a:r>
            <a:r>
              <a:rPr lang="en" sz="3200" b="1" i="1" dirty="0">
                <a:solidFill>
                  <a:srgbClr val="0000FF"/>
                </a:solidFill>
              </a:rPr>
              <a:t>a = w</a:t>
            </a:r>
            <a:r>
              <a:rPr lang="en" sz="3200" b="1" i="1" baseline="-25000" dirty="0">
                <a:solidFill>
                  <a:srgbClr val="0000FF"/>
                </a:solidFill>
              </a:rPr>
              <a:t>0</a:t>
            </a:r>
            <a:r>
              <a:rPr lang="en" sz="3200" b="1" i="1" dirty="0">
                <a:solidFill>
                  <a:srgbClr val="0000FF"/>
                </a:solidFill>
              </a:rPr>
              <a:t>*x + w</a:t>
            </a:r>
            <a:r>
              <a:rPr lang="en" sz="3200" b="1" i="1" baseline="-25000" dirty="0">
                <a:solidFill>
                  <a:srgbClr val="0000FF"/>
                </a:solidFill>
              </a:rPr>
              <a:t>1</a:t>
            </a:r>
            <a:r>
              <a:rPr lang="en" sz="3200" b="1" i="1" dirty="0">
                <a:solidFill>
                  <a:srgbClr val="0000FF"/>
                </a:solidFill>
              </a:rPr>
              <a:t>*y</a:t>
            </a:r>
            <a:endParaRPr sz="3200" b="1" i="1" dirty="0">
              <a:solidFill>
                <a:srgbClr val="0000FF"/>
              </a:solidFill>
            </a:endParaRPr>
          </a:p>
          <a:p>
            <a:r>
              <a:rPr lang="en" sz="3200" dirty="0"/>
              <a:t>during train:</a:t>
            </a:r>
            <a:endParaRPr sz="3200" dirty="0"/>
          </a:p>
          <a:p>
            <a:r>
              <a:rPr lang="en" sz="3200" i="1" dirty="0">
                <a:solidFill>
                  <a:srgbClr val="0000FF"/>
                </a:solidFill>
              </a:rPr>
              <a:t>E[a] = ¼ * (w</a:t>
            </a:r>
            <a:r>
              <a:rPr lang="en" sz="3200" i="1" baseline="-25000" dirty="0">
                <a:solidFill>
                  <a:srgbClr val="0000FF"/>
                </a:solidFill>
              </a:rPr>
              <a:t>0</a:t>
            </a:r>
            <a:r>
              <a:rPr lang="en" sz="3200" i="1" dirty="0">
                <a:solidFill>
                  <a:srgbClr val="0000FF"/>
                </a:solidFill>
              </a:rPr>
              <a:t>*0 + w</a:t>
            </a:r>
            <a:r>
              <a:rPr lang="en" sz="3200" i="1" baseline="-25000" dirty="0">
                <a:solidFill>
                  <a:srgbClr val="0000FF"/>
                </a:solidFill>
              </a:rPr>
              <a:t>1</a:t>
            </a:r>
            <a:r>
              <a:rPr lang="en" sz="3200" i="1" dirty="0">
                <a:solidFill>
                  <a:srgbClr val="0000FF"/>
                </a:solidFill>
              </a:rPr>
              <a:t>*0 +</a:t>
            </a:r>
            <a:endParaRPr sz="3200" i="1" dirty="0">
              <a:solidFill>
                <a:srgbClr val="0000FF"/>
              </a:solidFill>
            </a:endParaRPr>
          </a:p>
          <a:p>
            <a:pPr marL="1828754"/>
            <a:r>
              <a:rPr lang="en" sz="3200" i="1" dirty="0">
                <a:solidFill>
                  <a:srgbClr val="0000FF"/>
                </a:solidFill>
              </a:rPr>
              <a:t>w</a:t>
            </a:r>
            <a:r>
              <a:rPr lang="en" sz="3200" i="1" baseline="-25000" dirty="0">
                <a:solidFill>
                  <a:srgbClr val="0000FF"/>
                </a:solidFill>
              </a:rPr>
              <a:t>0</a:t>
            </a:r>
            <a:r>
              <a:rPr lang="en" sz="3200" i="1" dirty="0">
                <a:solidFill>
                  <a:srgbClr val="0000FF"/>
                </a:solidFill>
              </a:rPr>
              <a:t>*0 + w</a:t>
            </a:r>
            <a:r>
              <a:rPr lang="en" sz="3200" i="1" baseline="-25000" dirty="0">
                <a:solidFill>
                  <a:srgbClr val="0000FF"/>
                </a:solidFill>
              </a:rPr>
              <a:t>1</a:t>
            </a:r>
            <a:r>
              <a:rPr lang="en" sz="3200" i="1" dirty="0">
                <a:solidFill>
                  <a:srgbClr val="0000FF"/>
                </a:solidFill>
              </a:rPr>
              <a:t>*y +</a:t>
            </a:r>
            <a:endParaRPr sz="3200" i="1" dirty="0">
              <a:solidFill>
                <a:srgbClr val="0000FF"/>
              </a:solidFill>
            </a:endParaRPr>
          </a:p>
          <a:p>
            <a:r>
              <a:rPr lang="en" sz="3200" i="1" dirty="0">
                <a:solidFill>
                  <a:srgbClr val="0000FF"/>
                </a:solidFill>
              </a:rPr>
              <a:t>	          w</a:t>
            </a:r>
            <a:r>
              <a:rPr lang="en" sz="3200" i="1" baseline="-25000" dirty="0">
                <a:solidFill>
                  <a:srgbClr val="0000FF"/>
                </a:solidFill>
              </a:rPr>
              <a:t>0</a:t>
            </a:r>
            <a:r>
              <a:rPr lang="en" sz="3200" i="1" dirty="0">
                <a:solidFill>
                  <a:srgbClr val="0000FF"/>
                </a:solidFill>
              </a:rPr>
              <a:t>*x + w</a:t>
            </a:r>
            <a:r>
              <a:rPr lang="en" sz="3200" i="1" baseline="-25000" dirty="0">
                <a:solidFill>
                  <a:srgbClr val="0000FF"/>
                </a:solidFill>
              </a:rPr>
              <a:t>1</a:t>
            </a:r>
            <a:r>
              <a:rPr lang="en" sz="3200" i="1" dirty="0">
                <a:solidFill>
                  <a:srgbClr val="0000FF"/>
                </a:solidFill>
              </a:rPr>
              <a:t>*0 +</a:t>
            </a:r>
            <a:endParaRPr sz="3200" i="1" dirty="0">
              <a:solidFill>
                <a:srgbClr val="0000FF"/>
              </a:solidFill>
            </a:endParaRPr>
          </a:p>
          <a:p>
            <a:pPr marL="1828754"/>
            <a:r>
              <a:rPr lang="en" sz="3200" i="1" dirty="0">
                <a:solidFill>
                  <a:srgbClr val="0000FF"/>
                </a:solidFill>
              </a:rPr>
              <a:t> w</a:t>
            </a:r>
            <a:r>
              <a:rPr lang="en" sz="3200" i="1" baseline="-25000" dirty="0">
                <a:solidFill>
                  <a:srgbClr val="0000FF"/>
                </a:solidFill>
              </a:rPr>
              <a:t>0</a:t>
            </a:r>
            <a:r>
              <a:rPr lang="en" sz="3200" i="1" dirty="0">
                <a:solidFill>
                  <a:srgbClr val="0000FF"/>
                </a:solidFill>
              </a:rPr>
              <a:t>*x + w</a:t>
            </a:r>
            <a:r>
              <a:rPr lang="en" sz="3200" i="1" baseline="-25000" dirty="0">
                <a:solidFill>
                  <a:srgbClr val="0000FF"/>
                </a:solidFill>
              </a:rPr>
              <a:t>1</a:t>
            </a:r>
            <a:r>
              <a:rPr lang="en" sz="3200" i="1" dirty="0">
                <a:solidFill>
                  <a:srgbClr val="0000FF"/>
                </a:solidFill>
              </a:rPr>
              <a:t>*y)</a:t>
            </a:r>
            <a:endParaRPr sz="3200" i="1" dirty="0">
              <a:solidFill>
                <a:srgbClr val="0000FF"/>
              </a:solidFill>
            </a:endParaRPr>
          </a:p>
          <a:p>
            <a:r>
              <a:rPr lang="en" sz="3200" i="1" dirty="0">
                <a:solidFill>
                  <a:srgbClr val="0000FF"/>
                </a:solidFill>
              </a:rPr>
              <a:t>       = ¼ * (2 w</a:t>
            </a:r>
            <a:r>
              <a:rPr lang="en" sz="3200" i="1" baseline="-25000" dirty="0">
                <a:solidFill>
                  <a:srgbClr val="0000FF"/>
                </a:solidFill>
              </a:rPr>
              <a:t>0</a:t>
            </a:r>
            <a:r>
              <a:rPr lang="en" sz="3200" i="1" dirty="0">
                <a:solidFill>
                  <a:srgbClr val="0000FF"/>
                </a:solidFill>
              </a:rPr>
              <a:t>*x + 2 w</a:t>
            </a:r>
            <a:r>
              <a:rPr lang="en" sz="3200" i="1" baseline="-25000" dirty="0">
                <a:solidFill>
                  <a:srgbClr val="0000FF"/>
                </a:solidFill>
              </a:rPr>
              <a:t>1</a:t>
            </a:r>
            <a:r>
              <a:rPr lang="en" sz="3200" i="1" dirty="0">
                <a:solidFill>
                  <a:srgbClr val="0000FF"/>
                </a:solidFill>
              </a:rPr>
              <a:t>*y)</a:t>
            </a:r>
            <a:endParaRPr sz="3200" i="1" dirty="0">
              <a:solidFill>
                <a:srgbClr val="0000FF"/>
              </a:solidFill>
            </a:endParaRPr>
          </a:p>
          <a:p>
            <a:r>
              <a:rPr lang="en" sz="3200" i="1" dirty="0">
                <a:solidFill>
                  <a:srgbClr val="0000FF"/>
                </a:solidFill>
              </a:rPr>
              <a:t>	  = </a:t>
            </a:r>
            <a:r>
              <a:rPr lang="en" sz="3200" b="1" i="1" dirty="0">
                <a:solidFill>
                  <a:srgbClr val="0000FF"/>
                </a:solidFill>
              </a:rPr>
              <a:t>½ *</a:t>
            </a:r>
            <a:r>
              <a:rPr lang="en" sz="3200" i="1" dirty="0">
                <a:solidFill>
                  <a:srgbClr val="0000FF"/>
                </a:solidFill>
              </a:rPr>
              <a:t> </a:t>
            </a:r>
            <a:r>
              <a:rPr lang="en" sz="3200" b="1" i="1" dirty="0">
                <a:solidFill>
                  <a:srgbClr val="0000FF"/>
                </a:solidFill>
              </a:rPr>
              <a:t>(w</a:t>
            </a:r>
            <a:r>
              <a:rPr lang="en" sz="3200" b="1" i="1" baseline="-25000" dirty="0">
                <a:solidFill>
                  <a:srgbClr val="0000FF"/>
                </a:solidFill>
              </a:rPr>
              <a:t>0</a:t>
            </a:r>
            <a:r>
              <a:rPr lang="en" sz="3200" b="1" i="1" dirty="0">
                <a:solidFill>
                  <a:srgbClr val="0000FF"/>
                </a:solidFill>
              </a:rPr>
              <a:t>*x + w</a:t>
            </a:r>
            <a:r>
              <a:rPr lang="en" sz="3200" b="1" i="1" baseline="-25000" dirty="0">
                <a:solidFill>
                  <a:srgbClr val="0000FF"/>
                </a:solidFill>
              </a:rPr>
              <a:t>1</a:t>
            </a:r>
            <a:r>
              <a:rPr lang="en" sz="3200" b="1" i="1" dirty="0">
                <a:solidFill>
                  <a:srgbClr val="0000FF"/>
                </a:solidFill>
              </a:rPr>
              <a:t>*y)</a:t>
            </a:r>
            <a:endParaRPr sz="3200" b="1" i="1" dirty="0">
              <a:solidFill>
                <a:srgbClr val="0000FF"/>
              </a:solidFill>
            </a:endParaRPr>
          </a:p>
          <a:p>
            <a:endParaRPr sz="3200" dirty="0">
              <a:solidFill>
                <a:srgbClr val="0000FF"/>
              </a:solidFill>
            </a:endParaRPr>
          </a:p>
        </p:txBody>
      </p:sp>
      <p:sp>
        <p:nvSpPr>
          <p:cNvPr id="260" name="Google Shape;260;p34"/>
          <p:cNvSpPr txBox="1"/>
          <p:nvPr/>
        </p:nvSpPr>
        <p:spPr>
          <a:xfrm>
            <a:off x="1867567" y="2490067"/>
            <a:ext cx="5344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2400"/>
              <a:t>a</a:t>
            </a:r>
            <a:endParaRPr sz="2400"/>
          </a:p>
        </p:txBody>
      </p:sp>
      <p:sp>
        <p:nvSpPr>
          <p:cNvPr id="261" name="Google Shape;261;p34"/>
          <p:cNvSpPr txBox="1"/>
          <p:nvPr/>
        </p:nvSpPr>
        <p:spPr>
          <a:xfrm>
            <a:off x="979000" y="4064000"/>
            <a:ext cx="1071700" cy="7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2400"/>
              <a:t>w0</a:t>
            </a:r>
            <a:endParaRPr sz="2400"/>
          </a:p>
        </p:txBody>
      </p:sp>
      <p:sp>
        <p:nvSpPr>
          <p:cNvPr id="262" name="Google Shape;262;p34"/>
          <p:cNvSpPr txBox="1"/>
          <p:nvPr/>
        </p:nvSpPr>
        <p:spPr>
          <a:xfrm>
            <a:off x="2198733" y="4030700"/>
            <a:ext cx="1163967" cy="7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2400"/>
              <a:t>w1</a:t>
            </a:r>
            <a:endParaRPr sz="2400"/>
          </a:p>
        </p:txBody>
      </p:sp>
      <p:sp>
        <p:nvSpPr>
          <p:cNvPr id="263" name="Google Shape;263;p34"/>
          <p:cNvSpPr/>
          <p:nvPr/>
        </p:nvSpPr>
        <p:spPr>
          <a:xfrm>
            <a:off x="8574334" y="2548800"/>
            <a:ext cx="1710167" cy="3288800"/>
          </a:xfrm>
          <a:custGeom>
            <a:avLst/>
            <a:gdLst/>
            <a:ahLst/>
            <a:cxnLst/>
            <a:rect l="l" t="t" r="r" b="b"/>
            <a:pathLst>
              <a:path w="51305" h="98664" extrusionOk="0">
                <a:moveTo>
                  <a:pt x="16561" y="0"/>
                </a:moveTo>
                <a:cubicBezTo>
                  <a:pt x="22317" y="9338"/>
                  <a:pt x="53854" y="39583"/>
                  <a:pt x="51094" y="56027"/>
                </a:cubicBezTo>
                <a:cubicBezTo>
                  <a:pt x="48334" y="72471"/>
                  <a:pt x="8516" y="91558"/>
                  <a:pt x="0" y="98664"/>
                </a:cubicBezTo>
              </a:path>
            </a:pathLst>
          </a:custGeom>
          <a:noFill/>
          <a:ln w="9525" cap="flat" cmpd="sng">
            <a:solidFill>
              <a:schemeClr val="dk2"/>
            </a:solidFill>
            <a:prstDash val="solid"/>
            <a:round/>
            <a:headEnd type="triangle" w="med" len="med"/>
            <a:tailEnd type="triangle" w="med" len="med"/>
          </a:ln>
        </p:spPr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E1D4799-BD45-5842-A715-945242A8E41B}"/>
              </a:ext>
            </a:extLst>
          </p:cNvPr>
          <p:cNvSpPr txBox="1"/>
          <p:nvPr/>
        </p:nvSpPr>
        <p:spPr>
          <a:xfrm>
            <a:off x="-10689" y="6560991"/>
            <a:ext cx="61515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E. Learned-Miller, originally developed by Andrej </a:t>
            </a:r>
            <a:r>
              <a:rPr lang="en-US" sz="1200" dirty="0" err="1"/>
              <a:t>Karpathy</a:t>
            </a:r>
            <a:r>
              <a:rPr lang="en-US" sz="1200" dirty="0"/>
              <a:t>, Justin Johnson, Fei-Fei Li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5"/>
          <p:cNvSpPr txBox="1"/>
          <p:nvPr/>
        </p:nvSpPr>
        <p:spPr>
          <a:xfrm>
            <a:off x="540300" y="152700"/>
            <a:ext cx="9666800" cy="8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4000"/>
              <a:t>At test time….</a:t>
            </a:r>
            <a:endParaRPr sz="4000"/>
          </a:p>
        </p:txBody>
      </p:sp>
      <p:sp>
        <p:nvSpPr>
          <p:cNvPr id="270" name="Google Shape;270;p35"/>
          <p:cNvSpPr txBox="1"/>
          <p:nvPr/>
        </p:nvSpPr>
        <p:spPr>
          <a:xfrm>
            <a:off x="540300" y="771900"/>
            <a:ext cx="11581200" cy="9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3200"/>
              <a:t>Can in fact do this with a single forward pass! (approximately)</a:t>
            </a:r>
            <a:endParaRPr sz="3200"/>
          </a:p>
        </p:txBody>
      </p:sp>
      <p:sp>
        <p:nvSpPr>
          <p:cNvPr id="271" name="Google Shape;271;p35"/>
          <p:cNvSpPr/>
          <p:nvPr/>
        </p:nvSpPr>
        <p:spPr>
          <a:xfrm>
            <a:off x="1331933" y="3065600"/>
            <a:ext cx="810400" cy="810400"/>
          </a:xfrm>
          <a:prstGeom prst="ellipse">
            <a:avLst/>
          </a:prstGeom>
          <a:solidFill>
            <a:srgbClr val="F3F3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cxnSp>
        <p:nvCxnSpPr>
          <p:cNvPr id="272" name="Google Shape;272;p35"/>
          <p:cNvCxnSpPr>
            <a:stCxn id="271" idx="0"/>
          </p:cNvCxnSpPr>
          <p:nvPr/>
        </p:nvCxnSpPr>
        <p:spPr>
          <a:xfrm rot="10800000">
            <a:off x="1737133" y="2161200"/>
            <a:ext cx="0" cy="904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73" name="Google Shape;273;p35"/>
          <p:cNvSpPr/>
          <p:nvPr/>
        </p:nvSpPr>
        <p:spPr>
          <a:xfrm>
            <a:off x="684733" y="4643033"/>
            <a:ext cx="810400" cy="810400"/>
          </a:xfrm>
          <a:prstGeom prst="ellipse">
            <a:avLst/>
          </a:prstGeom>
          <a:solidFill>
            <a:srgbClr val="F3F3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" sz="2400"/>
              <a:t>x</a:t>
            </a:r>
            <a:endParaRPr sz="2400"/>
          </a:p>
        </p:txBody>
      </p:sp>
      <p:sp>
        <p:nvSpPr>
          <p:cNvPr id="274" name="Google Shape;274;p35"/>
          <p:cNvSpPr/>
          <p:nvPr/>
        </p:nvSpPr>
        <p:spPr>
          <a:xfrm>
            <a:off x="1996733" y="4643033"/>
            <a:ext cx="810400" cy="810400"/>
          </a:xfrm>
          <a:prstGeom prst="ellipse">
            <a:avLst/>
          </a:prstGeom>
          <a:solidFill>
            <a:srgbClr val="F3F3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" sz="2400"/>
              <a:t>y</a:t>
            </a:r>
            <a:endParaRPr sz="2400"/>
          </a:p>
        </p:txBody>
      </p:sp>
      <p:cxnSp>
        <p:nvCxnSpPr>
          <p:cNvPr id="275" name="Google Shape;275;p35"/>
          <p:cNvCxnSpPr>
            <a:stCxn id="273" idx="7"/>
            <a:endCxn id="271" idx="4"/>
          </p:cNvCxnSpPr>
          <p:nvPr/>
        </p:nvCxnSpPr>
        <p:spPr>
          <a:xfrm rot="10800000" flipH="1">
            <a:off x="1376453" y="3876113"/>
            <a:ext cx="360800" cy="885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76" name="Google Shape;276;p35"/>
          <p:cNvCxnSpPr>
            <a:stCxn id="274" idx="0"/>
            <a:endCxn id="271" idx="4"/>
          </p:cNvCxnSpPr>
          <p:nvPr/>
        </p:nvCxnSpPr>
        <p:spPr>
          <a:xfrm rot="10800000">
            <a:off x="1737133" y="3875833"/>
            <a:ext cx="664800" cy="767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77" name="Google Shape;277;p35"/>
          <p:cNvSpPr txBox="1"/>
          <p:nvPr/>
        </p:nvSpPr>
        <p:spPr>
          <a:xfrm>
            <a:off x="3097333" y="1351900"/>
            <a:ext cx="8790000" cy="23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3200"/>
              <a:t>Leave all input neurons turned on (no dropout).</a:t>
            </a:r>
            <a:endParaRPr sz="3200">
              <a:solidFill>
                <a:srgbClr val="0000FF"/>
              </a:solidFill>
            </a:endParaRPr>
          </a:p>
          <a:p>
            <a:endParaRPr sz="3200"/>
          </a:p>
        </p:txBody>
      </p:sp>
      <p:sp>
        <p:nvSpPr>
          <p:cNvPr id="278" name="Google Shape;278;p35"/>
          <p:cNvSpPr txBox="1"/>
          <p:nvPr/>
        </p:nvSpPr>
        <p:spPr>
          <a:xfrm>
            <a:off x="3652900" y="2047867"/>
            <a:ext cx="7998800" cy="36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3200" dirty="0"/>
              <a:t>during test: </a:t>
            </a:r>
            <a:r>
              <a:rPr lang="en" sz="3200" b="1" i="1" dirty="0">
                <a:solidFill>
                  <a:srgbClr val="0000FF"/>
                </a:solidFill>
              </a:rPr>
              <a:t>a = w</a:t>
            </a:r>
            <a:r>
              <a:rPr lang="en" sz="3200" b="1" i="1" baseline="-25000" dirty="0">
                <a:solidFill>
                  <a:srgbClr val="0000FF"/>
                </a:solidFill>
              </a:rPr>
              <a:t>0</a:t>
            </a:r>
            <a:r>
              <a:rPr lang="en" sz="3200" b="1" i="1" dirty="0">
                <a:solidFill>
                  <a:srgbClr val="0000FF"/>
                </a:solidFill>
              </a:rPr>
              <a:t>*x + w</a:t>
            </a:r>
            <a:r>
              <a:rPr lang="en" sz="3200" b="1" i="1" baseline="-25000" dirty="0">
                <a:solidFill>
                  <a:srgbClr val="0000FF"/>
                </a:solidFill>
              </a:rPr>
              <a:t>1</a:t>
            </a:r>
            <a:r>
              <a:rPr lang="en" sz="3200" b="1" i="1" dirty="0">
                <a:solidFill>
                  <a:srgbClr val="0000FF"/>
                </a:solidFill>
              </a:rPr>
              <a:t>*y</a:t>
            </a:r>
            <a:endParaRPr sz="3200" b="1" i="1" dirty="0">
              <a:solidFill>
                <a:srgbClr val="0000FF"/>
              </a:solidFill>
            </a:endParaRPr>
          </a:p>
          <a:p>
            <a:r>
              <a:rPr lang="en" sz="3200" dirty="0"/>
              <a:t>during train:</a:t>
            </a:r>
            <a:endParaRPr sz="3200" dirty="0"/>
          </a:p>
          <a:p>
            <a:r>
              <a:rPr lang="en-US" sz="3200" i="1" dirty="0">
                <a:solidFill>
                  <a:srgbClr val="0000FF"/>
                </a:solidFill>
              </a:rPr>
              <a:t>E[a] = ¼ * (w</a:t>
            </a:r>
            <a:r>
              <a:rPr lang="en-US" sz="3200" i="1" baseline="-25000" dirty="0">
                <a:solidFill>
                  <a:srgbClr val="0000FF"/>
                </a:solidFill>
              </a:rPr>
              <a:t>0</a:t>
            </a:r>
            <a:r>
              <a:rPr lang="en-US" sz="3200" i="1" dirty="0">
                <a:solidFill>
                  <a:srgbClr val="0000FF"/>
                </a:solidFill>
              </a:rPr>
              <a:t>*0 + w</a:t>
            </a:r>
            <a:r>
              <a:rPr lang="en-US" sz="3200" i="1" baseline="-25000" dirty="0">
                <a:solidFill>
                  <a:srgbClr val="0000FF"/>
                </a:solidFill>
              </a:rPr>
              <a:t>1</a:t>
            </a:r>
            <a:r>
              <a:rPr lang="en-US" sz="3200" i="1" dirty="0">
                <a:solidFill>
                  <a:srgbClr val="0000FF"/>
                </a:solidFill>
              </a:rPr>
              <a:t>*0 +</a:t>
            </a:r>
          </a:p>
          <a:p>
            <a:pPr marL="1828754"/>
            <a:r>
              <a:rPr lang="en-US" sz="3200" i="1" dirty="0">
                <a:solidFill>
                  <a:srgbClr val="0000FF"/>
                </a:solidFill>
              </a:rPr>
              <a:t>w</a:t>
            </a:r>
            <a:r>
              <a:rPr lang="en-US" sz="3200" i="1" baseline="-25000" dirty="0">
                <a:solidFill>
                  <a:srgbClr val="0000FF"/>
                </a:solidFill>
              </a:rPr>
              <a:t>0</a:t>
            </a:r>
            <a:r>
              <a:rPr lang="en-US" sz="3200" i="1" dirty="0">
                <a:solidFill>
                  <a:srgbClr val="0000FF"/>
                </a:solidFill>
              </a:rPr>
              <a:t>*0 + w</a:t>
            </a:r>
            <a:r>
              <a:rPr lang="en-US" sz="3200" i="1" baseline="-25000" dirty="0">
                <a:solidFill>
                  <a:srgbClr val="0000FF"/>
                </a:solidFill>
              </a:rPr>
              <a:t>1</a:t>
            </a:r>
            <a:r>
              <a:rPr lang="en-US" sz="3200" i="1" dirty="0">
                <a:solidFill>
                  <a:srgbClr val="0000FF"/>
                </a:solidFill>
              </a:rPr>
              <a:t>*y +</a:t>
            </a:r>
          </a:p>
          <a:p>
            <a:r>
              <a:rPr lang="en-US" sz="3200" i="1" dirty="0">
                <a:solidFill>
                  <a:srgbClr val="0000FF"/>
                </a:solidFill>
              </a:rPr>
              <a:t>	          w</a:t>
            </a:r>
            <a:r>
              <a:rPr lang="en-US" sz="3200" i="1" baseline="-25000" dirty="0">
                <a:solidFill>
                  <a:srgbClr val="0000FF"/>
                </a:solidFill>
              </a:rPr>
              <a:t>0</a:t>
            </a:r>
            <a:r>
              <a:rPr lang="en-US" sz="3200" i="1" dirty="0">
                <a:solidFill>
                  <a:srgbClr val="0000FF"/>
                </a:solidFill>
              </a:rPr>
              <a:t>*x + w</a:t>
            </a:r>
            <a:r>
              <a:rPr lang="en-US" sz="3200" i="1" baseline="-25000" dirty="0">
                <a:solidFill>
                  <a:srgbClr val="0000FF"/>
                </a:solidFill>
              </a:rPr>
              <a:t>1</a:t>
            </a:r>
            <a:r>
              <a:rPr lang="en-US" sz="3200" i="1" dirty="0">
                <a:solidFill>
                  <a:srgbClr val="0000FF"/>
                </a:solidFill>
              </a:rPr>
              <a:t>*0 +</a:t>
            </a:r>
          </a:p>
          <a:p>
            <a:pPr marL="1828754"/>
            <a:r>
              <a:rPr lang="en-US" sz="3200" i="1" dirty="0">
                <a:solidFill>
                  <a:srgbClr val="0000FF"/>
                </a:solidFill>
              </a:rPr>
              <a:t> w</a:t>
            </a:r>
            <a:r>
              <a:rPr lang="en-US" sz="3200" i="1" baseline="-25000" dirty="0">
                <a:solidFill>
                  <a:srgbClr val="0000FF"/>
                </a:solidFill>
              </a:rPr>
              <a:t>0</a:t>
            </a:r>
            <a:r>
              <a:rPr lang="en-US" sz="3200" i="1" dirty="0">
                <a:solidFill>
                  <a:srgbClr val="0000FF"/>
                </a:solidFill>
              </a:rPr>
              <a:t>*x + w</a:t>
            </a:r>
            <a:r>
              <a:rPr lang="en-US" sz="3200" i="1" baseline="-25000" dirty="0">
                <a:solidFill>
                  <a:srgbClr val="0000FF"/>
                </a:solidFill>
              </a:rPr>
              <a:t>1</a:t>
            </a:r>
            <a:r>
              <a:rPr lang="en-US" sz="3200" i="1" dirty="0">
                <a:solidFill>
                  <a:srgbClr val="0000FF"/>
                </a:solidFill>
              </a:rPr>
              <a:t>*y)</a:t>
            </a:r>
          </a:p>
          <a:p>
            <a:r>
              <a:rPr lang="en-US" sz="3200" i="1" dirty="0">
                <a:solidFill>
                  <a:srgbClr val="0000FF"/>
                </a:solidFill>
              </a:rPr>
              <a:t>       = ¼ * (2 w</a:t>
            </a:r>
            <a:r>
              <a:rPr lang="en-US" sz="3200" i="1" baseline="-25000" dirty="0">
                <a:solidFill>
                  <a:srgbClr val="0000FF"/>
                </a:solidFill>
              </a:rPr>
              <a:t>0</a:t>
            </a:r>
            <a:r>
              <a:rPr lang="en-US" sz="3200" i="1" dirty="0">
                <a:solidFill>
                  <a:srgbClr val="0000FF"/>
                </a:solidFill>
              </a:rPr>
              <a:t>*x + 2 w</a:t>
            </a:r>
            <a:r>
              <a:rPr lang="en-US" sz="3200" i="1" baseline="-25000" dirty="0">
                <a:solidFill>
                  <a:srgbClr val="0000FF"/>
                </a:solidFill>
              </a:rPr>
              <a:t>1</a:t>
            </a:r>
            <a:r>
              <a:rPr lang="en-US" sz="3200" i="1" dirty="0">
                <a:solidFill>
                  <a:srgbClr val="0000FF"/>
                </a:solidFill>
              </a:rPr>
              <a:t>*y)</a:t>
            </a:r>
          </a:p>
          <a:p>
            <a:r>
              <a:rPr lang="en-US" sz="3200" i="1" dirty="0">
                <a:solidFill>
                  <a:srgbClr val="0000FF"/>
                </a:solidFill>
              </a:rPr>
              <a:t>	  = </a:t>
            </a:r>
            <a:r>
              <a:rPr lang="en-US" sz="3200" b="1" i="1" dirty="0">
                <a:solidFill>
                  <a:srgbClr val="0000FF"/>
                </a:solidFill>
              </a:rPr>
              <a:t>½ *</a:t>
            </a:r>
            <a:r>
              <a:rPr lang="en-US" sz="3200" i="1" dirty="0">
                <a:solidFill>
                  <a:srgbClr val="0000FF"/>
                </a:solidFill>
              </a:rPr>
              <a:t> </a:t>
            </a:r>
            <a:r>
              <a:rPr lang="en-US" sz="3200" b="1" i="1" dirty="0">
                <a:solidFill>
                  <a:srgbClr val="0000FF"/>
                </a:solidFill>
              </a:rPr>
              <a:t>(w</a:t>
            </a:r>
            <a:r>
              <a:rPr lang="en-US" sz="3200" b="1" i="1" baseline="-25000" dirty="0">
                <a:solidFill>
                  <a:srgbClr val="0000FF"/>
                </a:solidFill>
              </a:rPr>
              <a:t>0</a:t>
            </a:r>
            <a:r>
              <a:rPr lang="en-US" sz="3200" b="1" i="1" dirty="0">
                <a:solidFill>
                  <a:srgbClr val="0000FF"/>
                </a:solidFill>
              </a:rPr>
              <a:t>*x + w</a:t>
            </a:r>
            <a:r>
              <a:rPr lang="en-US" sz="3200" b="1" i="1" baseline="-25000" dirty="0">
                <a:solidFill>
                  <a:srgbClr val="0000FF"/>
                </a:solidFill>
              </a:rPr>
              <a:t>1</a:t>
            </a:r>
            <a:r>
              <a:rPr lang="en-US" sz="3200" b="1" i="1" dirty="0">
                <a:solidFill>
                  <a:srgbClr val="0000FF"/>
                </a:solidFill>
              </a:rPr>
              <a:t>*y)</a:t>
            </a:r>
          </a:p>
        </p:txBody>
      </p:sp>
      <p:sp>
        <p:nvSpPr>
          <p:cNvPr id="279" name="Google Shape;279;p35"/>
          <p:cNvSpPr txBox="1"/>
          <p:nvPr/>
        </p:nvSpPr>
        <p:spPr>
          <a:xfrm>
            <a:off x="1867567" y="2490067"/>
            <a:ext cx="5344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2400"/>
              <a:t>a</a:t>
            </a:r>
            <a:endParaRPr sz="2400"/>
          </a:p>
        </p:txBody>
      </p:sp>
      <p:cxnSp>
        <p:nvCxnSpPr>
          <p:cNvPr id="280" name="Google Shape;280;p35"/>
          <p:cNvCxnSpPr/>
          <p:nvPr/>
        </p:nvCxnSpPr>
        <p:spPr>
          <a:xfrm flipH="1">
            <a:off x="8644833" y="4658933"/>
            <a:ext cx="1190400" cy="1155200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81" name="Google Shape;281;p35"/>
          <p:cNvSpPr txBox="1"/>
          <p:nvPr/>
        </p:nvSpPr>
        <p:spPr>
          <a:xfrm>
            <a:off x="9043567" y="2119500"/>
            <a:ext cx="3288800" cy="16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2400">
                <a:solidFill>
                  <a:srgbClr val="FF0000"/>
                </a:solidFill>
              </a:rPr>
              <a:t>With p=0.5, using all inputs in the forward pass would inflate the activations by 2x from what the network was “used to” during training!</a:t>
            </a:r>
            <a:endParaRPr sz="2400">
              <a:solidFill>
                <a:srgbClr val="FF0000"/>
              </a:solidFill>
            </a:endParaRPr>
          </a:p>
          <a:p>
            <a:r>
              <a:rPr lang="en" sz="2400">
                <a:solidFill>
                  <a:srgbClr val="FF0000"/>
                </a:solidFill>
              </a:rPr>
              <a:t>=&gt; Have to compensate by scaling the activations back down by ½ </a:t>
            </a:r>
            <a:endParaRPr sz="2400">
              <a:solidFill>
                <a:srgbClr val="FF0000"/>
              </a:solidFill>
            </a:endParaRPr>
          </a:p>
        </p:txBody>
      </p:sp>
      <p:sp>
        <p:nvSpPr>
          <p:cNvPr id="282" name="Google Shape;282;p35"/>
          <p:cNvSpPr txBox="1"/>
          <p:nvPr/>
        </p:nvSpPr>
        <p:spPr>
          <a:xfrm>
            <a:off x="979000" y="4064000"/>
            <a:ext cx="6765600" cy="7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2400"/>
              <a:t>w0</a:t>
            </a:r>
            <a:endParaRPr sz="2400"/>
          </a:p>
        </p:txBody>
      </p:sp>
      <p:sp>
        <p:nvSpPr>
          <p:cNvPr id="283" name="Google Shape;283;p35"/>
          <p:cNvSpPr txBox="1"/>
          <p:nvPr/>
        </p:nvSpPr>
        <p:spPr>
          <a:xfrm>
            <a:off x="2198733" y="4030700"/>
            <a:ext cx="6765600" cy="7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2400"/>
              <a:t>w1</a:t>
            </a:r>
            <a:endParaRPr sz="240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8498616-A497-D947-9A52-25FD4FB627D7}"/>
              </a:ext>
            </a:extLst>
          </p:cNvPr>
          <p:cNvSpPr txBox="1"/>
          <p:nvPr/>
        </p:nvSpPr>
        <p:spPr>
          <a:xfrm>
            <a:off x="-10689" y="6560991"/>
            <a:ext cx="61515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E. Learned-Miller, originally developed by Andrej </a:t>
            </a:r>
            <a:r>
              <a:rPr lang="en-US" sz="1200" dirty="0" err="1"/>
              <a:t>Karpathy</a:t>
            </a:r>
            <a:r>
              <a:rPr lang="en-US" sz="1200" dirty="0"/>
              <a:t>, Justin Johnson, Fei-Fei Li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SpiceLuxe Bamboo Stadium Rack Beautiful Spice Organizer for Counter or">
            <a:extLst>
              <a:ext uri="{FF2B5EF4-FFF2-40B4-BE49-F238E27FC236}">
                <a16:creationId xmlns:a16="http://schemas.microsoft.com/office/drawing/2014/main" id="{64C7F58A-0820-C914-BDDB-52B1614ED7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50" b="13113"/>
          <a:stretch/>
        </p:blipFill>
        <p:spPr bwMode="auto">
          <a:xfrm>
            <a:off x="1419258" y="-3"/>
            <a:ext cx="9573126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86C9860-51B6-D173-276F-DC03CBA396C6}"/>
              </a:ext>
            </a:extLst>
          </p:cNvPr>
          <p:cNvSpPr txBox="1"/>
          <p:nvPr/>
        </p:nvSpPr>
        <p:spPr>
          <a:xfrm>
            <a:off x="2987497" y="1865265"/>
            <a:ext cx="1465466" cy="400110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99000">
                <a:schemeClr val="tx1">
                  <a:lumMod val="75000"/>
                  <a:lumOff val="25000"/>
                </a:schemeClr>
              </a:gs>
            </a:gsLst>
            <a:path path="circle">
              <a:fillToRect l="50000" t="50000" r="50000" b="50000"/>
            </a:path>
            <a:tileRect/>
          </a:gradFill>
          <a:scene3d>
            <a:camera prst="orthographicFront">
              <a:rot lat="20400000" lon="1199999" rev="0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Times" pitchFamily="2" charset="0"/>
              </a:rPr>
              <a:t>Convolution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FB7355A-D6E3-C90D-7469-A31EF8D5D4C2}"/>
              </a:ext>
            </a:extLst>
          </p:cNvPr>
          <p:cNvSpPr txBox="1"/>
          <p:nvPr/>
        </p:nvSpPr>
        <p:spPr>
          <a:xfrm>
            <a:off x="4365471" y="5205665"/>
            <a:ext cx="712054" cy="707886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99000">
                <a:schemeClr val="accent6">
                  <a:lumMod val="20000"/>
                  <a:lumOff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scene3d>
            <a:camera prst="orthographicFront">
              <a:rot lat="20400000" lon="1199999" rev="0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Times" pitchFamily="2" charset="0"/>
              </a:rPr>
              <a:t>Drop</a:t>
            </a:r>
            <a:br>
              <a:rPr lang="en-US" sz="2000" dirty="0">
                <a:solidFill>
                  <a:schemeClr val="bg1"/>
                </a:solidFill>
                <a:latin typeface="Times" pitchFamily="2" charset="0"/>
              </a:rPr>
            </a:br>
            <a:r>
              <a:rPr lang="en-US" sz="2000" dirty="0">
                <a:solidFill>
                  <a:schemeClr val="bg1"/>
                </a:solidFill>
                <a:latin typeface="Times" pitchFamily="2" charset="0"/>
              </a:rPr>
              <a:t>out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377E40-CAF9-A411-E351-4B91F03F00BF}"/>
              </a:ext>
            </a:extLst>
          </p:cNvPr>
          <p:cNvSpPr txBox="1"/>
          <p:nvPr/>
        </p:nvSpPr>
        <p:spPr>
          <a:xfrm>
            <a:off x="4641009" y="1585653"/>
            <a:ext cx="597921" cy="707886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99000">
                <a:schemeClr val="accent2">
                  <a:lumMod val="75000"/>
                </a:schemeClr>
              </a:gs>
            </a:gsLst>
            <a:path path="circle">
              <a:fillToRect l="50000" t="50000" r="50000" b="50000"/>
            </a:path>
            <a:tileRect/>
          </a:gradFill>
          <a:scene3d>
            <a:camera prst="orthographicFront">
              <a:rot lat="20400000" lon="1199999" rev="0"/>
            </a:camera>
            <a:lightRig rig="threePt" dir="t"/>
          </a:scene3d>
        </p:spPr>
        <p:txBody>
          <a:bodyPr wrap="none" lIns="0" rIns="0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Times" pitchFamily="2" charset="0"/>
              </a:rPr>
              <a:t>Batch</a:t>
            </a:r>
            <a:br>
              <a:rPr lang="en-US" sz="2000" dirty="0">
                <a:solidFill>
                  <a:schemeClr val="bg1"/>
                </a:solidFill>
                <a:latin typeface="Times" pitchFamily="2" charset="0"/>
              </a:rPr>
            </a:br>
            <a:r>
              <a:rPr lang="en-US" sz="2000" dirty="0">
                <a:solidFill>
                  <a:schemeClr val="bg1"/>
                </a:solidFill>
                <a:latin typeface="Times" pitchFamily="2" charset="0"/>
              </a:rPr>
              <a:t>norm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FE0B11C-34AA-C347-B8F0-F6C19B884B9F}"/>
              </a:ext>
            </a:extLst>
          </p:cNvPr>
          <p:cNvSpPr txBox="1"/>
          <p:nvPr/>
        </p:nvSpPr>
        <p:spPr>
          <a:xfrm>
            <a:off x="6147975" y="3075054"/>
            <a:ext cx="1393009" cy="707886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99000">
                <a:schemeClr val="accent4">
                  <a:lumMod val="75000"/>
                </a:schemeClr>
              </a:gs>
            </a:gsLst>
            <a:path path="circle">
              <a:fillToRect l="50000" t="50000" r="50000" b="50000"/>
            </a:path>
            <a:tileRect/>
          </a:gradFill>
          <a:scene3d>
            <a:camera prst="orthographicFront">
              <a:rot lat="20400000" lon="1199999" rev="0"/>
            </a:camera>
            <a:lightRig rig="threePt" dir="t"/>
          </a:scene3d>
        </p:spPr>
        <p:txBody>
          <a:bodyPr wrap="none" lIns="0" rIns="0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Times" pitchFamily="2" charset="0"/>
              </a:rPr>
              <a:t>Data</a:t>
            </a:r>
            <a:br>
              <a:rPr lang="en-US" sz="2000" dirty="0">
                <a:solidFill>
                  <a:schemeClr val="bg1"/>
                </a:solidFill>
                <a:latin typeface="Times" pitchFamily="2" charset="0"/>
              </a:rPr>
            </a:br>
            <a:r>
              <a:rPr lang="en-US" sz="2000" dirty="0">
                <a:solidFill>
                  <a:schemeClr val="bg1"/>
                </a:solidFill>
                <a:latin typeface="Times" pitchFamily="2" charset="0"/>
              </a:rPr>
              <a:t>augmentation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7276444-D5CD-0B53-E955-7C1FA63C8A27}"/>
              </a:ext>
            </a:extLst>
          </p:cNvPr>
          <p:cNvSpPr txBox="1"/>
          <p:nvPr/>
        </p:nvSpPr>
        <p:spPr>
          <a:xfrm>
            <a:off x="8172806" y="1157379"/>
            <a:ext cx="639919" cy="70788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scene3d>
            <a:camera prst="orthographicFront">
              <a:rot lat="20400000" lon="1199999" rev="0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pPr algn="ctr"/>
            <a:r>
              <a:rPr lang="en-US" sz="2000" dirty="0" err="1">
                <a:latin typeface="Times" pitchFamily="2" charset="0"/>
              </a:rPr>
              <a:t>Resi</a:t>
            </a:r>
            <a:br>
              <a:rPr lang="en-US" sz="2000" dirty="0">
                <a:latin typeface="Times" pitchFamily="2" charset="0"/>
              </a:rPr>
            </a:br>
            <a:r>
              <a:rPr lang="en-US" sz="2000" dirty="0">
                <a:latin typeface="Times" pitchFamily="2" charset="0"/>
              </a:rPr>
              <a:t>dual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174400-DE7E-4148-9F97-D2B565899BA9}"/>
              </a:ext>
            </a:extLst>
          </p:cNvPr>
          <p:cNvSpPr txBox="1"/>
          <p:nvPr/>
        </p:nvSpPr>
        <p:spPr>
          <a:xfrm>
            <a:off x="8468054" y="3382830"/>
            <a:ext cx="785471" cy="400110"/>
          </a:xfrm>
          <a:prstGeom prst="rect">
            <a:avLst/>
          </a:prstGeom>
          <a:gradFill flip="none" rotWithShape="1">
            <a:gsLst>
              <a:gs pos="0">
                <a:srgbClr val="C00000"/>
              </a:gs>
              <a:gs pos="99000">
                <a:schemeClr val="tx1">
                  <a:lumMod val="50000"/>
                  <a:lumOff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scene3d>
            <a:camera prst="orthographicFront">
              <a:rot lat="21299996" lon="1199999" rev="0"/>
            </a:camera>
            <a:lightRig rig="threePt" dir="t"/>
          </a:scene3d>
        </p:spPr>
        <p:txBody>
          <a:bodyPr wrap="none" lIns="0" rIns="0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Times" pitchFamily="2" charset="0"/>
              </a:rPr>
              <a:t>ADAM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6D4BA1A-03EC-AD3E-CEB0-BB8E94EA9EFE}"/>
              </a:ext>
            </a:extLst>
          </p:cNvPr>
          <p:cNvSpPr txBox="1"/>
          <p:nvPr/>
        </p:nvSpPr>
        <p:spPr>
          <a:xfrm>
            <a:off x="5206477" y="4953097"/>
            <a:ext cx="733021" cy="707886"/>
          </a:xfrm>
          <a:prstGeom prst="rect">
            <a:avLst/>
          </a:prstGeom>
          <a:gradFill flip="none" rotWithShape="1">
            <a:gsLst>
              <a:gs pos="0">
                <a:srgbClr val="92D050"/>
              </a:gs>
              <a:gs pos="99000">
                <a:schemeClr val="accent3">
                  <a:lumMod val="89000"/>
                </a:schemeClr>
              </a:gs>
            </a:gsLst>
            <a:path path="circle">
              <a:fillToRect l="50000" t="50000" r="50000" b="50000"/>
            </a:path>
            <a:tileRect/>
          </a:gradFill>
          <a:scene3d>
            <a:camera prst="orthographicFront">
              <a:rot lat="20400000" lon="1199999" rev="0"/>
            </a:camera>
            <a:lightRig rig="threePt" dir="t"/>
          </a:scene3d>
        </p:spPr>
        <p:txBody>
          <a:bodyPr wrap="none" lIns="0" rIns="0" rtlCol="0">
            <a:spAutoFit/>
          </a:bodyPr>
          <a:lstStyle/>
          <a:p>
            <a:pPr algn="ctr"/>
            <a:r>
              <a:rPr lang="en-US" sz="2000" dirty="0">
                <a:latin typeface="Times" pitchFamily="2" charset="0"/>
              </a:rPr>
              <a:t>Weight</a:t>
            </a:r>
            <a:br>
              <a:rPr lang="en-US" sz="2000" dirty="0">
                <a:latin typeface="Times" pitchFamily="2" charset="0"/>
              </a:rPr>
            </a:br>
            <a:r>
              <a:rPr lang="en-US" sz="2000" dirty="0">
                <a:latin typeface="Times" pitchFamily="2" charset="0"/>
              </a:rPr>
              <a:t>decay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A2A27AA-640E-FCCC-F455-57109271DF5D}"/>
              </a:ext>
            </a:extLst>
          </p:cNvPr>
          <p:cNvSpPr txBox="1"/>
          <p:nvPr/>
        </p:nvSpPr>
        <p:spPr>
          <a:xfrm>
            <a:off x="9474195" y="6334780"/>
            <a:ext cx="24431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SOTA spice rack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5AA563D-E33A-CA56-EFCC-BB5FE14D0F4E}"/>
              </a:ext>
            </a:extLst>
          </p:cNvPr>
          <p:cNvSpPr txBox="1"/>
          <p:nvPr/>
        </p:nvSpPr>
        <p:spPr>
          <a:xfrm>
            <a:off x="3239038" y="1277876"/>
            <a:ext cx="95410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0393B7F-E409-8EA8-F81E-75F496A90451}"/>
              </a:ext>
            </a:extLst>
          </p:cNvPr>
          <p:cNvSpPr txBox="1"/>
          <p:nvPr/>
        </p:nvSpPr>
        <p:spPr>
          <a:xfrm>
            <a:off x="6205821" y="2767277"/>
            <a:ext cx="95410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229D926-9314-CF2C-6226-387332313A3D}"/>
              </a:ext>
            </a:extLst>
          </p:cNvPr>
          <p:cNvSpPr txBox="1"/>
          <p:nvPr/>
        </p:nvSpPr>
        <p:spPr>
          <a:xfrm>
            <a:off x="5206477" y="4706876"/>
            <a:ext cx="95410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88E7C14-15A0-7B9A-50F4-B0C0089D9FB8}"/>
              </a:ext>
            </a:extLst>
          </p:cNvPr>
          <p:cNvSpPr txBox="1"/>
          <p:nvPr/>
        </p:nvSpPr>
        <p:spPr>
          <a:xfrm>
            <a:off x="4163955" y="4832124"/>
            <a:ext cx="95410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rgbClr val="00B050"/>
                </a:solidFill>
              </a:rPr>
              <a:t>✓</a:t>
            </a:r>
          </a:p>
        </p:txBody>
      </p:sp>
    </p:spTree>
    <p:extLst>
      <p:ext uri="{BB962C8B-B14F-4D97-AF65-F5344CB8AC3E}">
        <p14:creationId xmlns:p14="http://schemas.microsoft.com/office/powerpoint/2010/main" val="1032566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2" grpId="0"/>
      <p:bldP spid="1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263D9-0E75-566E-8DD3-01DD54F64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Alexnet</a:t>
            </a:r>
            <a:r>
              <a:rPr lang="en-US" dirty="0"/>
              <a:t> architecture</a:t>
            </a:r>
          </a:p>
        </p:txBody>
      </p:sp>
      <p:pic>
        <p:nvPicPr>
          <p:cNvPr id="23554" name="Picture 2" descr="5 Advanced CNN Architectures - Deep Learning for Vision Systems">
            <a:extLst>
              <a:ext uri="{FF2B5EF4-FFF2-40B4-BE49-F238E27FC236}">
                <a16:creationId xmlns:a16="http://schemas.microsoft.com/office/drawing/2014/main" id="{0DAA0E7B-1DE3-7ECC-C39D-D22A36D961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821" y="969132"/>
            <a:ext cx="9079831" cy="4370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1CACF89-64E7-46E9-111C-2BB31C9E9308}"/>
              </a:ext>
            </a:extLst>
          </p:cNvPr>
          <p:cNvSpPr txBox="1"/>
          <p:nvPr/>
        </p:nvSpPr>
        <p:spPr>
          <a:xfrm>
            <a:off x="1074821" y="5373233"/>
            <a:ext cx="6423298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800" dirty="0"/>
              <a:t>Question: how many parameters in conv3?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683EBA-D2BC-3F95-1307-4B181FC37983}"/>
              </a:ext>
            </a:extLst>
          </p:cNvPr>
          <p:cNvSpPr txBox="1"/>
          <p:nvPr/>
        </p:nvSpPr>
        <p:spPr>
          <a:xfrm>
            <a:off x="1074821" y="5929704"/>
            <a:ext cx="4523995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800" dirty="0"/>
              <a:t>How many parameters in fc6?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A935794-2999-D988-5C6F-5E51DAEF8FED}"/>
              </a:ext>
            </a:extLst>
          </p:cNvPr>
          <p:cNvSpPr txBox="1"/>
          <p:nvPr/>
        </p:nvSpPr>
        <p:spPr>
          <a:xfrm>
            <a:off x="7763986" y="5373233"/>
            <a:ext cx="36423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dirty="0"/>
              <a:t>3x3x256x384 = 884,736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CBD0025-F72C-CD8B-2CE0-14FAA900C4B2}"/>
              </a:ext>
            </a:extLst>
          </p:cNvPr>
          <p:cNvSpPr txBox="1"/>
          <p:nvPr/>
        </p:nvSpPr>
        <p:spPr>
          <a:xfrm>
            <a:off x="6125003" y="5929704"/>
            <a:ext cx="52822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dirty="0"/>
              <a:t>256x6x6x4096 = 37,748,376 (!!!!!!)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15F86C5-76FE-2B9A-E97F-CEFA08458C0C}"/>
              </a:ext>
            </a:extLst>
          </p:cNvPr>
          <p:cNvSpPr txBox="1"/>
          <p:nvPr/>
        </p:nvSpPr>
        <p:spPr>
          <a:xfrm>
            <a:off x="7846389" y="3572932"/>
            <a:ext cx="13014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(</a:t>
            </a:r>
            <a:r>
              <a:rPr lang="en-US" sz="1400" dirty="0" err="1"/>
              <a:t>strided</a:t>
            </a:r>
            <a:r>
              <a:rPr lang="en-US" sz="1400" dirty="0"/>
              <a:t> to 6x6)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76956D-CB58-9888-A43F-7EDE1E7DB084}"/>
              </a:ext>
            </a:extLst>
          </p:cNvPr>
          <p:cNvSpPr txBox="1"/>
          <p:nvPr/>
        </p:nvSpPr>
        <p:spPr>
          <a:xfrm>
            <a:off x="4286470" y="3419044"/>
            <a:ext cx="14841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(</a:t>
            </a:r>
            <a:r>
              <a:rPr lang="en-US" sz="1400" dirty="0" err="1"/>
              <a:t>strided</a:t>
            </a:r>
            <a:r>
              <a:rPr lang="en-US" sz="1400" dirty="0"/>
              <a:t> to 13x13)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8D5A519-D950-4F70-83F3-053B02074642}"/>
              </a:ext>
            </a:extLst>
          </p:cNvPr>
          <p:cNvSpPr txBox="1"/>
          <p:nvPr/>
        </p:nvSpPr>
        <p:spPr>
          <a:xfrm>
            <a:off x="3150551" y="3760072"/>
            <a:ext cx="14841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(</a:t>
            </a:r>
            <a:r>
              <a:rPr lang="en-US" sz="1400" dirty="0" err="1"/>
              <a:t>strided</a:t>
            </a:r>
            <a:r>
              <a:rPr lang="en-US" sz="1400" dirty="0"/>
              <a:t> to 27x27)</a:t>
            </a:r>
          </a:p>
        </p:txBody>
      </p:sp>
    </p:spTree>
    <p:extLst>
      <p:ext uri="{BB962C8B-B14F-4D97-AF65-F5344CB8AC3E}">
        <p14:creationId xmlns:p14="http://schemas.microsoft.com/office/powerpoint/2010/main" val="3180446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0C128-5EC7-2E32-775F-FBAA38B370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Understanding Convolutions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0AAE62B-FD58-05B6-0723-193D0F637DF7}"/>
              </a:ext>
            </a:extLst>
          </p:cNvPr>
          <p:cNvSpPr txBox="1"/>
          <p:nvPr/>
        </p:nvSpPr>
        <p:spPr>
          <a:xfrm>
            <a:off x="3061447" y="1572733"/>
            <a:ext cx="610496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dirty="0" err="1"/>
              <a:t>colab</a:t>
            </a:r>
            <a:r>
              <a:rPr lang="en-US" sz="4000" dirty="0"/>
              <a:t> notebook:</a:t>
            </a:r>
          </a:p>
          <a:p>
            <a:pPr algn="ctr"/>
            <a:r>
              <a:rPr lang="en-US" sz="4000" dirty="0"/>
              <a:t>https://</a:t>
            </a:r>
            <a:r>
              <a:rPr lang="en-US" sz="4000" dirty="0" err="1"/>
              <a:t>bit.ly</a:t>
            </a:r>
            <a:r>
              <a:rPr lang="en-US" sz="4000" dirty="0"/>
              <a:t>/cs7150-conv</a:t>
            </a:r>
          </a:p>
        </p:txBody>
      </p:sp>
      <p:pic>
        <p:nvPicPr>
          <p:cNvPr id="1026" name="Picture 2" descr="QR Code">
            <a:extLst>
              <a:ext uri="{FF2B5EF4-FFF2-40B4-BE49-F238E27FC236}">
                <a16:creationId xmlns:a16="http://schemas.microsoft.com/office/drawing/2014/main" id="{4B4B2447-A58C-6AB4-F727-6FE993F394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8682" y="3285564"/>
            <a:ext cx="3394635" cy="3394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80658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Going Deeper: </a:t>
            </a:r>
            <a:r>
              <a:rPr lang="en-US" dirty="0" err="1"/>
              <a:t>Imagenet</a:t>
            </a:r>
            <a:r>
              <a:rPr lang="en-US" dirty="0"/>
              <a:t> Winners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1619492" y="1005841"/>
          <a:ext cx="8915400" cy="49300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Google Shape;569;p41"/>
          <p:cNvSpPr txBox="1"/>
          <p:nvPr/>
        </p:nvSpPr>
        <p:spPr>
          <a:xfrm>
            <a:off x="2624165" y="6110360"/>
            <a:ext cx="603197" cy="2234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45688" rIns="91401" bIns="45688" anchor="t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Lin et al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570;p41"/>
          <p:cNvSpPr txBox="1"/>
          <p:nvPr/>
        </p:nvSpPr>
        <p:spPr>
          <a:xfrm>
            <a:off x="3347307" y="6054424"/>
            <a:ext cx="728889" cy="396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45688" rIns="91401" bIns="45688" anchor="t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Sanchez &amp; </a:t>
            </a:r>
            <a:r>
              <a:rPr kumimoji="0" lang="en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Perronnin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571;p41"/>
          <p:cNvSpPr txBox="1"/>
          <p:nvPr/>
        </p:nvSpPr>
        <p:spPr>
          <a:xfrm>
            <a:off x="4018911" y="6088371"/>
            <a:ext cx="979179" cy="396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45688" rIns="91401" bIns="45688" anchor="t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Krizhevsky</a:t>
            </a:r>
            <a:r>
              <a:rPr kumimoji="0" lang="e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et al (</a:t>
            </a:r>
            <a:r>
              <a:rPr kumimoji="0" lang="en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AlexNet</a:t>
            </a:r>
            <a:r>
              <a:rPr kumimoji="0" lang="e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)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572;p41"/>
          <p:cNvSpPr txBox="1"/>
          <p:nvPr/>
        </p:nvSpPr>
        <p:spPr>
          <a:xfrm>
            <a:off x="4994345" y="6083549"/>
            <a:ext cx="593126" cy="338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45688" rIns="91401" bIns="45688" anchor="t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Zeiler</a:t>
            </a:r>
            <a:r>
              <a:rPr kumimoji="0" lang="e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&amp; Fergus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573;p41"/>
          <p:cNvSpPr txBox="1"/>
          <p:nvPr/>
        </p:nvSpPr>
        <p:spPr>
          <a:xfrm>
            <a:off x="5487640" y="6058366"/>
            <a:ext cx="1048868" cy="338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45688" rIns="91401" bIns="45688" anchor="t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Simonyan</a:t>
            </a:r>
            <a:r>
              <a:rPr kumimoji="0" lang="e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&amp; Zisserman (VGG)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574;p41"/>
          <p:cNvSpPr txBox="1"/>
          <p:nvPr/>
        </p:nvSpPr>
        <p:spPr>
          <a:xfrm>
            <a:off x="6412707" y="6049048"/>
            <a:ext cx="869981" cy="338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45688" rIns="91401" bIns="45688" anchor="t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Szegedy</a:t>
            </a:r>
            <a:r>
              <a:rPr kumimoji="0" lang="e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et al (</a:t>
            </a:r>
            <a:r>
              <a:rPr kumimoji="0" lang="en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GoogLeNet</a:t>
            </a:r>
            <a:r>
              <a:rPr kumimoji="0" lang="e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)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575;p41"/>
          <p:cNvSpPr txBox="1"/>
          <p:nvPr/>
        </p:nvSpPr>
        <p:spPr>
          <a:xfrm>
            <a:off x="7282687" y="6046818"/>
            <a:ext cx="665340" cy="375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45688" rIns="91401" bIns="45688" anchor="t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He et al (</a:t>
            </a:r>
            <a:r>
              <a:rPr kumimoji="0" lang="en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ResNet</a:t>
            </a:r>
            <a:r>
              <a:rPr kumimoji="0" lang="e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)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577;p41"/>
          <p:cNvSpPr txBox="1"/>
          <p:nvPr/>
        </p:nvSpPr>
        <p:spPr>
          <a:xfrm>
            <a:off x="8082584" y="6115115"/>
            <a:ext cx="688596" cy="2502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45688" rIns="91401" bIns="45688" anchor="t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Shao et al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578;p41"/>
          <p:cNvSpPr txBox="1"/>
          <p:nvPr/>
        </p:nvSpPr>
        <p:spPr>
          <a:xfrm>
            <a:off x="8866178" y="6040504"/>
            <a:ext cx="689573" cy="341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45688" rIns="91401" bIns="45688" anchor="t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Hu et al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kumimoji="0" lang="en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SENet</a:t>
            </a:r>
            <a:r>
              <a:rPr kumimoji="0" lang="e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)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B400E88-6F97-624C-BF80-BF7546426455}"/>
              </a:ext>
            </a:extLst>
          </p:cNvPr>
          <p:cNvSpPr/>
          <p:nvPr/>
        </p:nvSpPr>
        <p:spPr>
          <a:xfrm>
            <a:off x="2925762" y="4940779"/>
            <a:ext cx="1309540" cy="39686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Shallow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3CC5A02-7D9E-C247-BC58-10E11EDCAE46}"/>
              </a:ext>
            </a:extLst>
          </p:cNvPr>
          <p:cNvSpPr/>
          <p:nvPr/>
        </p:nvSpPr>
        <p:spPr>
          <a:xfrm>
            <a:off x="4413690" y="4389456"/>
            <a:ext cx="637636" cy="55132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 Layer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D16343F-54C0-3240-A2D1-8D34EE5ED19E}"/>
              </a:ext>
            </a:extLst>
          </p:cNvPr>
          <p:cNvSpPr/>
          <p:nvPr/>
        </p:nvSpPr>
        <p:spPr>
          <a:xfrm>
            <a:off x="5172149" y="4382367"/>
            <a:ext cx="637636" cy="55132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 Layer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D823F7B-F264-2D41-8990-9DDAB76D32F0}"/>
              </a:ext>
            </a:extLst>
          </p:cNvPr>
          <p:cNvSpPr/>
          <p:nvPr/>
        </p:nvSpPr>
        <p:spPr>
          <a:xfrm>
            <a:off x="5930608" y="3312016"/>
            <a:ext cx="637636" cy="55132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19 Layer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2BEC0FB-F8D7-EA48-9D4F-5D575A527D52}"/>
              </a:ext>
            </a:extLst>
          </p:cNvPr>
          <p:cNvSpPr/>
          <p:nvPr/>
        </p:nvSpPr>
        <p:spPr>
          <a:xfrm>
            <a:off x="6689074" y="3315560"/>
            <a:ext cx="637636" cy="55132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22 Layer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543D38E-5208-ED43-91DB-5ADEB95BF7CE}"/>
              </a:ext>
            </a:extLst>
          </p:cNvPr>
          <p:cNvSpPr/>
          <p:nvPr/>
        </p:nvSpPr>
        <p:spPr>
          <a:xfrm>
            <a:off x="7481050" y="1075613"/>
            <a:ext cx="637636" cy="55132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152 Layer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7A023B5-435C-FF45-8C5C-9F2BC588E4D7}"/>
              </a:ext>
            </a:extLst>
          </p:cNvPr>
          <p:cNvSpPr/>
          <p:nvPr/>
        </p:nvSpPr>
        <p:spPr>
          <a:xfrm>
            <a:off x="8196691" y="1005840"/>
            <a:ext cx="2375816" cy="54128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0B89976-6C31-D746-B1C1-CC76812306C8}"/>
              </a:ext>
            </a:extLst>
          </p:cNvPr>
          <p:cNvSpPr/>
          <p:nvPr/>
        </p:nvSpPr>
        <p:spPr>
          <a:xfrm>
            <a:off x="7395027" y="1005840"/>
            <a:ext cx="785107" cy="4846320"/>
          </a:xfrm>
          <a:prstGeom prst="rect">
            <a:avLst/>
          </a:prstGeom>
          <a:noFill/>
          <a:ln w="508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DF67306-9A0C-8241-84E6-D64F9208BF54}"/>
              </a:ext>
            </a:extLst>
          </p:cNvPr>
          <p:cNvSpPr txBox="1"/>
          <p:nvPr/>
        </p:nvSpPr>
        <p:spPr>
          <a:xfrm>
            <a:off x="0" y="6581001"/>
            <a:ext cx="2314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 credit: 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Fouhey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&amp; J Johnson</a:t>
            </a:r>
          </a:p>
        </p:txBody>
      </p:sp>
    </p:spTree>
    <p:extLst>
      <p:ext uri="{BB962C8B-B14F-4D97-AF65-F5344CB8AC3E}">
        <p14:creationId xmlns:p14="http://schemas.microsoft.com/office/powerpoint/2010/main" val="36712759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2EF53-C687-3A4E-A110-035EA2D8B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go Deep, Part 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43FDC99-A9F8-644F-B396-C8D0D4B4797B}"/>
              </a:ext>
            </a:extLst>
          </p:cNvPr>
          <p:cNvSpPr txBox="1"/>
          <p:nvPr/>
        </p:nvSpPr>
        <p:spPr>
          <a:xfrm>
            <a:off x="3217999" y="1486883"/>
            <a:ext cx="575600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9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Download big datasets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9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Design CNN architecture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Initialize Weights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9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For t = 1 to T:</a:t>
            </a:r>
          </a:p>
          <a:p>
            <a:pPr marL="800100" marR="0" lvl="1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9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Form minibatch</a:t>
            </a:r>
          </a:p>
          <a:p>
            <a:pPr marL="800100" marR="0" lvl="1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9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Compute loss + gradient</a:t>
            </a:r>
          </a:p>
          <a:p>
            <a:pPr marL="800100" marR="0" lvl="1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9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Update Weights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9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Apply trained model to task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FCB594-6DD4-2249-AF7A-38AD861C1576}"/>
              </a:ext>
            </a:extLst>
          </p:cNvPr>
          <p:cNvSpPr txBox="1"/>
          <p:nvPr/>
        </p:nvSpPr>
        <p:spPr>
          <a:xfrm>
            <a:off x="0" y="6581001"/>
            <a:ext cx="2314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 credit: 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Fouhey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&amp; J Johnson</a:t>
            </a:r>
          </a:p>
        </p:txBody>
      </p:sp>
    </p:spTree>
    <p:extLst>
      <p:ext uri="{BB962C8B-B14F-4D97-AF65-F5344CB8AC3E}">
        <p14:creationId xmlns:p14="http://schemas.microsoft.com/office/powerpoint/2010/main" val="27530747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0992" y="182880"/>
            <a:ext cx="8917008" cy="822960"/>
          </a:xfrm>
        </p:spPr>
        <p:txBody>
          <a:bodyPr>
            <a:normAutofit fontScale="90000"/>
          </a:bodyPr>
          <a:lstStyle/>
          <a:p>
            <a:r>
              <a:rPr lang="en-US" dirty="0"/>
              <a:t>Weight Initialization: Activation Statistics</a:t>
            </a:r>
          </a:p>
        </p:txBody>
      </p:sp>
      <p:pic>
        <p:nvPicPr>
          <p:cNvPr id="4" name="Google Shape;695;p6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50994" y="1759610"/>
            <a:ext cx="5150933" cy="182427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699;p66"/>
          <p:cNvSpPr txBox="1"/>
          <p:nvPr/>
        </p:nvSpPr>
        <p:spPr>
          <a:xfrm>
            <a:off x="1750994" y="1320021"/>
            <a:ext cx="5150932" cy="475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Forward pass for a 6-layer net with hidden size 4096</a:t>
            </a:r>
            <a:endParaRPr kumimoji="0" sz="18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Google Shape;700;p66"/>
          <p:cNvSpPr txBox="1"/>
          <p:nvPr/>
        </p:nvSpPr>
        <p:spPr>
          <a:xfrm>
            <a:off x="7085902" y="1689456"/>
            <a:ext cx="3102392" cy="789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9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9DDF9A0-70D9-0448-B7BC-6CDCFCDF1BB2}"/>
              </a:ext>
            </a:extLst>
          </p:cNvPr>
          <p:cNvSpPr txBox="1"/>
          <p:nvPr/>
        </p:nvSpPr>
        <p:spPr>
          <a:xfrm>
            <a:off x="0" y="6581001"/>
            <a:ext cx="2314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 credit: 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Fouhey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&amp; J Johnson</a:t>
            </a:r>
          </a:p>
        </p:txBody>
      </p:sp>
    </p:spTree>
    <p:extLst>
      <p:ext uri="{BB962C8B-B14F-4D97-AF65-F5344CB8AC3E}">
        <p14:creationId xmlns:p14="http://schemas.microsoft.com/office/powerpoint/2010/main" val="42071125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0992" y="182880"/>
            <a:ext cx="8917008" cy="822960"/>
          </a:xfrm>
        </p:spPr>
        <p:txBody>
          <a:bodyPr>
            <a:normAutofit fontScale="90000"/>
          </a:bodyPr>
          <a:lstStyle/>
          <a:p>
            <a:r>
              <a:rPr lang="en-US" dirty="0"/>
              <a:t>Weight Initialization: Activation Statistics</a:t>
            </a:r>
          </a:p>
        </p:txBody>
      </p:sp>
      <p:pic>
        <p:nvPicPr>
          <p:cNvPr id="4" name="Google Shape;695;p6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50994" y="1759610"/>
            <a:ext cx="5150933" cy="1824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698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50992" y="3855531"/>
            <a:ext cx="8687628" cy="168244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699;p66"/>
          <p:cNvSpPr txBox="1"/>
          <p:nvPr/>
        </p:nvSpPr>
        <p:spPr>
          <a:xfrm>
            <a:off x="1750994" y="1320021"/>
            <a:ext cx="5150932" cy="475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Forward pass for a 6-layer net with hidden size 4096</a:t>
            </a:r>
            <a:endParaRPr kumimoji="0" sz="18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Google Shape;700;p66"/>
          <p:cNvSpPr txBox="1"/>
          <p:nvPr/>
        </p:nvSpPr>
        <p:spPr>
          <a:xfrm>
            <a:off x="7085902" y="1689456"/>
            <a:ext cx="3102392" cy="789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9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Google Shape;701;p66"/>
          <p:cNvSpPr txBox="1"/>
          <p:nvPr/>
        </p:nvSpPr>
        <p:spPr>
          <a:xfrm>
            <a:off x="7045789" y="1689456"/>
            <a:ext cx="3297941" cy="20388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All activations tend to zero for deeper network layers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</a:t>
            </a:r>
            <a:r>
              <a:rPr kumimoji="0" lang="e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What do the gradients </a:t>
            </a:r>
            <a:r>
              <a:rPr kumimoji="0" lang="en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dL</a:t>
            </a:r>
            <a:r>
              <a:rPr kumimoji="0" lang="e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</a:t>
            </a:r>
            <a:r>
              <a:rPr kumimoji="0" lang="en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dW</a:t>
            </a:r>
            <a:r>
              <a:rPr kumimoji="0" lang="e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look like?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1F81366-D78F-B44F-A43B-07AFF06A9DB3}"/>
              </a:ext>
            </a:extLst>
          </p:cNvPr>
          <p:cNvSpPr txBox="1"/>
          <p:nvPr/>
        </p:nvSpPr>
        <p:spPr>
          <a:xfrm>
            <a:off x="0" y="6581001"/>
            <a:ext cx="2314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 credit: 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Fouhey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&amp; J Johnson</a:t>
            </a:r>
          </a:p>
        </p:txBody>
      </p:sp>
    </p:spTree>
    <p:extLst>
      <p:ext uri="{BB962C8B-B14F-4D97-AF65-F5344CB8AC3E}">
        <p14:creationId xmlns:p14="http://schemas.microsoft.com/office/powerpoint/2010/main" val="37950026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695;p6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50994" y="1759610"/>
            <a:ext cx="5150933" cy="1824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698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50992" y="3855531"/>
            <a:ext cx="8687628" cy="168244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00;p66"/>
          <p:cNvSpPr txBox="1"/>
          <p:nvPr/>
        </p:nvSpPr>
        <p:spPr>
          <a:xfrm>
            <a:off x="7085902" y="1689456"/>
            <a:ext cx="3102392" cy="789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9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Google Shape;701;p66"/>
          <p:cNvSpPr txBox="1"/>
          <p:nvPr/>
        </p:nvSpPr>
        <p:spPr>
          <a:xfrm>
            <a:off x="7045789" y="1689456"/>
            <a:ext cx="3297941" cy="20388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All activations tend to zero for deeper network layers</a:t>
            </a: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</a:t>
            </a:r>
            <a:r>
              <a:rPr kumimoji="0" lang="en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What do the gradients dL/dW look like?</a:t>
            </a: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  <a:r>
              <a:rPr kumimoji="0" lang="en" sz="2000" b="0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All zero, no learning =(</a:t>
            </a: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6882C84B-2113-2549-B8C4-B821746BA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0992" y="182880"/>
            <a:ext cx="8917008" cy="822960"/>
          </a:xfrm>
        </p:spPr>
        <p:txBody>
          <a:bodyPr>
            <a:normAutofit fontScale="90000"/>
          </a:bodyPr>
          <a:lstStyle/>
          <a:p>
            <a:r>
              <a:rPr lang="en-US" dirty="0"/>
              <a:t>Weight Initialization: Activation Statistics</a:t>
            </a:r>
          </a:p>
        </p:txBody>
      </p:sp>
      <p:sp>
        <p:nvSpPr>
          <p:cNvPr id="12" name="Google Shape;699;p66">
            <a:extLst>
              <a:ext uri="{FF2B5EF4-FFF2-40B4-BE49-F238E27FC236}">
                <a16:creationId xmlns:a16="http://schemas.microsoft.com/office/drawing/2014/main" id="{A8584E79-7DE3-134C-A05E-E024B41228AB}"/>
              </a:ext>
            </a:extLst>
          </p:cNvPr>
          <p:cNvSpPr txBox="1"/>
          <p:nvPr/>
        </p:nvSpPr>
        <p:spPr>
          <a:xfrm>
            <a:off x="1750994" y="1320021"/>
            <a:ext cx="5150932" cy="475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Forward pass for a 6-layer net with hidden size 4096</a:t>
            </a:r>
            <a:endParaRPr kumimoji="0" sz="18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1E3B7D6-5144-394E-AAB3-56C5EC98677F}"/>
              </a:ext>
            </a:extLst>
          </p:cNvPr>
          <p:cNvSpPr txBox="1"/>
          <p:nvPr/>
        </p:nvSpPr>
        <p:spPr>
          <a:xfrm>
            <a:off x="3405069" y="5751073"/>
            <a:ext cx="57177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Weights are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too small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at initialization!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2347E7B-4ABE-3C4B-91D3-58EAEB08EC09}"/>
              </a:ext>
            </a:extLst>
          </p:cNvPr>
          <p:cNvSpPr txBox="1"/>
          <p:nvPr/>
        </p:nvSpPr>
        <p:spPr>
          <a:xfrm>
            <a:off x="0" y="6581001"/>
            <a:ext cx="2314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 credit: 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Fouhey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&amp; J Johnson</a:t>
            </a:r>
          </a:p>
        </p:txBody>
      </p:sp>
    </p:spTree>
    <p:extLst>
      <p:ext uri="{BB962C8B-B14F-4D97-AF65-F5344CB8AC3E}">
        <p14:creationId xmlns:p14="http://schemas.microsoft.com/office/powerpoint/2010/main" val="14636924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729;p6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50993" y="1759613"/>
            <a:ext cx="5269327" cy="182427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33;p69"/>
          <p:cNvSpPr txBox="1"/>
          <p:nvPr/>
        </p:nvSpPr>
        <p:spPr>
          <a:xfrm>
            <a:off x="7085902" y="1689456"/>
            <a:ext cx="3102392" cy="789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9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Google Shape;735;p69"/>
          <p:cNvSpPr/>
          <p:nvPr/>
        </p:nvSpPr>
        <p:spPr>
          <a:xfrm>
            <a:off x="2216694" y="2791768"/>
            <a:ext cx="4692878" cy="263332"/>
          </a:xfrm>
          <a:prstGeom prst="rect">
            <a:avLst/>
          </a:prstGeom>
          <a:noFill/>
          <a:ln w="2857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288B1AE-8DFE-1D4C-87A9-22ED3A94AD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0992" y="182880"/>
            <a:ext cx="8917008" cy="822960"/>
          </a:xfrm>
        </p:spPr>
        <p:txBody>
          <a:bodyPr>
            <a:normAutofit fontScale="90000"/>
          </a:bodyPr>
          <a:lstStyle/>
          <a:p>
            <a:r>
              <a:rPr lang="en-US" dirty="0"/>
              <a:t>Weight Initialization: Activation Statistics</a:t>
            </a:r>
          </a:p>
        </p:txBody>
      </p:sp>
      <p:sp>
        <p:nvSpPr>
          <p:cNvPr id="12" name="Google Shape;699;p66">
            <a:extLst>
              <a:ext uri="{FF2B5EF4-FFF2-40B4-BE49-F238E27FC236}">
                <a16:creationId xmlns:a16="http://schemas.microsoft.com/office/drawing/2014/main" id="{E73F3982-A635-D24F-92B0-1F3C5BD2A4C7}"/>
              </a:ext>
            </a:extLst>
          </p:cNvPr>
          <p:cNvSpPr txBox="1"/>
          <p:nvPr/>
        </p:nvSpPr>
        <p:spPr>
          <a:xfrm>
            <a:off x="1750994" y="1320021"/>
            <a:ext cx="5150932" cy="475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Increase scale of weights at initialization 0.01 -&gt; 0.05</a:t>
            </a:r>
            <a:endParaRPr kumimoji="0" sz="18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0C64D85-BC57-034D-BCB1-3A77258BC3F8}"/>
              </a:ext>
            </a:extLst>
          </p:cNvPr>
          <p:cNvSpPr txBox="1"/>
          <p:nvPr/>
        </p:nvSpPr>
        <p:spPr>
          <a:xfrm>
            <a:off x="0" y="6581001"/>
            <a:ext cx="2314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 credit: 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Fouhey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&amp; J Johnson</a:t>
            </a:r>
          </a:p>
        </p:txBody>
      </p:sp>
    </p:spTree>
    <p:extLst>
      <p:ext uri="{BB962C8B-B14F-4D97-AF65-F5344CB8AC3E}">
        <p14:creationId xmlns:p14="http://schemas.microsoft.com/office/powerpoint/2010/main" val="10592214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728;p69"/>
          <p:cNvPicPr preferRelativeResize="0"/>
          <p:nvPr/>
        </p:nvPicPr>
        <p:blipFill rotWithShape="1">
          <a:blip r:embed="rId2">
            <a:alphaModFix/>
          </a:blip>
          <a:srcRect b="2950"/>
          <a:stretch/>
        </p:blipFill>
        <p:spPr>
          <a:xfrm>
            <a:off x="1700170" y="3789571"/>
            <a:ext cx="8789285" cy="175581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729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50993" y="1759613"/>
            <a:ext cx="5269327" cy="182427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33;p69"/>
          <p:cNvSpPr txBox="1"/>
          <p:nvPr/>
        </p:nvSpPr>
        <p:spPr>
          <a:xfrm>
            <a:off x="7085902" y="1689456"/>
            <a:ext cx="3102392" cy="789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9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Google Shape;735;p69"/>
          <p:cNvSpPr/>
          <p:nvPr/>
        </p:nvSpPr>
        <p:spPr>
          <a:xfrm>
            <a:off x="2216694" y="2791768"/>
            <a:ext cx="4692878" cy="263332"/>
          </a:xfrm>
          <a:prstGeom prst="rect">
            <a:avLst/>
          </a:prstGeom>
          <a:noFill/>
          <a:ln w="2857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6B329551-B24F-4745-86E4-702A04AD9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0992" y="182880"/>
            <a:ext cx="8917008" cy="822960"/>
          </a:xfrm>
        </p:spPr>
        <p:txBody>
          <a:bodyPr>
            <a:normAutofit fontScale="90000"/>
          </a:bodyPr>
          <a:lstStyle/>
          <a:p>
            <a:r>
              <a:rPr lang="en-US" dirty="0"/>
              <a:t>Weight Initialization: Activation Statistics</a:t>
            </a:r>
          </a:p>
        </p:txBody>
      </p:sp>
      <p:sp>
        <p:nvSpPr>
          <p:cNvPr id="17" name="Google Shape;734;p69">
            <a:extLst>
              <a:ext uri="{FF2B5EF4-FFF2-40B4-BE49-F238E27FC236}">
                <a16:creationId xmlns:a16="http://schemas.microsoft.com/office/drawing/2014/main" id="{FF7F0871-0F25-3047-9ACA-AE66F36238F8}"/>
              </a:ext>
            </a:extLst>
          </p:cNvPr>
          <p:cNvSpPr txBox="1"/>
          <p:nvPr/>
        </p:nvSpPr>
        <p:spPr>
          <a:xfrm>
            <a:off x="7606495" y="1647861"/>
            <a:ext cx="2558956" cy="20388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All activations saturate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</a:t>
            </a:r>
            <a:r>
              <a:rPr kumimoji="0" lang="e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What do the gradients look like?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0E5CB03-2DAF-E342-A2F0-EA06AB4ADA2F}"/>
              </a:ext>
            </a:extLst>
          </p:cNvPr>
          <p:cNvSpPr txBox="1"/>
          <p:nvPr/>
        </p:nvSpPr>
        <p:spPr>
          <a:xfrm>
            <a:off x="3405068" y="5751073"/>
            <a:ext cx="53794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Weights are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too big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at initialization!</a:t>
            </a:r>
          </a:p>
        </p:txBody>
      </p:sp>
      <p:sp>
        <p:nvSpPr>
          <p:cNvPr id="20" name="Google Shape;699;p66">
            <a:extLst>
              <a:ext uri="{FF2B5EF4-FFF2-40B4-BE49-F238E27FC236}">
                <a16:creationId xmlns:a16="http://schemas.microsoft.com/office/drawing/2014/main" id="{F8EFF43D-C9DF-C548-8263-8E1CA99CD56A}"/>
              </a:ext>
            </a:extLst>
          </p:cNvPr>
          <p:cNvSpPr txBox="1"/>
          <p:nvPr/>
        </p:nvSpPr>
        <p:spPr>
          <a:xfrm>
            <a:off x="1750994" y="1320021"/>
            <a:ext cx="5150932" cy="475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Increase scale of weights at initialization 0.01 -&gt; 0.05</a:t>
            </a:r>
            <a:endParaRPr kumimoji="0" sz="18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39DED36-B4BA-FC48-8491-CAF3673F62F7}"/>
              </a:ext>
            </a:extLst>
          </p:cNvPr>
          <p:cNvSpPr txBox="1"/>
          <p:nvPr/>
        </p:nvSpPr>
        <p:spPr>
          <a:xfrm>
            <a:off x="0" y="6581001"/>
            <a:ext cx="2314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 credit: 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Fouhey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&amp; J Johnson</a:t>
            </a:r>
          </a:p>
        </p:txBody>
      </p:sp>
    </p:spTree>
    <p:extLst>
      <p:ext uri="{BB962C8B-B14F-4D97-AF65-F5344CB8AC3E}">
        <p14:creationId xmlns:p14="http://schemas.microsoft.com/office/powerpoint/2010/main" val="183811169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728;p69"/>
          <p:cNvPicPr preferRelativeResize="0"/>
          <p:nvPr/>
        </p:nvPicPr>
        <p:blipFill rotWithShape="1">
          <a:blip r:embed="rId2">
            <a:alphaModFix/>
          </a:blip>
          <a:srcRect b="2950"/>
          <a:stretch/>
        </p:blipFill>
        <p:spPr>
          <a:xfrm>
            <a:off x="1700170" y="3789571"/>
            <a:ext cx="8789285" cy="175581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729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50993" y="1759613"/>
            <a:ext cx="5269327" cy="182427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33;p69"/>
          <p:cNvSpPr txBox="1"/>
          <p:nvPr/>
        </p:nvSpPr>
        <p:spPr>
          <a:xfrm>
            <a:off x="7085902" y="1689456"/>
            <a:ext cx="3102392" cy="789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9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Google Shape;734;p69"/>
          <p:cNvSpPr txBox="1"/>
          <p:nvPr/>
        </p:nvSpPr>
        <p:spPr>
          <a:xfrm>
            <a:off x="7606495" y="1647861"/>
            <a:ext cx="2558956" cy="20388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All activations saturate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</a:t>
            </a:r>
            <a:r>
              <a:rPr kumimoji="0" lang="e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What do the gradients look like?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  <a:r>
              <a:rPr kumimoji="0" lang="en" sz="2000" b="0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Local gradients all zero, no learning =(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Google Shape;735;p69"/>
          <p:cNvSpPr/>
          <p:nvPr/>
        </p:nvSpPr>
        <p:spPr>
          <a:xfrm>
            <a:off x="2216694" y="2791768"/>
            <a:ext cx="4692878" cy="263332"/>
          </a:xfrm>
          <a:prstGeom prst="rect">
            <a:avLst/>
          </a:prstGeom>
          <a:noFill/>
          <a:ln w="2857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08018B6-908A-F940-9656-9510A3730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0992" y="182880"/>
            <a:ext cx="8917008" cy="822960"/>
          </a:xfrm>
        </p:spPr>
        <p:txBody>
          <a:bodyPr>
            <a:normAutofit fontScale="90000"/>
          </a:bodyPr>
          <a:lstStyle/>
          <a:p>
            <a:r>
              <a:rPr lang="en-US" dirty="0"/>
              <a:t>Weight Initialization: Activation Statistics</a:t>
            </a:r>
          </a:p>
        </p:txBody>
      </p:sp>
      <p:sp>
        <p:nvSpPr>
          <p:cNvPr id="16" name="Google Shape;699;p66">
            <a:extLst>
              <a:ext uri="{FF2B5EF4-FFF2-40B4-BE49-F238E27FC236}">
                <a16:creationId xmlns:a16="http://schemas.microsoft.com/office/drawing/2014/main" id="{2C525F8E-DE9C-4E4E-9B20-4B0ABB604705}"/>
              </a:ext>
            </a:extLst>
          </p:cNvPr>
          <p:cNvSpPr txBox="1"/>
          <p:nvPr/>
        </p:nvSpPr>
        <p:spPr>
          <a:xfrm>
            <a:off x="1750994" y="1320021"/>
            <a:ext cx="5150932" cy="475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Increase scale of weights at initialization 0.01 -&gt; 0.05</a:t>
            </a:r>
            <a:endParaRPr kumimoji="0" sz="18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A36CDE1-AE49-1447-95DE-EA464BEE8D21}"/>
              </a:ext>
            </a:extLst>
          </p:cNvPr>
          <p:cNvSpPr txBox="1"/>
          <p:nvPr/>
        </p:nvSpPr>
        <p:spPr>
          <a:xfrm>
            <a:off x="3405068" y="5751073"/>
            <a:ext cx="53794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Weights are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too big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at initialization!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77EB60B-D800-BA4F-8CE9-E5698A5CAF59}"/>
              </a:ext>
            </a:extLst>
          </p:cNvPr>
          <p:cNvSpPr txBox="1"/>
          <p:nvPr/>
        </p:nvSpPr>
        <p:spPr>
          <a:xfrm>
            <a:off x="0" y="6581001"/>
            <a:ext cx="2314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 credit: 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Fouhey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&amp; J Johnson</a:t>
            </a:r>
          </a:p>
        </p:txBody>
      </p:sp>
    </p:spTree>
    <p:extLst>
      <p:ext uri="{BB962C8B-B14F-4D97-AF65-F5344CB8AC3E}">
        <p14:creationId xmlns:p14="http://schemas.microsoft.com/office/powerpoint/2010/main" val="32925788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767;p7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621201" y="1841820"/>
            <a:ext cx="5424586" cy="1628672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769;p72"/>
          <p:cNvSpPr txBox="1"/>
          <p:nvPr/>
        </p:nvSpPr>
        <p:spPr>
          <a:xfrm>
            <a:off x="4161765" y="1689456"/>
            <a:ext cx="2858555" cy="789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Google Shape;770;p72"/>
          <p:cNvSpPr txBox="1"/>
          <p:nvPr/>
        </p:nvSpPr>
        <p:spPr>
          <a:xfrm>
            <a:off x="7085902" y="1689456"/>
            <a:ext cx="3102392" cy="789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9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Google Shape;772;p72"/>
          <p:cNvSpPr/>
          <p:nvPr/>
        </p:nvSpPr>
        <p:spPr>
          <a:xfrm>
            <a:off x="2041091" y="2756304"/>
            <a:ext cx="4979303" cy="263332"/>
          </a:xfrm>
          <a:prstGeom prst="rect">
            <a:avLst/>
          </a:prstGeom>
          <a:noFill/>
          <a:ln w="2857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F8784B0-CC34-D844-BDB9-678649300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0992" y="182880"/>
            <a:ext cx="8917008" cy="822960"/>
          </a:xfrm>
        </p:spPr>
        <p:txBody>
          <a:bodyPr>
            <a:normAutofit/>
          </a:bodyPr>
          <a:lstStyle/>
          <a:p>
            <a:r>
              <a:rPr lang="en-US" dirty="0"/>
              <a:t>Weight Initialization: Xavier</a:t>
            </a:r>
          </a:p>
        </p:txBody>
      </p:sp>
      <p:sp>
        <p:nvSpPr>
          <p:cNvPr id="14" name="Google Shape;774;p72">
            <a:extLst>
              <a:ext uri="{FF2B5EF4-FFF2-40B4-BE49-F238E27FC236}">
                <a16:creationId xmlns:a16="http://schemas.microsoft.com/office/drawing/2014/main" id="{0A53DD03-678B-8D4A-9AFC-9607EC91CDC4}"/>
              </a:ext>
            </a:extLst>
          </p:cNvPr>
          <p:cNvSpPr txBox="1"/>
          <p:nvPr/>
        </p:nvSpPr>
        <p:spPr>
          <a:xfrm>
            <a:off x="1524000" y="6224174"/>
            <a:ext cx="6839419" cy="236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Glorot</a:t>
            </a:r>
            <a:r>
              <a:rPr kumimoji="0" lang="e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and </a:t>
            </a:r>
            <a:r>
              <a:rPr kumimoji="0" lang="en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Bengio</a:t>
            </a:r>
            <a:r>
              <a:rPr kumimoji="0" lang="e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“Understanding the difficulty of training deep feedforward neural networks”, AISTAT 2010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Google Shape;699;p66">
            <a:extLst>
              <a:ext uri="{FF2B5EF4-FFF2-40B4-BE49-F238E27FC236}">
                <a16:creationId xmlns:a16="http://schemas.microsoft.com/office/drawing/2014/main" id="{47EB911A-5E1D-7C4D-B11C-C59143E21DAE}"/>
              </a:ext>
            </a:extLst>
          </p:cNvPr>
          <p:cNvSpPr txBox="1"/>
          <p:nvPr/>
        </p:nvSpPr>
        <p:spPr>
          <a:xfrm>
            <a:off x="1750994" y="1320021"/>
            <a:ext cx="5150932" cy="475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“Xavier” initialization: std = 1 / sqrt(Din)</a:t>
            </a:r>
            <a:endParaRPr kumimoji="0" sz="18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502C2ED-8D36-7643-A308-08D59482F918}"/>
              </a:ext>
            </a:extLst>
          </p:cNvPr>
          <p:cNvSpPr txBox="1"/>
          <p:nvPr/>
        </p:nvSpPr>
        <p:spPr>
          <a:xfrm>
            <a:off x="0" y="6581001"/>
            <a:ext cx="2314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 credit: 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Fouhey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&amp; J Johnson</a:t>
            </a:r>
          </a:p>
        </p:txBody>
      </p:sp>
    </p:spTree>
    <p:extLst>
      <p:ext uri="{BB962C8B-B14F-4D97-AF65-F5344CB8AC3E}">
        <p14:creationId xmlns:p14="http://schemas.microsoft.com/office/powerpoint/2010/main" val="221368005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766;p7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33560" y="3585615"/>
            <a:ext cx="8722529" cy="1704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767;p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21201" y="1841820"/>
            <a:ext cx="5424586" cy="1628672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769;p72"/>
          <p:cNvSpPr txBox="1"/>
          <p:nvPr/>
        </p:nvSpPr>
        <p:spPr>
          <a:xfrm>
            <a:off x="4161765" y="1689456"/>
            <a:ext cx="2858555" cy="789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Google Shape;770;p72"/>
          <p:cNvSpPr txBox="1"/>
          <p:nvPr/>
        </p:nvSpPr>
        <p:spPr>
          <a:xfrm>
            <a:off x="7085902" y="1689456"/>
            <a:ext cx="3102392" cy="789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9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Google Shape;772;p72"/>
          <p:cNvSpPr/>
          <p:nvPr/>
        </p:nvSpPr>
        <p:spPr>
          <a:xfrm>
            <a:off x="2041091" y="2756304"/>
            <a:ext cx="4979303" cy="263332"/>
          </a:xfrm>
          <a:prstGeom prst="rect">
            <a:avLst/>
          </a:prstGeom>
          <a:noFill/>
          <a:ln w="2857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B9582D7-E851-5E43-B26C-D05B37784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0992" y="182880"/>
            <a:ext cx="8917008" cy="822960"/>
          </a:xfrm>
        </p:spPr>
        <p:txBody>
          <a:bodyPr>
            <a:normAutofit/>
          </a:bodyPr>
          <a:lstStyle/>
          <a:p>
            <a:r>
              <a:rPr lang="en-US" dirty="0"/>
              <a:t>Weight Initialization: Xavier</a:t>
            </a:r>
          </a:p>
        </p:txBody>
      </p:sp>
      <p:sp>
        <p:nvSpPr>
          <p:cNvPr id="16" name="Google Shape;774;p72">
            <a:extLst>
              <a:ext uri="{FF2B5EF4-FFF2-40B4-BE49-F238E27FC236}">
                <a16:creationId xmlns:a16="http://schemas.microsoft.com/office/drawing/2014/main" id="{964A4870-C488-CA4C-A882-9954731161A8}"/>
              </a:ext>
            </a:extLst>
          </p:cNvPr>
          <p:cNvSpPr txBox="1"/>
          <p:nvPr/>
        </p:nvSpPr>
        <p:spPr>
          <a:xfrm>
            <a:off x="1524000" y="6224174"/>
            <a:ext cx="6839419" cy="236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Glorot</a:t>
            </a:r>
            <a:r>
              <a:rPr kumimoji="0" lang="e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and </a:t>
            </a:r>
            <a:r>
              <a:rPr kumimoji="0" lang="en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Bengio</a:t>
            </a:r>
            <a:r>
              <a:rPr kumimoji="0" lang="e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“Understanding the difficulty of training deep feedforward neural networks”, AISTAT 2010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Google Shape;699;p66">
            <a:extLst>
              <a:ext uri="{FF2B5EF4-FFF2-40B4-BE49-F238E27FC236}">
                <a16:creationId xmlns:a16="http://schemas.microsoft.com/office/drawing/2014/main" id="{B18EEE7D-ACF0-854C-8B4C-50B0C1F43DAD}"/>
              </a:ext>
            </a:extLst>
          </p:cNvPr>
          <p:cNvSpPr txBox="1"/>
          <p:nvPr/>
        </p:nvSpPr>
        <p:spPr>
          <a:xfrm>
            <a:off x="1750994" y="1320021"/>
            <a:ext cx="5150932" cy="475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“Xavier” initialization: std = 1 / sqrt(Din)</a:t>
            </a:r>
            <a:endParaRPr kumimoji="0" sz="18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0D2E262-BCF6-F545-B4D4-9514B3435200}"/>
              </a:ext>
            </a:extLst>
          </p:cNvPr>
          <p:cNvSpPr txBox="1"/>
          <p:nvPr/>
        </p:nvSpPr>
        <p:spPr>
          <a:xfrm>
            <a:off x="3405069" y="5591583"/>
            <a:ext cx="56705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Weights are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just right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at initialization!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8A13F74-8F57-AB4A-89A6-6504FA65A65B}"/>
              </a:ext>
            </a:extLst>
          </p:cNvPr>
          <p:cNvSpPr txBox="1"/>
          <p:nvPr/>
        </p:nvSpPr>
        <p:spPr>
          <a:xfrm>
            <a:off x="0" y="6581001"/>
            <a:ext cx="2314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 credit: 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Fouhey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&amp; J Johnson</a:t>
            </a:r>
          </a:p>
        </p:txBody>
      </p:sp>
    </p:spTree>
    <p:extLst>
      <p:ext uri="{BB962C8B-B14F-4D97-AF65-F5344CB8AC3E}">
        <p14:creationId xmlns:p14="http://schemas.microsoft.com/office/powerpoint/2010/main" val="426391741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766;p7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33560" y="3585615"/>
            <a:ext cx="8722529" cy="1704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767;p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21201" y="1841820"/>
            <a:ext cx="5424586" cy="1628672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769;p72"/>
          <p:cNvSpPr txBox="1"/>
          <p:nvPr/>
        </p:nvSpPr>
        <p:spPr>
          <a:xfrm>
            <a:off x="4161765" y="1689456"/>
            <a:ext cx="2858555" cy="789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Google Shape;770;p72"/>
          <p:cNvSpPr txBox="1"/>
          <p:nvPr/>
        </p:nvSpPr>
        <p:spPr>
          <a:xfrm>
            <a:off x="7085902" y="1689456"/>
            <a:ext cx="3102392" cy="789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9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Google Shape;771;p72"/>
          <p:cNvSpPr txBox="1"/>
          <p:nvPr/>
        </p:nvSpPr>
        <p:spPr>
          <a:xfrm>
            <a:off x="7158158" y="1759600"/>
            <a:ext cx="3297941" cy="1628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100"/>
              <a:buFontTx/>
              <a:buNone/>
              <a:tabLst/>
              <a:defRPr/>
            </a:pPr>
            <a:r>
              <a:rPr kumimoji="0" lang="e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 conv layers, Din is </a:t>
            </a:r>
            <a:r>
              <a:rPr kumimoji="0" lang="en" sz="17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kernel_size</a:t>
            </a:r>
            <a:r>
              <a:rPr kumimoji="0" lang="en" sz="1799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r>
              <a:rPr kumimoji="0" lang="en" sz="17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* </a:t>
            </a:r>
            <a:r>
              <a:rPr kumimoji="0" lang="en" sz="1799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input_channels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Google Shape;774;p72"/>
          <p:cNvSpPr txBox="1"/>
          <p:nvPr/>
        </p:nvSpPr>
        <p:spPr>
          <a:xfrm>
            <a:off x="1524000" y="6224174"/>
            <a:ext cx="6839419" cy="236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Glorot</a:t>
            </a:r>
            <a:r>
              <a:rPr kumimoji="0" lang="e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and </a:t>
            </a:r>
            <a:r>
              <a:rPr kumimoji="0" lang="en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Bengio</a:t>
            </a:r>
            <a:r>
              <a:rPr kumimoji="0" lang="e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“Understanding the difficulty of training deep feedforward neural networks”, AISTAT 2010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Google Shape;772;p72"/>
          <p:cNvSpPr/>
          <p:nvPr/>
        </p:nvSpPr>
        <p:spPr>
          <a:xfrm>
            <a:off x="2041091" y="2756304"/>
            <a:ext cx="4979303" cy="263332"/>
          </a:xfrm>
          <a:prstGeom prst="rect">
            <a:avLst/>
          </a:prstGeom>
          <a:noFill/>
          <a:ln w="2857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87198150-E3C5-D141-A026-BF78A8CC6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0992" y="182880"/>
            <a:ext cx="8917008" cy="822960"/>
          </a:xfrm>
        </p:spPr>
        <p:txBody>
          <a:bodyPr>
            <a:normAutofit/>
          </a:bodyPr>
          <a:lstStyle/>
          <a:p>
            <a:r>
              <a:rPr lang="en-US" dirty="0"/>
              <a:t>Weight Initialization: Xavier</a:t>
            </a:r>
          </a:p>
        </p:txBody>
      </p:sp>
      <p:sp>
        <p:nvSpPr>
          <p:cNvPr id="16" name="Google Shape;699;p66">
            <a:extLst>
              <a:ext uri="{FF2B5EF4-FFF2-40B4-BE49-F238E27FC236}">
                <a16:creationId xmlns:a16="http://schemas.microsoft.com/office/drawing/2014/main" id="{8A716176-08B7-D84C-B166-1983DD8318EB}"/>
              </a:ext>
            </a:extLst>
          </p:cNvPr>
          <p:cNvSpPr txBox="1"/>
          <p:nvPr/>
        </p:nvSpPr>
        <p:spPr>
          <a:xfrm>
            <a:off x="1750994" y="1320021"/>
            <a:ext cx="5150932" cy="475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“Xavier” initialization: std = 1 / sqrt(Din)</a:t>
            </a:r>
            <a:endParaRPr kumimoji="0" sz="18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714BA3A-4CEF-B748-A067-C981A9C517D9}"/>
              </a:ext>
            </a:extLst>
          </p:cNvPr>
          <p:cNvSpPr txBox="1"/>
          <p:nvPr/>
        </p:nvSpPr>
        <p:spPr>
          <a:xfrm>
            <a:off x="3405069" y="5591583"/>
            <a:ext cx="56705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Weights are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just right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at initialization!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BB255F0-5524-D940-B0DC-03C7D2D1CAE5}"/>
              </a:ext>
            </a:extLst>
          </p:cNvPr>
          <p:cNvSpPr txBox="1"/>
          <p:nvPr/>
        </p:nvSpPr>
        <p:spPr>
          <a:xfrm>
            <a:off x="0" y="6581001"/>
            <a:ext cx="2314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 credit: 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Fouhey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&amp; J Johnson</a:t>
            </a:r>
          </a:p>
        </p:txBody>
      </p:sp>
    </p:spTree>
    <p:extLst>
      <p:ext uri="{BB962C8B-B14F-4D97-AF65-F5344CB8AC3E}">
        <p14:creationId xmlns:p14="http://schemas.microsoft.com/office/powerpoint/2010/main" val="280492881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829;p7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932383" y="3577099"/>
            <a:ext cx="8314862" cy="162857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Weight Initialization: MSRA</a:t>
            </a:r>
          </a:p>
        </p:txBody>
      </p:sp>
      <p:pic>
        <p:nvPicPr>
          <p:cNvPr id="5" name="Google Shape;807;p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64788" y="1844927"/>
            <a:ext cx="5337398" cy="1628576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811;p75"/>
          <p:cNvSpPr txBox="1"/>
          <p:nvPr/>
        </p:nvSpPr>
        <p:spPr>
          <a:xfrm>
            <a:off x="7085902" y="1676059"/>
            <a:ext cx="3102392" cy="789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9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Google Shape;812;p75"/>
          <p:cNvSpPr txBox="1"/>
          <p:nvPr/>
        </p:nvSpPr>
        <p:spPr>
          <a:xfrm>
            <a:off x="7085901" y="1844939"/>
            <a:ext cx="3370222" cy="1628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”Just right” </a:t>
            </a:r>
            <a:r>
              <a:rPr kumimoji="0" lang="mr-I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Mangal" panose="02040503050203030202" pitchFamily="18" charset="0"/>
              </a:rPr>
              <a:t>–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activations nicely scaled for all layers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Google Shape;813;p75"/>
          <p:cNvSpPr/>
          <p:nvPr/>
        </p:nvSpPr>
        <p:spPr>
          <a:xfrm>
            <a:off x="2022896" y="2955975"/>
            <a:ext cx="3013315" cy="263332"/>
          </a:xfrm>
          <a:prstGeom prst="rect">
            <a:avLst/>
          </a:prstGeom>
          <a:noFill/>
          <a:ln w="2857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Google Shape;828;p76"/>
          <p:cNvSpPr txBox="1"/>
          <p:nvPr/>
        </p:nvSpPr>
        <p:spPr>
          <a:xfrm>
            <a:off x="1475448" y="6291939"/>
            <a:ext cx="6839419" cy="1688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 et al, “Delving Deep into Rectifiers: Surpassing Human-Level Performance on ImageNet Classification”, ICCV 2015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Google Shape;699;p66">
            <a:extLst>
              <a:ext uri="{FF2B5EF4-FFF2-40B4-BE49-F238E27FC236}">
                <a16:creationId xmlns:a16="http://schemas.microsoft.com/office/drawing/2014/main" id="{CFFC5639-6075-5540-AB37-CBB9B5933EA2}"/>
              </a:ext>
            </a:extLst>
          </p:cNvPr>
          <p:cNvSpPr txBox="1"/>
          <p:nvPr/>
        </p:nvSpPr>
        <p:spPr>
          <a:xfrm>
            <a:off x="1750994" y="1320021"/>
            <a:ext cx="5150932" cy="475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lvl="0" defTabSz="457200"/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 </a:t>
            </a:r>
            <a:r>
              <a:rPr kumimoji="0" lang="en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ReLU</a:t>
            </a: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networks: std = </a:t>
            </a:r>
            <a:r>
              <a:rPr lang="en" b="1" dirty="0">
                <a:solidFill>
                  <a:srgbClr val="4472C4"/>
                </a:solidFill>
              </a:rPr>
              <a:t>sqrt(2 / Din</a:t>
            </a: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  <a:endParaRPr kumimoji="0" sz="18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424D565-D1E1-6245-8774-1AB28E55EBF0}"/>
              </a:ext>
            </a:extLst>
          </p:cNvPr>
          <p:cNvSpPr txBox="1"/>
          <p:nvPr/>
        </p:nvSpPr>
        <p:spPr>
          <a:xfrm>
            <a:off x="3405069" y="5591583"/>
            <a:ext cx="56705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Weights are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just right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at initialization!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88A6726-CA12-3947-A4EA-45741C2DDC3C}"/>
              </a:ext>
            </a:extLst>
          </p:cNvPr>
          <p:cNvSpPr txBox="1"/>
          <p:nvPr/>
        </p:nvSpPr>
        <p:spPr>
          <a:xfrm>
            <a:off x="0" y="6581001"/>
            <a:ext cx="2314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 credit: 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Fouhey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&amp; J Johnson</a:t>
            </a:r>
          </a:p>
        </p:txBody>
      </p:sp>
    </p:spTree>
    <p:extLst>
      <p:ext uri="{BB962C8B-B14F-4D97-AF65-F5344CB8AC3E}">
        <p14:creationId xmlns:p14="http://schemas.microsoft.com/office/powerpoint/2010/main" val="205137017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264B1C-3AA7-7E98-332A-02510AD44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go Deep, part 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88E9A8F-D9D4-8E4D-F068-FEE85F04336C}"/>
              </a:ext>
            </a:extLst>
          </p:cNvPr>
          <p:cNvSpPr txBox="1"/>
          <p:nvPr/>
        </p:nvSpPr>
        <p:spPr>
          <a:xfrm>
            <a:off x="2492930" y="3167390"/>
            <a:ext cx="72061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Why not just </a:t>
            </a:r>
            <a:r>
              <a:rPr lang="en-US" sz="2800" i="1" dirty="0"/>
              <a:t>force</a:t>
            </a:r>
            <a:r>
              <a:rPr lang="en-US" sz="2800" dirty="0"/>
              <a:t> activations to be a good size?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4600620-6ED5-3E4A-8519-A8EF7A50CDAF}"/>
              </a:ext>
            </a:extLst>
          </p:cNvPr>
          <p:cNvSpPr txBox="1"/>
          <p:nvPr/>
        </p:nvSpPr>
        <p:spPr>
          <a:xfrm>
            <a:off x="1739470" y="1771209"/>
            <a:ext cx="87130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But wait, can’t activations become unscaled after training?</a:t>
            </a:r>
          </a:p>
        </p:txBody>
      </p:sp>
    </p:spTree>
    <p:extLst>
      <p:ext uri="{BB962C8B-B14F-4D97-AF65-F5344CB8AC3E}">
        <p14:creationId xmlns:p14="http://schemas.microsoft.com/office/powerpoint/2010/main" val="341134834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Batch Normalization</a:t>
            </a:r>
          </a:p>
        </p:txBody>
      </p:sp>
      <p:sp>
        <p:nvSpPr>
          <p:cNvPr id="5" name="Google Shape;907;p82"/>
          <p:cNvSpPr txBox="1"/>
          <p:nvPr/>
        </p:nvSpPr>
        <p:spPr>
          <a:xfrm>
            <a:off x="1705204" y="2589145"/>
            <a:ext cx="3198667" cy="8718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defTabSz="457200"/>
            <a:r>
              <a:rPr lang="en" sz="2399" b="1" dirty="0">
                <a:solidFill>
                  <a:prstClr val="black"/>
                </a:solidFill>
                <a:latin typeface="Calibri" panose="020F0502020204030204"/>
              </a:rPr>
              <a:t>Learnable scale and shift parameters:</a:t>
            </a:r>
            <a:endParaRPr sz="1799" b="1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" name="Google Shape;908;p82"/>
          <p:cNvSpPr txBox="1"/>
          <p:nvPr/>
        </p:nvSpPr>
        <p:spPr>
          <a:xfrm>
            <a:off x="7926397" y="4650128"/>
            <a:ext cx="1839028" cy="78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defTabSz="457200"/>
            <a:r>
              <a:rPr lang="en" sz="2100" dirty="0">
                <a:solidFill>
                  <a:prstClr val="black"/>
                </a:solidFill>
                <a:latin typeface="Calibri" panose="020F0502020204030204"/>
              </a:rPr>
              <a:t>Output,</a:t>
            </a:r>
            <a:endParaRPr sz="2100" dirty="0">
              <a:solidFill>
                <a:prstClr val="black"/>
              </a:solidFill>
              <a:latin typeface="Calibri" panose="020F0502020204030204"/>
            </a:endParaRPr>
          </a:p>
          <a:p>
            <a:pPr defTabSz="457200"/>
            <a:r>
              <a:rPr lang="en" sz="2100" dirty="0">
                <a:solidFill>
                  <a:prstClr val="black"/>
                </a:solidFill>
                <a:latin typeface="Calibri" panose="020F0502020204030204"/>
              </a:rPr>
              <a:t>Shape is N x D</a:t>
            </a:r>
            <a:endParaRPr sz="2100" dirty="0">
              <a:solidFill>
                <a:prstClr val="black"/>
              </a:solidFill>
              <a:latin typeface="Calibri" panose="020F0502020204030204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Google Shape;909;p82"/>
              <p:cNvSpPr txBox="1"/>
              <p:nvPr/>
            </p:nvSpPr>
            <p:spPr>
              <a:xfrm>
                <a:off x="1615177" y="4091954"/>
                <a:ext cx="3288693" cy="13419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01" tIns="91401" rIns="91401" bIns="91401" anchor="t" anchorCtr="0">
                <a:noAutofit/>
              </a:bodyPr>
              <a:lstStyle/>
              <a:p>
                <a:pPr defTabSz="457200"/>
                <a:r>
                  <a:rPr lang="en-US" sz="2399" dirty="0">
                    <a:solidFill>
                      <a:prstClr val="black"/>
                    </a:solidFill>
                    <a:latin typeface="Calibri" panose="020F0502020204030204"/>
                  </a:rPr>
                  <a:t>Learning </a:t>
                </a:r>
                <a14:m>
                  <m:oMath xmlns:m="http://schemas.openxmlformats.org/officeDocument/2006/math">
                    <m:r>
                      <a:rPr lang="en-US" sz="2399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𝛾</m:t>
                    </m:r>
                    <m:r>
                      <a:rPr lang="en-US" sz="2399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399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en-US" sz="2399" dirty="0">
                    <a:solidFill>
                      <a:prstClr val="black"/>
                    </a:solidFill>
                    <a:latin typeface="Calibri" panose="020F0502020204030204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399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US" sz="2399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399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endParaRPr lang="en-US" sz="2399" dirty="0">
                  <a:solidFill>
                    <a:prstClr val="black"/>
                  </a:solidFill>
                  <a:latin typeface="Calibri" panose="020F0502020204030204"/>
                </a:endParaRPr>
              </a:p>
              <a:p>
                <a:pPr defTabSz="457200"/>
                <a:r>
                  <a:rPr lang="en-US" sz="2399" dirty="0">
                    <a:solidFill>
                      <a:prstClr val="black"/>
                    </a:solidFill>
                    <a:latin typeface="Calibri" panose="020F0502020204030204"/>
                  </a:rPr>
                  <a:t>will recover the identity function (in expectation)</a:t>
                </a:r>
                <a:endParaRPr sz="2399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7" name="Google Shape;909;p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5177" y="4091954"/>
                <a:ext cx="3288693" cy="1341957"/>
              </a:xfrm>
              <a:prstGeom prst="rect">
                <a:avLst/>
              </a:prstGeom>
              <a:blipFill>
                <a:blip r:embed="rId2"/>
                <a:stretch>
                  <a:fillRect l="-3089" r="-1158" b="-283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Google Shape;860;p80"/>
          <p:cNvSpPr txBox="1"/>
          <p:nvPr/>
        </p:nvSpPr>
        <p:spPr>
          <a:xfrm>
            <a:off x="2003491" y="1794779"/>
            <a:ext cx="1166696" cy="505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defTabSz="457200"/>
            <a:r>
              <a:rPr lang="en" sz="2399" b="1">
                <a:solidFill>
                  <a:prstClr val="black"/>
                </a:solidFill>
                <a:latin typeface="Calibri" panose="020F0502020204030204"/>
              </a:rPr>
              <a:t>Input</a:t>
            </a:r>
            <a:r>
              <a:rPr lang="en" sz="1799" b="1">
                <a:solidFill>
                  <a:prstClr val="black"/>
                </a:solidFill>
                <a:latin typeface="Calibri" panose="020F0502020204030204"/>
              </a:rPr>
              <a:t>:</a:t>
            </a:r>
            <a:endParaRPr sz="1799" b="1" dirty="0">
              <a:solidFill>
                <a:prstClr val="black"/>
              </a:solidFill>
              <a:latin typeface="Calibri" panose="020F0502020204030204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515E21E4-B541-C348-AB06-4C5D394A8EC2}"/>
                  </a:ext>
                </a:extLst>
              </p:cNvPr>
              <p:cNvSpPr txBox="1"/>
              <p:nvPr/>
            </p:nvSpPr>
            <p:spPr>
              <a:xfrm>
                <a:off x="5226635" y="4760042"/>
                <a:ext cx="2284023" cy="3990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sSub>
                        <m:sSub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515E21E4-B541-C348-AB06-4C5D394A8E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6635" y="4760042"/>
                <a:ext cx="2284023" cy="399084"/>
              </a:xfrm>
              <a:prstGeom prst="rect">
                <a:avLst/>
              </a:prstGeom>
              <a:blipFill>
                <a:blip r:embed="rId3"/>
                <a:stretch>
                  <a:fillRect l="-2210" t="-12121" r="-4420" b="-27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Google Shape;862;p80">
            <a:extLst>
              <a:ext uri="{FF2B5EF4-FFF2-40B4-BE49-F238E27FC236}">
                <a16:creationId xmlns:a16="http://schemas.microsoft.com/office/drawing/2014/main" id="{15AB87F8-C193-9949-A162-2E7CA3B07E6C}"/>
              </a:ext>
            </a:extLst>
          </p:cNvPr>
          <p:cNvSpPr txBox="1"/>
          <p:nvPr/>
        </p:nvSpPr>
        <p:spPr>
          <a:xfrm>
            <a:off x="8268674" y="1668613"/>
            <a:ext cx="2112953" cy="7692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defTabSz="457200"/>
            <a:r>
              <a:rPr lang="en" sz="2100" dirty="0">
                <a:solidFill>
                  <a:prstClr val="black"/>
                </a:solidFill>
                <a:latin typeface="Calibri" panose="020F0502020204030204"/>
              </a:rPr>
              <a:t>Per-channel mean, shape is D</a:t>
            </a:r>
            <a:endParaRPr sz="21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0" name="Google Shape;864;p80">
            <a:extLst>
              <a:ext uri="{FF2B5EF4-FFF2-40B4-BE49-F238E27FC236}">
                <a16:creationId xmlns:a16="http://schemas.microsoft.com/office/drawing/2014/main" id="{49B56B10-7DF9-3444-B69A-64206AAF63EB}"/>
              </a:ext>
            </a:extLst>
          </p:cNvPr>
          <p:cNvSpPr txBox="1"/>
          <p:nvPr/>
        </p:nvSpPr>
        <p:spPr>
          <a:xfrm>
            <a:off x="7815466" y="3665488"/>
            <a:ext cx="1801670" cy="791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defTabSz="457200"/>
            <a:r>
              <a:rPr lang="en" sz="2100" dirty="0">
                <a:solidFill>
                  <a:prstClr val="black"/>
                </a:solidFill>
                <a:latin typeface="Calibri" panose="020F0502020204030204"/>
              </a:rPr>
              <a:t>Normalized x,</a:t>
            </a:r>
            <a:endParaRPr sz="2100" dirty="0">
              <a:solidFill>
                <a:prstClr val="black"/>
              </a:solidFill>
              <a:latin typeface="Calibri" panose="020F0502020204030204"/>
            </a:endParaRPr>
          </a:p>
          <a:p>
            <a:pPr defTabSz="457200"/>
            <a:r>
              <a:rPr lang="en" sz="2100" dirty="0">
                <a:solidFill>
                  <a:prstClr val="black"/>
                </a:solidFill>
                <a:latin typeface="Calibri" panose="020F0502020204030204"/>
              </a:rPr>
              <a:t>Shape is N x D</a:t>
            </a:r>
            <a:endParaRPr sz="21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1" name="Google Shape;862;p80">
            <a:extLst>
              <a:ext uri="{FF2B5EF4-FFF2-40B4-BE49-F238E27FC236}">
                <a16:creationId xmlns:a16="http://schemas.microsoft.com/office/drawing/2014/main" id="{1BAB380A-9E49-464B-8FC3-A4F89EE993FA}"/>
              </a:ext>
            </a:extLst>
          </p:cNvPr>
          <p:cNvSpPr txBox="1"/>
          <p:nvPr/>
        </p:nvSpPr>
        <p:spPr>
          <a:xfrm>
            <a:off x="8871943" y="2700088"/>
            <a:ext cx="1905359" cy="7692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defTabSz="457200"/>
            <a:r>
              <a:rPr lang="en" sz="2100" dirty="0">
                <a:solidFill>
                  <a:prstClr val="black"/>
                </a:solidFill>
                <a:latin typeface="Calibri" panose="020F0502020204030204"/>
              </a:rPr>
              <a:t>Per-channel </a:t>
            </a:r>
            <a:r>
              <a:rPr lang="en-US" sz="2100" dirty="0" err="1">
                <a:solidFill>
                  <a:prstClr val="black"/>
                </a:solidFill>
                <a:latin typeface="Calibri" panose="020F0502020204030204"/>
              </a:rPr>
              <a:t>std</a:t>
            </a:r>
            <a:r>
              <a:rPr lang="en" sz="2100" dirty="0">
                <a:solidFill>
                  <a:prstClr val="black"/>
                </a:solidFill>
                <a:latin typeface="Calibri" panose="020F0502020204030204"/>
              </a:rPr>
              <a:t>, shape is D</a:t>
            </a:r>
            <a:endParaRPr sz="2100" dirty="0">
              <a:solidFill>
                <a:prstClr val="black"/>
              </a:solidFill>
              <a:latin typeface="Calibri" panose="020F0502020204030204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66A8E47-4453-B44F-9697-C2F5F8BE242C}"/>
                  </a:ext>
                </a:extLst>
              </p:cNvPr>
              <p:cNvSpPr txBox="1"/>
              <p:nvPr/>
            </p:nvSpPr>
            <p:spPr>
              <a:xfrm>
                <a:off x="5373706" y="1658945"/>
                <a:ext cx="2306850" cy="7559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nary>
                        <m:naryPr>
                          <m:chr m:val="∑"/>
                          <m:limLoc m:val="subSup"/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5"/>
                            </m:r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66A8E47-4453-B44F-9697-C2F5F8BE24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3706" y="1658945"/>
                <a:ext cx="2306850" cy="755913"/>
              </a:xfrm>
              <a:prstGeom prst="rect">
                <a:avLst/>
              </a:prstGeom>
              <a:blipFill>
                <a:blip r:embed="rId4"/>
                <a:stretch>
                  <a:fillRect l="-7143" t="-173770" r="-1648" b="-2573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B2CF84C1-6DD2-6945-B67A-A73BC527A828}"/>
                  </a:ext>
                </a:extLst>
              </p:cNvPr>
              <p:cNvSpPr txBox="1"/>
              <p:nvPr/>
            </p:nvSpPr>
            <p:spPr>
              <a:xfrm>
                <a:off x="5281413" y="2634634"/>
                <a:ext cx="3380862" cy="7559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nary>
                        <m:naryPr>
                          <m:chr m:val="∑"/>
                          <m:limLoc m:val="subSup"/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5"/>
                            </m:r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sSup>
                            <m:sSupPr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4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US" sz="2400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sz="2400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  <m:r>
                                    <a:rPr lang="en-US" sz="24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𝜇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B2CF84C1-6DD2-6945-B67A-A73BC527A8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1413" y="2634634"/>
                <a:ext cx="3380862" cy="755913"/>
              </a:xfrm>
              <a:prstGeom prst="rect">
                <a:avLst/>
              </a:prstGeom>
              <a:blipFill>
                <a:blip r:embed="rId5"/>
                <a:stretch>
                  <a:fillRect l="-2985" t="-176667" b="-26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C34A811F-370B-6645-9014-A0660B825C30}"/>
                  </a:ext>
                </a:extLst>
              </p:cNvPr>
              <p:cNvSpPr txBox="1"/>
              <p:nvPr/>
            </p:nvSpPr>
            <p:spPr>
              <a:xfrm>
                <a:off x="5253957" y="3552776"/>
                <a:ext cx="1974964" cy="110248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bSup>
                                <m:sSubSupPr>
                                  <m:ctrlPr>
                                    <a:rPr lang="en-US" sz="24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  <m:sup>
                                  <m:r>
                                    <a:rPr lang="en-US" sz="24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𝜀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C34A811F-370B-6645-9014-A0660B825C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3957" y="3552776"/>
                <a:ext cx="1974964" cy="1102481"/>
              </a:xfrm>
              <a:prstGeom prst="rect">
                <a:avLst/>
              </a:prstGeom>
              <a:blipFill>
                <a:blip r:embed="rId6"/>
                <a:stretch>
                  <a:fillRect l="-1274" r="-19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18450C4-5E3E-BB4C-809A-95B4B105FD8E}"/>
                  </a:ext>
                </a:extLst>
              </p:cNvPr>
              <p:cNvSpPr txBox="1"/>
              <p:nvPr/>
            </p:nvSpPr>
            <p:spPr>
              <a:xfrm>
                <a:off x="3002306" y="1806078"/>
                <a:ext cx="1686359" cy="46166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0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30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∈</m:t>
                      </m:r>
                      <m:sSup>
                        <m:sSupPr>
                          <m:ctrlPr>
                            <a:rPr lang="en-US" sz="3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ℝ</m:t>
                          </m:r>
                        </m:e>
                        <m:sup>
                          <m:r>
                            <a:rPr lang="en-US" sz="3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sz="3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3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sup>
                      </m:sSup>
                    </m:oMath>
                  </m:oMathPara>
                </a14:m>
                <a:endParaRPr lang="en-US" sz="300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18450C4-5E3E-BB4C-809A-95B4B105FD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2306" y="1806078"/>
                <a:ext cx="1686359" cy="461665"/>
              </a:xfrm>
              <a:prstGeom prst="rect">
                <a:avLst/>
              </a:prstGeom>
              <a:blipFill>
                <a:blip r:embed="rId7"/>
                <a:stretch>
                  <a:fillRect l="-2239" t="-2703" r="-746" b="-54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8A87EF9E-51B7-5748-8F1A-87DC556742A1}"/>
                  </a:ext>
                </a:extLst>
              </p:cNvPr>
              <p:cNvSpPr txBox="1"/>
              <p:nvPr/>
            </p:nvSpPr>
            <p:spPr>
              <a:xfrm>
                <a:off x="2195113" y="3519483"/>
                <a:ext cx="1650003" cy="46166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0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sz="30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30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𝛽</m:t>
                      </m:r>
                      <m:r>
                        <a:rPr lang="en-US" sz="30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∈</m:t>
                      </m:r>
                      <m:sSup>
                        <m:sSupPr>
                          <m:ctrlPr>
                            <a:rPr lang="en-US" sz="3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ℝ</m:t>
                          </m:r>
                        </m:e>
                        <m:sup>
                          <m:r>
                            <a:rPr lang="en-US" sz="3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sup>
                      </m:sSup>
                    </m:oMath>
                  </m:oMathPara>
                </a14:m>
                <a:endParaRPr lang="en-US" sz="300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8A87EF9E-51B7-5748-8F1A-87DC556742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5113" y="3519483"/>
                <a:ext cx="1650003" cy="461665"/>
              </a:xfrm>
              <a:prstGeom prst="rect">
                <a:avLst/>
              </a:prstGeom>
              <a:blipFill>
                <a:blip r:embed="rId8"/>
                <a:stretch>
                  <a:fillRect l="-4580" r="-1527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Google Shape;934;p83">
            <a:extLst>
              <a:ext uri="{FF2B5EF4-FFF2-40B4-BE49-F238E27FC236}">
                <a16:creationId xmlns:a16="http://schemas.microsoft.com/office/drawing/2014/main" id="{FE0F4198-ABCF-424C-B0C8-DD673EC38568}"/>
              </a:ext>
            </a:extLst>
          </p:cNvPr>
          <p:cNvSpPr/>
          <p:nvPr/>
        </p:nvSpPr>
        <p:spPr>
          <a:xfrm>
            <a:off x="5169177" y="1634760"/>
            <a:ext cx="5389493" cy="3060255"/>
          </a:xfrm>
          <a:prstGeom prst="rect">
            <a:avLst/>
          </a:prstGeom>
          <a:noFill/>
          <a:ln w="762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defTabSz="457200"/>
            <a:endParaRPr sz="1865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7" name="Google Shape;935;p83">
            <a:extLst>
              <a:ext uri="{FF2B5EF4-FFF2-40B4-BE49-F238E27FC236}">
                <a16:creationId xmlns:a16="http://schemas.microsoft.com/office/drawing/2014/main" id="{C5EA6C4C-9AD3-BB40-A1EB-3945FFF2FD21}"/>
              </a:ext>
            </a:extLst>
          </p:cNvPr>
          <p:cNvSpPr txBox="1"/>
          <p:nvPr/>
        </p:nvSpPr>
        <p:spPr>
          <a:xfrm>
            <a:off x="7115598" y="244503"/>
            <a:ext cx="3512689" cy="1252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defTabSz="457200"/>
            <a:r>
              <a:rPr lang="en-US" sz="2400" b="1" dirty="0">
                <a:solidFill>
                  <a:srgbClr val="FF0000"/>
                </a:solidFill>
                <a:latin typeface="Calibri" panose="020F0502020204030204"/>
              </a:rPr>
              <a:t>Problem: </a:t>
            </a:r>
            <a:r>
              <a:rPr lang="en" sz="2400" dirty="0">
                <a:solidFill>
                  <a:srgbClr val="FF0000"/>
                </a:solidFill>
                <a:latin typeface="Calibri" panose="020F0502020204030204"/>
              </a:rPr>
              <a:t>Estimates depend on </a:t>
            </a:r>
            <a:r>
              <a:rPr lang="en" sz="2400" dirty="0" err="1">
                <a:solidFill>
                  <a:srgbClr val="FF0000"/>
                </a:solidFill>
                <a:latin typeface="Calibri" panose="020F0502020204030204"/>
              </a:rPr>
              <a:t>minibatch</a:t>
            </a:r>
            <a:r>
              <a:rPr lang="en" sz="2400" dirty="0">
                <a:solidFill>
                  <a:srgbClr val="FF0000"/>
                </a:solidFill>
                <a:latin typeface="Calibri" panose="020F0502020204030204"/>
              </a:rPr>
              <a:t>; can’t do this at test-time!</a:t>
            </a:r>
            <a:endParaRPr sz="2400" dirty="0">
              <a:solidFill>
                <a:srgbClr val="FF0000"/>
              </a:solidFill>
              <a:latin typeface="Calibri" panose="020F0502020204030204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342E9A0-F0DF-1A4E-8A76-8F1C60383A80}"/>
              </a:ext>
            </a:extLst>
          </p:cNvPr>
          <p:cNvSpPr txBox="1"/>
          <p:nvPr/>
        </p:nvSpPr>
        <p:spPr>
          <a:xfrm>
            <a:off x="0" y="6581001"/>
            <a:ext cx="2314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D </a:t>
            </a:r>
            <a:r>
              <a:rPr lang="en-US" sz="1200" dirty="0" err="1"/>
              <a:t>Fouhey</a:t>
            </a:r>
            <a:r>
              <a:rPr lang="en-US" sz="1200" dirty="0"/>
              <a:t> &amp; J Johnson</a:t>
            </a:r>
          </a:p>
        </p:txBody>
      </p:sp>
    </p:spTree>
    <p:extLst>
      <p:ext uri="{BB962C8B-B14F-4D97-AF65-F5344CB8AC3E}">
        <p14:creationId xmlns:p14="http://schemas.microsoft.com/office/powerpoint/2010/main" val="204781783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907;p82"/>
          <p:cNvSpPr txBox="1"/>
          <p:nvPr/>
        </p:nvSpPr>
        <p:spPr>
          <a:xfrm>
            <a:off x="1705204" y="2589145"/>
            <a:ext cx="3198667" cy="8718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defTabSz="457200"/>
            <a:r>
              <a:rPr lang="en" sz="2399" b="1" dirty="0">
                <a:solidFill>
                  <a:prstClr val="black"/>
                </a:solidFill>
                <a:latin typeface="Calibri" panose="020F0502020204030204"/>
              </a:rPr>
              <a:t>Learnable scale and shift parameters:</a:t>
            </a:r>
            <a:endParaRPr sz="1799" b="1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" name="Google Shape;860;p80"/>
          <p:cNvSpPr txBox="1"/>
          <p:nvPr/>
        </p:nvSpPr>
        <p:spPr>
          <a:xfrm>
            <a:off x="2003491" y="1794779"/>
            <a:ext cx="1166696" cy="505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defTabSz="457200"/>
            <a:r>
              <a:rPr lang="en" sz="2399" b="1">
                <a:solidFill>
                  <a:prstClr val="black"/>
                </a:solidFill>
                <a:latin typeface="Calibri" panose="020F0502020204030204"/>
              </a:rPr>
              <a:t>Input</a:t>
            </a:r>
            <a:r>
              <a:rPr lang="en" sz="1799" b="1">
                <a:solidFill>
                  <a:prstClr val="black"/>
                </a:solidFill>
                <a:latin typeface="Calibri" panose="020F0502020204030204"/>
              </a:rPr>
              <a:t>:</a:t>
            </a:r>
            <a:endParaRPr sz="1799" b="1" dirty="0">
              <a:solidFill>
                <a:prstClr val="black"/>
              </a:solidFill>
              <a:latin typeface="Calibri" panose="020F0502020204030204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Google Shape;909;p82">
                <a:extLst>
                  <a:ext uri="{FF2B5EF4-FFF2-40B4-BE49-F238E27FC236}">
                    <a16:creationId xmlns:a16="http://schemas.microsoft.com/office/drawing/2014/main" id="{45299092-5510-D844-B9B6-C6468BB966DA}"/>
                  </a:ext>
                </a:extLst>
              </p:cNvPr>
              <p:cNvSpPr txBox="1"/>
              <p:nvPr/>
            </p:nvSpPr>
            <p:spPr>
              <a:xfrm>
                <a:off x="1615177" y="4091954"/>
                <a:ext cx="3288693" cy="13419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01" tIns="91401" rIns="91401" bIns="91401" anchor="t" anchorCtr="0">
                <a:noAutofit/>
              </a:bodyPr>
              <a:lstStyle/>
              <a:p>
                <a:pPr defTabSz="457200"/>
                <a:r>
                  <a:rPr lang="en-US" sz="2399" dirty="0">
                    <a:solidFill>
                      <a:prstClr val="black"/>
                    </a:solidFill>
                    <a:latin typeface="Calibri" panose="020F0502020204030204"/>
                  </a:rPr>
                  <a:t>Learning </a:t>
                </a:r>
                <a14:m>
                  <m:oMath xmlns:m="http://schemas.openxmlformats.org/officeDocument/2006/math">
                    <m:r>
                      <a:rPr lang="en-US" sz="2399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𝛾</m:t>
                    </m:r>
                    <m:r>
                      <a:rPr lang="en-US" sz="2399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399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en-US" sz="2399" dirty="0">
                    <a:solidFill>
                      <a:prstClr val="black"/>
                    </a:solidFill>
                    <a:latin typeface="Calibri" panose="020F0502020204030204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399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US" sz="2399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399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endParaRPr lang="en-US" sz="2399" dirty="0">
                  <a:solidFill>
                    <a:prstClr val="black"/>
                  </a:solidFill>
                  <a:latin typeface="Calibri" panose="020F0502020204030204"/>
                </a:endParaRPr>
              </a:p>
              <a:p>
                <a:pPr defTabSz="457200"/>
                <a:r>
                  <a:rPr lang="en-US" sz="2399" dirty="0">
                    <a:solidFill>
                      <a:prstClr val="black"/>
                    </a:solidFill>
                    <a:latin typeface="Calibri" panose="020F0502020204030204"/>
                  </a:rPr>
                  <a:t>will recover the identity function (in expectation)</a:t>
                </a:r>
                <a:endParaRPr sz="2399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2" name="Google Shape;909;p82">
                <a:extLst>
                  <a:ext uri="{FF2B5EF4-FFF2-40B4-BE49-F238E27FC236}">
                    <a16:creationId xmlns:a16="http://schemas.microsoft.com/office/drawing/2014/main" id="{45299092-5510-D844-B9B6-C6468BB966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5177" y="4091954"/>
                <a:ext cx="3288693" cy="1341957"/>
              </a:xfrm>
              <a:prstGeom prst="rect">
                <a:avLst/>
              </a:prstGeom>
              <a:blipFill>
                <a:blip r:embed="rId2"/>
                <a:stretch>
                  <a:fillRect l="-3089" r="-1158" b="-283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FFBD4D5-BB4F-5C43-B867-6AB40EF951BF}"/>
                  </a:ext>
                </a:extLst>
              </p:cNvPr>
              <p:cNvSpPr txBox="1"/>
              <p:nvPr/>
            </p:nvSpPr>
            <p:spPr>
              <a:xfrm>
                <a:off x="3002306" y="1806078"/>
                <a:ext cx="1686359" cy="46166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0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30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∈</m:t>
                      </m:r>
                      <m:sSup>
                        <m:sSupPr>
                          <m:ctrlPr>
                            <a:rPr lang="en-US" sz="3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ℝ</m:t>
                          </m:r>
                        </m:e>
                        <m:sup>
                          <m:r>
                            <a:rPr lang="en-US" sz="3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sz="3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3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sup>
                      </m:sSup>
                    </m:oMath>
                  </m:oMathPara>
                </a14:m>
                <a:endParaRPr lang="en-US" sz="300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FFBD4D5-BB4F-5C43-B867-6AB40EF951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2306" y="1806078"/>
                <a:ext cx="1686359" cy="461665"/>
              </a:xfrm>
              <a:prstGeom prst="rect">
                <a:avLst/>
              </a:prstGeom>
              <a:blipFill>
                <a:blip r:embed="rId3"/>
                <a:stretch>
                  <a:fillRect l="-2239" t="-2703" r="-746" b="-54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625035BD-34CF-014B-9394-361BA2D29EE3}"/>
                  </a:ext>
                </a:extLst>
              </p:cNvPr>
              <p:cNvSpPr txBox="1"/>
              <p:nvPr/>
            </p:nvSpPr>
            <p:spPr>
              <a:xfrm>
                <a:off x="2195113" y="3519483"/>
                <a:ext cx="1650003" cy="46166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0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sz="30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30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𝛽</m:t>
                      </m:r>
                      <m:r>
                        <a:rPr lang="en-US" sz="30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∈</m:t>
                      </m:r>
                      <m:sSup>
                        <m:sSupPr>
                          <m:ctrlPr>
                            <a:rPr lang="en-US" sz="3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ℝ</m:t>
                          </m:r>
                        </m:e>
                        <m:sup>
                          <m:r>
                            <a:rPr lang="en-US" sz="3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sup>
                      </m:sSup>
                    </m:oMath>
                  </m:oMathPara>
                </a14:m>
                <a:endParaRPr lang="en-US" sz="300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625035BD-34CF-014B-9394-361BA2D29E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5113" y="3519483"/>
                <a:ext cx="1650003" cy="461665"/>
              </a:xfrm>
              <a:prstGeom prst="rect">
                <a:avLst/>
              </a:prstGeom>
              <a:blipFill>
                <a:blip r:embed="rId4"/>
                <a:stretch>
                  <a:fillRect l="-4580" r="-1527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Google Shape;908;p82">
            <a:extLst>
              <a:ext uri="{FF2B5EF4-FFF2-40B4-BE49-F238E27FC236}">
                <a16:creationId xmlns:a16="http://schemas.microsoft.com/office/drawing/2014/main" id="{CC7B20CB-306B-7940-BF51-EF26AC5A03A5}"/>
              </a:ext>
            </a:extLst>
          </p:cNvPr>
          <p:cNvSpPr txBox="1"/>
          <p:nvPr/>
        </p:nvSpPr>
        <p:spPr>
          <a:xfrm>
            <a:off x="7926397" y="4650128"/>
            <a:ext cx="1839028" cy="78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defTabSz="457200"/>
            <a:r>
              <a:rPr lang="en" sz="2100" dirty="0">
                <a:solidFill>
                  <a:prstClr val="black"/>
                </a:solidFill>
                <a:latin typeface="Calibri" panose="020F0502020204030204"/>
              </a:rPr>
              <a:t>Output,</a:t>
            </a:r>
            <a:endParaRPr sz="2100" dirty="0">
              <a:solidFill>
                <a:prstClr val="black"/>
              </a:solidFill>
              <a:latin typeface="Calibri" panose="020F0502020204030204"/>
            </a:endParaRPr>
          </a:p>
          <a:p>
            <a:pPr defTabSz="457200"/>
            <a:r>
              <a:rPr lang="en" sz="2100" dirty="0">
                <a:solidFill>
                  <a:prstClr val="black"/>
                </a:solidFill>
                <a:latin typeface="Calibri" panose="020F0502020204030204"/>
              </a:rPr>
              <a:t>Shape is N x D</a:t>
            </a:r>
            <a:endParaRPr sz="2100" dirty="0">
              <a:solidFill>
                <a:prstClr val="black"/>
              </a:solidFill>
              <a:latin typeface="Calibri" panose="020F0502020204030204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1972BFA7-E883-D74D-8CD8-ABB6D848B5D0}"/>
                  </a:ext>
                </a:extLst>
              </p:cNvPr>
              <p:cNvSpPr txBox="1"/>
              <p:nvPr/>
            </p:nvSpPr>
            <p:spPr>
              <a:xfrm>
                <a:off x="5226635" y="4760042"/>
                <a:ext cx="2284023" cy="3990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sSub>
                        <m:sSub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1972BFA7-E883-D74D-8CD8-ABB6D848B5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6635" y="4760042"/>
                <a:ext cx="2284023" cy="399084"/>
              </a:xfrm>
              <a:prstGeom prst="rect">
                <a:avLst/>
              </a:prstGeom>
              <a:blipFill>
                <a:blip r:embed="rId5"/>
                <a:stretch>
                  <a:fillRect l="-2210" t="-12121" r="-4420" b="-27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Google Shape;862;p80">
            <a:extLst>
              <a:ext uri="{FF2B5EF4-FFF2-40B4-BE49-F238E27FC236}">
                <a16:creationId xmlns:a16="http://schemas.microsoft.com/office/drawing/2014/main" id="{DDF0C021-5DEC-3148-BFD0-B9CEA12519FB}"/>
              </a:ext>
            </a:extLst>
          </p:cNvPr>
          <p:cNvSpPr txBox="1"/>
          <p:nvPr/>
        </p:nvSpPr>
        <p:spPr>
          <a:xfrm>
            <a:off x="8268674" y="1668613"/>
            <a:ext cx="2112953" cy="7692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defTabSz="457200"/>
            <a:r>
              <a:rPr lang="en" sz="2100" dirty="0">
                <a:solidFill>
                  <a:prstClr val="black"/>
                </a:solidFill>
                <a:latin typeface="Calibri" panose="020F0502020204030204"/>
              </a:rPr>
              <a:t>Per-channel mean, shape is D</a:t>
            </a:r>
            <a:endParaRPr sz="21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8" name="Google Shape;864;p80">
            <a:extLst>
              <a:ext uri="{FF2B5EF4-FFF2-40B4-BE49-F238E27FC236}">
                <a16:creationId xmlns:a16="http://schemas.microsoft.com/office/drawing/2014/main" id="{D7AAEB02-77B1-A447-BEF1-E1EE7DD431B1}"/>
              </a:ext>
            </a:extLst>
          </p:cNvPr>
          <p:cNvSpPr txBox="1"/>
          <p:nvPr/>
        </p:nvSpPr>
        <p:spPr>
          <a:xfrm>
            <a:off x="7815466" y="3665488"/>
            <a:ext cx="1801670" cy="791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defTabSz="457200"/>
            <a:r>
              <a:rPr lang="en" sz="2100" dirty="0">
                <a:solidFill>
                  <a:prstClr val="black"/>
                </a:solidFill>
                <a:latin typeface="Calibri" panose="020F0502020204030204"/>
              </a:rPr>
              <a:t>Normalized x,</a:t>
            </a:r>
            <a:endParaRPr sz="2100" dirty="0">
              <a:solidFill>
                <a:prstClr val="black"/>
              </a:solidFill>
              <a:latin typeface="Calibri" panose="020F0502020204030204"/>
            </a:endParaRPr>
          </a:p>
          <a:p>
            <a:pPr defTabSz="457200"/>
            <a:r>
              <a:rPr lang="en" sz="2100" dirty="0">
                <a:solidFill>
                  <a:prstClr val="black"/>
                </a:solidFill>
                <a:latin typeface="Calibri" panose="020F0502020204030204"/>
              </a:rPr>
              <a:t>Shape is N x D</a:t>
            </a:r>
            <a:endParaRPr sz="21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9" name="Google Shape;862;p80">
            <a:extLst>
              <a:ext uri="{FF2B5EF4-FFF2-40B4-BE49-F238E27FC236}">
                <a16:creationId xmlns:a16="http://schemas.microsoft.com/office/drawing/2014/main" id="{3E5EF61D-3275-434B-B50C-B34CC4EEE1C7}"/>
              </a:ext>
            </a:extLst>
          </p:cNvPr>
          <p:cNvSpPr txBox="1"/>
          <p:nvPr/>
        </p:nvSpPr>
        <p:spPr>
          <a:xfrm>
            <a:off x="8871943" y="2700088"/>
            <a:ext cx="1905359" cy="7692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defTabSz="457200"/>
            <a:r>
              <a:rPr lang="en" sz="2100" dirty="0">
                <a:solidFill>
                  <a:prstClr val="black"/>
                </a:solidFill>
                <a:latin typeface="Calibri" panose="020F0502020204030204"/>
              </a:rPr>
              <a:t>Per-channel </a:t>
            </a:r>
            <a:r>
              <a:rPr lang="en-US" sz="2100" dirty="0" err="1">
                <a:solidFill>
                  <a:prstClr val="black"/>
                </a:solidFill>
                <a:latin typeface="Calibri" panose="020F0502020204030204"/>
              </a:rPr>
              <a:t>std</a:t>
            </a:r>
            <a:r>
              <a:rPr lang="en" sz="2100" dirty="0">
                <a:solidFill>
                  <a:prstClr val="black"/>
                </a:solidFill>
                <a:latin typeface="Calibri" panose="020F0502020204030204"/>
              </a:rPr>
              <a:t>, shape is D</a:t>
            </a:r>
            <a:endParaRPr sz="2100" dirty="0">
              <a:solidFill>
                <a:prstClr val="black"/>
              </a:solidFill>
              <a:latin typeface="Calibri" panose="020F0502020204030204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557436DA-FE16-0849-A852-FA7D43C1D4D9}"/>
                  </a:ext>
                </a:extLst>
              </p:cNvPr>
              <p:cNvSpPr txBox="1"/>
              <p:nvPr/>
            </p:nvSpPr>
            <p:spPr>
              <a:xfrm>
                <a:off x="5373706" y="1658945"/>
                <a:ext cx="2306850" cy="7559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nary>
                        <m:naryPr>
                          <m:chr m:val="∑"/>
                          <m:limLoc m:val="subSup"/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5"/>
                            </m:r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557436DA-FE16-0849-A852-FA7D43C1D4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3706" y="1658945"/>
                <a:ext cx="2306850" cy="755913"/>
              </a:xfrm>
              <a:prstGeom prst="rect">
                <a:avLst/>
              </a:prstGeom>
              <a:blipFill>
                <a:blip r:embed="rId6"/>
                <a:stretch>
                  <a:fillRect l="-7143" t="-173770" r="-1648" b="-2573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A4620715-0718-1942-8B42-E5DEEFD5409A}"/>
                  </a:ext>
                </a:extLst>
              </p:cNvPr>
              <p:cNvSpPr txBox="1"/>
              <p:nvPr/>
            </p:nvSpPr>
            <p:spPr>
              <a:xfrm>
                <a:off x="5281413" y="2634634"/>
                <a:ext cx="3380862" cy="7559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nary>
                        <m:naryPr>
                          <m:chr m:val="∑"/>
                          <m:limLoc m:val="subSup"/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5"/>
                            </m:r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sSup>
                            <m:sSupPr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4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US" sz="2400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sz="2400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  <m:r>
                                    <a:rPr lang="en-US" sz="24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𝜇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A4620715-0718-1942-8B42-E5DEEFD540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1413" y="2634634"/>
                <a:ext cx="3380862" cy="755913"/>
              </a:xfrm>
              <a:prstGeom prst="rect">
                <a:avLst/>
              </a:prstGeom>
              <a:blipFill>
                <a:blip r:embed="rId7"/>
                <a:stretch>
                  <a:fillRect l="-2985" t="-176667" b="-26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7737FFB6-E759-414D-ACEC-485773D4A2EB}"/>
                  </a:ext>
                </a:extLst>
              </p:cNvPr>
              <p:cNvSpPr txBox="1"/>
              <p:nvPr/>
            </p:nvSpPr>
            <p:spPr>
              <a:xfrm>
                <a:off x="5253957" y="3552776"/>
                <a:ext cx="1974964" cy="110248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bSup>
                                <m:sSubSupPr>
                                  <m:ctrlPr>
                                    <a:rPr lang="en-US" sz="24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  <m:sup>
                                  <m:r>
                                    <a:rPr lang="en-US" sz="24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𝜀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7737FFB6-E759-414D-ACEC-485773D4A2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3957" y="3552776"/>
                <a:ext cx="1974964" cy="1102481"/>
              </a:xfrm>
              <a:prstGeom prst="rect">
                <a:avLst/>
              </a:prstGeom>
              <a:blipFill>
                <a:blip r:embed="rId8"/>
                <a:stretch>
                  <a:fillRect l="-1274" r="-19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Google Shape;951;p84"/>
          <p:cNvSpPr/>
          <p:nvPr/>
        </p:nvSpPr>
        <p:spPr>
          <a:xfrm>
            <a:off x="6021919" y="1614692"/>
            <a:ext cx="2205565" cy="9468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defTabSz="457200"/>
            <a:r>
              <a:rPr lang="en" dirty="0">
                <a:solidFill>
                  <a:prstClr val="black"/>
                </a:solidFill>
                <a:latin typeface="Calibri" panose="020F0502020204030204"/>
              </a:rPr>
              <a:t>(Running) average of </a:t>
            </a:r>
            <a:endParaRPr dirty="0">
              <a:solidFill>
                <a:prstClr val="black"/>
              </a:solidFill>
              <a:latin typeface="Calibri" panose="020F0502020204030204"/>
            </a:endParaRPr>
          </a:p>
          <a:p>
            <a:pPr defTabSz="457200"/>
            <a:r>
              <a:rPr lang="en" dirty="0">
                <a:solidFill>
                  <a:prstClr val="black"/>
                </a:solidFill>
                <a:latin typeface="Calibri" panose="020F0502020204030204"/>
              </a:rPr>
              <a:t>values seen during training</a:t>
            </a:r>
            <a:endParaRPr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1" name="Google Shape;952;p84"/>
          <p:cNvSpPr/>
          <p:nvPr/>
        </p:nvSpPr>
        <p:spPr>
          <a:xfrm>
            <a:off x="6021918" y="2576128"/>
            <a:ext cx="2850025" cy="9468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defTabSz="457200"/>
            <a:r>
              <a:rPr lang="en" sz="1865" dirty="0">
                <a:solidFill>
                  <a:prstClr val="black"/>
                </a:solidFill>
                <a:latin typeface="Calibri" panose="020F0502020204030204"/>
              </a:rPr>
              <a:t>(Running) average of </a:t>
            </a:r>
            <a:endParaRPr sz="1865" dirty="0">
              <a:solidFill>
                <a:prstClr val="black"/>
              </a:solidFill>
              <a:latin typeface="Calibri" panose="020F0502020204030204"/>
            </a:endParaRPr>
          </a:p>
          <a:p>
            <a:pPr defTabSz="457200"/>
            <a:r>
              <a:rPr lang="en" sz="1865" dirty="0">
                <a:solidFill>
                  <a:prstClr val="black"/>
                </a:solidFill>
                <a:latin typeface="Calibri" panose="020F0502020204030204"/>
              </a:rPr>
              <a:t>values seen during training</a:t>
            </a:r>
            <a:endParaRPr sz="1865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1E2A588D-1588-C642-8691-0DD850FE37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Batch Normalization: Test-Time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F63D5FB-A587-604F-8231-A7A79BC1C948}"/>
              </a:ext>
            </a:extLst>
          </p:cNvPr>
          <p:cNvSpPr txBox="1"/>
          <p:nvPr/>
        </p:nvSpPr>
        <p:spPr>
          <a:xfrm>
            <a:off x="0" y="6581001"/>
            <a:ext cx="2314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D </a:t>
            </a:r>
            <a:r>
              <a:rPr lang="en-US" sz="1200" dirty="0" err="1"/>
              <a:t>Fouhey</a:t>
            </a:r>
            <a:r>
              <a:rPr lang="en-US" sz="1200" dirty="0"/>
              <a:t> &amp; J Johnson</a:t>
            </a:r>
          </a:p>
        </p:txBody>
      </p:sp>
    </p:spTree>
    <p:extLst>
      <p:ext uri="{BB962C8B-B14F-4D97-AF65-F5344CB8AC3E}">
        <p14:creationId xmlns:p14="http://schemas.microsoft.com/office/powerpoint/2010/main" val="348925427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907;p82"/>
          <p:cNvSpPr txBox="1"/>
          <p:nvPr/>
        </p:nvSpPr>
        <p:spPr>
          <a:xfrm>
            <a:off x="1705204" y="2589145"/>
            <a:ext cx="3198667" cy="8718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defTabSz="457200"/>
            <a:r>
              <a:rPr lang="en" sz="2399" b="1" dirty="0">
                <a:solidFill>
                  <a:prstClr val="black"/>
                </a:solidFill>
                <a:latin typeface="Calibri" panose="020F0502020204030204"/>
              </a:rPr>
              <a:t>Learnable scale and shift parameters:</a:t>
            </a:r>
            <a:endParaRPr sz="1799" b="1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" name="Google Shape;860;p80"/>
          <p:cNvSpPr txBox="1"/>
          <p:nvPr/>
        </p:nvSpPr>
        <p:spPr>
          <a:xfrm>
            <a:off x="2003491" y="1794779"/>
            <a:ext cx="1166696" cy="505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defTabSz="457200"/>
            <a:r>
              <a:rPr lang="en" sz="2399" b="1">
                <a:solidFill>
                  <a:prstClr val="black"/>
                </a:solidFill>
                <a:latin typeface="Calibri" panose="020F0502020204030204"/>
              </a:rPr>
              <a:t>Input</a:t>
            </a:r>
            <a:r>
              <a:rPr lang="en" sz="1799" b="1">
                <a:solidFill>
                  <a:prstClr val="black"/>
                </a:solidFill>
                <a:latin typeface="Calibri" panose="020F0502020204030204"/>
              </a:rPr>
              <a:t>:</a:t>
            </a:r>
            <a:endParaRPr sz="1799" b="1" dirty="0">
              <a:solidFill>
                <a:prstClr val="black"/>
              </a:solidFill>
              <a:latin typeface="Calibri" panose="020F0502020204030204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FFBD4D5-BB4F-5C43-B867-6AB40EF951BF}"/>
                  </a:ext>
                </a:extLst>
              </p:cNvPr>
              <p:cNvSpPr txBox="1"/>
              <p:nvPr/>
            </p:nvSpPr>
            <p:spPr>
              <a:xfrm>
                <a:off x="3002306" y="1806078"/>
                <a:ext cx="1686359" cy="46166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0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30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∈</m:t>
                      </m:r>
                      <m:sSup>
                        <m:sSupPr>
                          <m:ctrlPr>
                            <a:rPr lang="en-US" sz="3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ℝ</m:t>
                          </m:r>
                        </m:e>
                        <m:sup>
                          <m:r>
                            <a:rPr lang="en-US" sz="3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sz="3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3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sup>
                      </m:sSup>
                    </m:oMath>
                  </m:oMathPara>
                </a14:m>
                <a:endParaRPr lang="en-US" sz="300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FFBD4D5-BB4F-5C43-B867-6AB40EF951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2306" y="1806078"/>
                <a:ext cx="1686359" cy="461665"/>
              </a:xfrm>
              <a:prstGeom prst="rect">
                <a:avLst/>
              </a:prstGeom>
              <a:blipFill>
                <a:blip r:embed="rId2"/>
                <a:stretch>
                  <a:fillRect l="-2239" t="-2703" r="-746" b="-54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625035BD-34CF-014B-9394-361BA2D29EE3}"/>
                  </a:ext>
                </a:extLst>
              </p:cNvPr>
              <p:cNvSpPr txBox="1"/>
              <p:nvPr/>
            </p:nvSpPr>
            <p:spPr>
              <a:xfrm>
                <a:off x="2195113" y="3519483"/>
                <a:ext cx="1650003" cy="46166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0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sz="30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30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𝛽</m:t>
                      </m:r>
                      <m:r>
                        <a:rPr lang="en-US" sz="30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∈</m:t>
                      </m:r>
                      <m:sSup>
                        <m:sSupPr>
                          <m:ctrlPr>
                            <a:rPr lang="en-US" sz="3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ℝ</m:t>
                          </m:r>
                        </m:e>
                        <m:sup>
                          <m:r>
                            <a:rPr lang="en-US" sz="3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sup>
                      </m:sSup>
                    </m:oMath>
                  </m:oMathPara>
                </a14:m>
                <a:endParaRPr lang="en-US" sz="300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625035BD-34CF-014B-9394-361BA2D29E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5113" y="3519483"/>
                <a:ext cx="1650003" cy="461665"/>
              </a:xfrm>
              <a:prstGeom prst="rect">
                <a:avLst/>
              </a:prstGeom>
              <a:blipFill>
                <a:blip r:embed="rId3"/>
                <a:stretch>
                  <a:fillRect l="-4580" r="-1527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Google Shape;908;p82">
            <a:extLst>
              <a:ext uri="{FF2B5EF4-FFF2-40B4-BE49-F238E27FC236}">
                <a16:creationId xmlns:a16="http://schemas.microsoft.com/office/drawing/2014/main" id="{CC7B20CB-306B-7940-BF51-EF26AC5A03A5}"/>
              </a:ext>
            </a:extLst>
          </p:cNvPr>
          <p:cNvSpPr txBox="1"/>
          <p:nvPr/>
        </p:nvSpPr>
        <p:spPr>
          <a:xfrm>
            <a:off x="7926397" y="4650128"/>
            <a:ext cx="1839028" cy="78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defTabSz="457200"/>
            <a:r>
              <a:rPr lang="en" sz="2100" dirty="0">
                <a:solidFill>
                  <a:prstClr val="black"/>
                </a:solidFill>
                <a:latin typeface="Calibri" panose="020F0502020204030204"/>
              </a:rPr>
              <a:t>Output,</a:t>
            </a:r>
            <a:endParaRPr sz="2100" dirty="0">
              <a:solidFill>
                <a:prstClr val="black"/>
              </a:solidFill>
              <a:latin typeface="Calibri" panose="020F0502020204030204"/>
            </a:endParaRPr>
          </a:p>
          <a:p>
            <a:pPr defTabSz="457200"/>
            <a:r>
              <a:rPr lang="en" sz="2100" dirty="0">
                <a:solidFill>
                  <a:prstClr val="black"/>
                </a:solidFill>
                <a:latin typeface="Calibri" panose="020F0502020204030204"/>
              </a:rPr>
              <a:t>Shape is N x D</a:t>
            </a:r>
            <a:endParaRPr sz="2100" dirty="0">
              <a:solidFill>
                <a:prstClr val="black"/>
              </a:solidFill>
              <a:latin typeface="Calibri" panose="020F0502020204030204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1972BFA7-E883-D74D-8CD8-ABB6D848B5D0}"/>
                  </a:ext>
                </a:extLst>
              </p:cNvPr>
              <p:cNvSpPr txBox="1"/>
              <p:nvPr/>
            </p:nvSpPr>
            <p:spPr>
              <a:xfrm>
                <a:off x="5226635" y="4760042"/>
                <a:ext cx="2284023" cy="3990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sSub>
                        <m:sSub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1972BFA7-E883-D74D-8CD8-ABB6D848B5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6635" y="4760042"/>
                <a:ext cx="2284023" cy="399084"/>
              </a:xfrm>
              <a:prstGeom prst="rect">
                <a:avLst/>
              </a:prstGeom>
              <a:blipFill>
                <a:blip r:embed="rId4"/>
                <a:stretch>
                  <a:fillRect l="-2210" t="-12121" r="-4420" b="-27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Google Shape;862;p80">
            <a:extLst>
              <a:ext uri="{FF2B5EF4-FFF2-40B4-BE49-F238E27FC236}">
                <a16:creationId xmlns:a16="http://schemas.microsoft.com/office/drawing/2014/main" id="{DDF0C021-5DEC-3148-BFD0-B9CEA12519FB}"/>
              </a:ext>
            </a:extLst>
          </p:cNvPr>
          <p:cNvSpPr txBox="1"/>
          <p:nvPr/>
        </p:nvSpPr>
        <p:spPr>
          <a:xfrm>
            <a:off x="8268674" y="1668613"/>
            <a:ext cx="2112953" cy="7692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defTabSz="457200"/>
            <a:r>
              <a:rPr lang="en" sz="2100" dirty="0">
                <a:solidFill>
                  <a:prstClr val="black"/>
                </a:solidFill>
                <a:latin typeface="Calibri" panose="020F0502020204030204"/>
              </a:rPr>
              <a:t>Per-channel mean, shape is D</a:t>
            </a:r>
            <a:endParaRPr sz="21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8" name="Google Shape;864;p80">
            <a:extLst>
              <a:ext uri="{FF2B5EF4-FFF2-40B4-BE49-F238E27FC236}">
                <a16:creationId xmlns:a16="http://schemas.microsoft.com/office/drawing/2014/main" id="{D7AAEB02-77B1-A447-BEF1-E1EE7DD431B1}"/>
              </a:ext>
            </a:extLst>
          </p:cNvPr>
          <p:cNvSpPr txBox="1"/>
          <p:nvPr/>
        </p:nvSpPr>
        <p:spPr>
          <a:xfrm>
            <a:off x="7815466" y="3665488"/>
            <a:ext cx="1801670" cy="791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defTabSz="457200"/>
            <a:r>
              <a:rPr lang="en" sz="2100" dirty="0">
                <a:solidFill>
                  <a:prstClr val="black"/>
                </a:solidFill>
                <a:latin typeface="Calibri" panose="020F0502020204030204"/>
              </a:rPr>
              <a:t>Normalized x,</a:t>
            </a:r>
            <a:endParaRPr sz="2100" dirty="0">
              <a:solidFill>
                <a:prstClr val="black"/>
              </a:solidFill>
              <a:latin typeface="Calibri" panose="020F0502020204030204"/>
            </a:endParaRPr>
          </a:p>
          <a:p>
            <a:pPr defTabSz="457200"/>
            <a:r>
              <a:rPr lang="en" sz="2100" dirty="0">
                <a:solidFill>
                  <a:prstClr val="black"/>
                </a:solidFill>
                <a:latin typeface="Calibri" panose="020F0502020204030204"/>
              </a:rPr>
              <a:t>Shape is N x D</a:t>
            </a:r>
            <a:endParaRPr sz="21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9" name="Google Shape;862;p80">
            <a:extLst>
              <a:ext uri="{FF2B5EF4-FFF2-40B4-BE49-F238E27FC236}">
                <a16:creationId xmlns:a16="http://schemas.microsoft.com/office/drawing/2014/main" id="{3E5EF61D-3275-434B-B50C-B34CC4EEE1C7}"/>
              </a:ext>
            </a:extLst>
          </p:cNvPr>
          <p:cNvSpPr txBox="1"/>
          <p:nvPr/>
        </p:nvSpPr>
        <p:spPr>
          <a:xfrm>
            <a:off x="8871943" y="2700088"/>
            <a:ext cx="1905359" cy="7692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defTabSz="457200"/>
            <a:r>
              <a:rPr lang="en" sz="2100" dirty="0">
                <a:solidFill>
                  <a:prstClr val="black"/>
                </a:solidFill>
                <a:latin typeface="Calibri" panose="020F0502020204030204"/>
              </a:rPr>
              <a:t>Per-channel </a:t>
            </a:r>
            <a:r>
              <a:rPr lang="en-US" sz="2100" dirty="0" err="1">
                <a:solidFill>
                  <a:prstClr val="black"/>
                </a:solidFill>
                <a:latin typeface="Calibri" panose="020F0502020204030204"/>
              </a:rPr>
              <a:t>std</a:t>
            </a:r>
            <a:r>
              <a:rPr lang="en" sz="2100" dirty="0">
                <a:solidFill>
                  <a:prstClr val="black"/>
                </a:solidFill>
                <a:latin typeface="Calibri" panose="020F0502020204030204"/>
              </a:rPr>
              <a:t>, shape is D</a:t>
            </a:r>
            <a:endParaRPr sz="2100" dirty="0">
              <a:solidFill>
                <a:prstClr val="black"/>
              </a:solidFill>
              <a:latin typeface="Calibri" panose="020F0502020204030204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557436DA-FE16-0849-A852-FA7D43C1D4D9}"/>
                  </a:ext>
                </a:extLst>
              </p:cNvPr>
              <p:cNvSpPr txBox="1"/>
              <p:nvPr/>
            </p:nvSpPr>
            <p:spPr>
              <a:xfrm>
                <a:off x="5373706" y="1658945"/>
                <a:ext cx="2306850" cy="7559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nary>
                        <m:naryPr>
                          <m:chr m:val="∑"/>
                          <m:limLoc m:val="subSup"/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5"/>
                            </m:r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557436DA-FE16-0849-A852-FA7D43C1D4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3706" y="1658945"/>
                <a:ext cx="2306850" cy="755913"/>
              </a:xfrm>
              <a:prstGeom prst="rect">
                <a:avLst/>
              </a:prstGeom>
              <a:blipFill>
                <a:blip r:embed="rId5"/>
                <a:stretch>
                  <a:fillRect l="-7143" t="-173770" r="-1648" b="-2573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A4620715-0718-1942-8B42-E5DEEFD5409A}"/>
                  </a:ext>
                </a:extLst>
              </p:cNvPr>
              <p:cNvSpPr txBox="1"/>
              <p:nvPr/>
            </p:nvSpPr>
            <p:spPr>
              <a:xfrm>
                <a:off x="5281413" y="2634634"/>
                <a:ext cx="3380862" cy="7559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nary>
                        <m:naryPr>
                          <m:chr m:val="∑"/>
                          <m:limLoc m:val="subSup"/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5"/>
                            </m:r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sSup>
                            <m:sSupPr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4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US" sz="2400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sz="2400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  <m:r>
                                    <a:rPr lang="en-US" sz="24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𝜇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A4620715-0718-1942-8B42-E5DEEFD540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1413" y="2634634"/>
                <a:ext cx="3380862" cy="755913"/>
              </a:xfrm>
              <a:prstGeom prst="rect">
                <a:avLst/>
              </a:prstGeom>
              <a:blipFill>
                <a:blip r:embed="rId6"/>
                <a:stretch>
                  <a:fillRect l="-2985" t="-176667" b="-26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7737FFB6-E759-414D-ACEC-485773D4A2EB}"/>
                  </a:ext>
                </a:extLst>
              </p:cNvPr>
              <p:cNvSpPr txBox="1"/>
              <p:nvPr/>
            </p:nvSpPr>
            <p:spPr>
              <a:xfrm>
                <a:off x="5253957" y="3552776"/>
                <a:ext cx="1974964" cy="110248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bSup>
                                <m:sSubSupPr>
                                  <m:ctrlPr>
                                    <a:rPr lang="en-US" sz="24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  <m:sup>
                                  <m:r>
                                    <a:rPr lang="en-US" sz="24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𝜀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7737FFB6-E759-414D-ACEC-485773D4A2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3957" y="3552776"/>
                <a:ext cx="1974964" cy="1102481"/>
              </a:xfrm>
              <a:prstGeom prst="rect">
                <a:avLst/>
              </a:prstGeom>
              <a:blipFill>
                <a:blip r:embed="rId7"/>
                <a:stretch>
                  <a:fillRect l="-1274" r="-19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Google Shape;951;p84"/>
          <p:cNvSpPr/>
          <p:nvPr/>
        </p:nvSpPr>
        <p:spPr>
          <a:xfrm>
            <a:off x="6021919" y="1614692"/>
            <a:ext cx="2205565" cy="9468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defTabSz="457200"/>
            <a:r>
              <a:rPr lang="en" dirty="0">
                <a:solidFill>
                  <a:prstClr val="black"/>
                </a:solidFill>
                <a:latin typeface="Calibri" panose="020F0502020204030204"/>
              </a:rPr>
              <a:t>(Running) average of </a:t>
            </a:r>
            <a:endParaRPr dirty="0">
              <a:solidFill>
                <a:prstClr val="black"/>
              </a:solidFill>
              <a:latin typeface="Calibri" panose="020F0502020204030204"/>
            </a:endParaRPr>
          </a:p>
          <a:p>
            <a:pPr defTabSz="457200"/>
            <a:r>
              <a:rPr lang="en" dirty="0">
                <a:solidFill>
                  <a:prstClr val="black"/>
                </a:solidFill>
                <a:latin typeface="Calibri" panose="020F0502020204030204"/>
              </a:rPr>
              <a:t>values seen during training</a:t>
            </a:r>
            <a:endParaRPr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1" name="Google Shape;952;p84"/>
          <p:cNvSpPr/>
          <p:nvPr/>
        </p:nvSpPr>
        <p:spPr>
          <a:xfrm>
            <a:off x="6021918" y="2576128"/>
            <a:ext cx="2850025" cy="9468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defTabSz="457200"/>
            <a:r>
              <a:rPr lang="en" sz="1865" dirty="0">
                <a:solidFill>
                  <a:prstClr val="black"/>
                </a:solidFill>
                <a:latin typeface="Calibri" panose="020F0502020204030204"/>
              </a:rPr>
              <a:t>(Running) average of </a:t>
            </a:r>
            <a:endParaRPr sz="1865" dirty="0">
              <a:solidFill>
                <a:prstClr val="black"/>
              </a:solidFill>
              <a:latin typeface="Calibri" panose="020F0502020204030204"/>
            </a:endParaRPr>
          </a:p>
          <a:p>
            <a:pPr defTabSz="457200"/>
            <a:r>
              <a:rPr lang="en" sz="1865" dirty="0">
                <a:solidFill>
                  <a:prstClr val="black"/>
                </a:solidFill>
                <a:latin typeface="Calibri" panose="020F0502020204030204"/>
              </a:rPr>
              <a:t>values seen during training</a:t>
            </a:r>
            <a:endParaRPr sz="1865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9" name="Google Shape;953;p84">
            <a:extLst>
              <a:ext uri="{FF2B5EF4-FFF2-40B4-BE49-F238E27FC236}">
                <a16:creationId xmlns:a16="http://schemas.microsoft.com/office/drawing/2014/main" id="{1324E181-11F2-DA41-98E0-14FD68EEE70E}"/>
              </a:ext>
            </a:extLst>
          </p:cNvPr>
          <p:cNvSpPr txBox="1"/>
          <p:nvPr/>
        </p:nvSpPr>
        <p:spPr>
          <a:xfrm>
            <a:off x="1692898" y="4045116"/>
            <a:ext cx="3613883" cy="1388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defTabSz="457200"/>
            <a:r>
              <a:rPr lang="en" sz="2100" dirty="0">
                <a:solidFill>
                  <a:srgbClr val="6AA84F"/>
                </a:solidFill>
                <a:latin typeface="Calibri" panose="020F0502020204030204"/>
              </a:rPr>
              <a:t>During testing </a:t>
            </a:r>
            <a:r>
              <a:rPr lang="en" sz="2100" dirty="0" err="1">
                <a:solidFill>
                  <a:srgbClr val="6AA84F"/>
                </a:solidFill>
                <a:latin typeface="Calibri" panose="020F0502020204030204"/>
              </a:rPr>
              <a:t>batchnorm</a:t>
            </a:r>
            <a:r>
              <a:rPr lang="en" sz="2100" dirty="0">
                <a:solidFill>
                  <a:srgbClr val="6AA84F"/>
                </a:solidFill>
                <a:latin typeface="Calibri" panose="020F0502020204030204"/>
              </a:rPr>
              <a:t> becomes a linear operator! </a:t>
            </a:r>
            <a:endParaRPr sz="2100" dirty="0">
              <a:solidFill>
                <a:srgbClr val="6AA84F"/>
              </a:solidFill>
              <a:latin typeface="Calibri" panose="020F0502020204030204"/>
            </a:endParaRPr>
          </a:p>
          <a:p>
            <a:pPr defTabSz="457200"/>
            <a:r>
              <a:rPr lang="en" sz="2100" dirty="0">
                <a:solidFill>
                  <a:srgbClr val="6AA84F"/>
                </a:solidFill>
                <a:latin typeface="Calibri" panose="020F0502020204030204"/>
              </a:rPr>
              <a:t>Can be fused with the previous fully-connected or conv layer</a:t>
            </a:r>
            <a:endParaRPr sz="2100" dirty="0">
              <a:solidFill>
                <a:srgbClr val="6AA84F"/>
              </a:solidFill>
              <a:latin typeface="Calibri" panose="020F0502020204030204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54D9CD89-2CA8-9C42-BDD3-162971C25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Batch Normalization: Test-Time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B104146-F3AC-1D46-8B80-01856928D868}"/>
              </a:ext>
            </a:extLst>
          </p:cNvPr>
          <p:cNvSpPr txBox="1"/>
          <p:nvPr/>
        </p:nvSpPr>
        <p:spPr>
          <a:xfrm>
            <a:off x="0" y="6581001"/>
            <a:ext cx="2314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D </a:t>
            </a:r>
            <a:r>
              <a:rPr lang="en-US" sz="1200" dirty="0" err="1"/>
              <a:t>Fouhey</a:t>
            </a:r>
            <a:r>
              <a:rPr lang="en-US" sz="1200" dirty="0"/>
              <a:t> &amp; J Johnson</a:t>
            </a:r>
          </a:p>
        </p:txBody>
      </p:sp>
    </p:spTree>
    <p:extLst>
      <p:ext uri="{BB962C8B-B14F-4D97-AF65-F5344CB8AC3E}">
        <p14:creationId xmlns:p14="http://schemas.microsoft.com/office/powerpoint/2010/main" val="242433613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" name="Google Shape;982;p86">
                <a:extLst>
                  <a:ext uri="{FF2B5EF4-FFF2-40B4-BE49-F238E27FC236}">
                    <a16:creationId xmlns:a16="http://schemas.microsoft.com/office/drawing/2014/main" id="{DEA6127A-8FBA-7147-BD48-6057EC596A7C}"/>
                  </a:ext>
                </a:extLst>
              </p:cNvPr>
              <p:cNvSpPr txBox="1"/>
              <p:nvPr/>
            </p:nvSpPr>
            <p:spPr>
              <a:xfrm>
                <a:off x="2088732" y="2670095"/>
                <a:ext cx="3703436" cy="28784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01" tIns="91401" rIns="91401" bIns="91401" anchor="t" anchorCtr="0">
                <a:noAutofit/>
              </a:bodyPr>
              <a:lstStyle/>
              <a:p>
                <a:pPr defTabSz="457200"/>
                <a:r>
                  <a:rPr lang="en-US" sz="2999" b="1" dirty="0">
                    <a:solidFill>
                      <a:prstClr val="black"/>
                    </a:solidFill>
                    <a:latin typeface="Courier New"/>
                    <a:ea typeface="Courier New"/>
                    <a:cs typeface="Courier New"/>
                    <a:sym typeface="Courier New"/>
                  </a:rPr>
                  <a:t>  </a:t>
                </a:r>
                <a14:m>
                  <m:oMath xmlns:m="http://schemas.openxmlformats.org/officeDocument/2006/math">
                    <m:r>
                      <a:rPr lang="en-US" sz="2999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ourier New"/>
                        <a:cs typeface="Courier New"/>
                        <a:sym typeface="Courier New"/>
                      </a:rPr>
                      <m:t>𝑥</m:t>
                    </m:r>
                    <m:r>
                      <a:rPr lang="en-US" sz="2999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ourier New"/>
                        <a:cs typeface="Courier New"/>
                        <a:sym typeface="Courier New"/>
                      </a:rPr>
                      <m:t> :</m:t>
                    </m:r>
                    <m:r>
                      <a:rPr lang="en-US" sz="2999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ourier New"/>
                        <a:cs typeface="Courier New"/>
                        <a:sym typeface="Courier New"/>
                      </a:rPr>
                      <m:t>𝑁</m:t>
                    </m:r>
                    <m:r>
                      <a:rPr lang="en-US" sz="2999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ourier New"/>
                        <a:cs typeface="Courier New"/>
                        <a:sym typeface="Courier New"/>
                      </a:rPr>
                      <m:t> × </m:t>
                    </m:r>
                    <m:r>
                      <a:rPr lang="en-US" sz="2999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ourier New"/>
                        <a:cs typeface="Courier New"/>
                        <a:sym typeface="Courier New"/>
                      </a:rPr>
                      <m:t>𝐷</m:t>
                    </m:r>
                  </m:oMath>
                </a14:m>
                <a:endParaRPr lang="en-US" sz="2999" dirty="0">
                  <a:solidFill>
                    <a:prstClr val="black"/>
                  </a:solidFill>
                  <a:latin typeface="Courier New"/>
                  <a:ea typeface="Courier New"/>
                  <a:cs typeface="Courier New"/>
                  <a:sym typeface="Courier New"/>
                </a:endParaRPr>
              </a:p>
              <a:p>
                <a:pPr defTabSz="457200"/>
                <a:endParaRPr lang="en-US" sz="2999" dirty="0">
                  <a:solidFill>
                    <a:prstClr val="black"/>
                  </a:solidFill>
                  <a:latin typeface="Courier New"/>
                  <a:ea typeface="Courier New"/>
                  <a:cs typeface="Courier New"/>
                  <a:sym typeface="Courier New"/>
                </a:endParaRPr>
              </a:p>
              <a:p>
                <a:pPr defTabSz="45720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999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ourier New"/>
                          <a:cs typeface="Courier New"/>
                          <a:sym typeface="Courier New"/>
                        </a:rPr>
                        <m:t>𝜇</m:t>
                      </m:r>
                      <m:r>
                        <a:rPr lang="en-US" sz="2999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ourier New"/>
                          <a:cs typeface="Courier New"/>
                          <a:sym typeface="Courier New"/>
                        </a:rPr>
                        <m:t>,</m:t>
                      </m:r>
                      <m:r>
                        <a:rPr lang="en-US" sz="2999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ourier New"/>
                          <a:cs typeface="Courier New"/>
                          <a:sym typeface="Courier New"/>
                        </a:rPr>
                        <m:t>𝜎</m:t>
                      </m:r>
                      <m:r>
                        <a:rPr lang="en-US" sz="2999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ourier New"/>
                          <a:cs typeface="Courier New"/>
                          <a:sym typeface="Courier New"/>
                        </a:rPr>
                        <m:t>  :1 × </m:t>
                      </m:r>
                      <m:r>
                        <a:rPr lang="en-US" sz="2999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ourier New"/>
                          <a:cs typeface="Courier New"/>
                          <a:sym typeface="Courier New"/>
                        </a:rPr>
                        <m:t>𝐷</m:t>
                      </m:r>
                    </m:oMath>
                  </m:oMathPara>
                </a14:m>
                <a:endParaRPr lang="en-US" sz="2999" b="1" dirty="0">
                  <a:solidFill>
                    <a:prstClr val="black"/>
                  </a:solidFill>
                  <a:latin typeface="Courier New"/>
                  <a:ea typeface="Courier New"/>
                  <a:cs typeface="Courier New"/>
                  <a:sym typeface="Courier New"/>
                </a:endParaRPr>
              </a:p>
              <a:p>
                <a:pPr defTabSz="45720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999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ourier New"/>
                          <a:cs typeface="Courier New"/>
                          <a:sym typeface="Courier New"/>
                        </a:rPr>
                        <m:t>𝛾</m:t>
                      </m:r>
                      <m:r>
                        <a:rPr lang="en-US" sz="2999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ourier New"/>
                          <a:cs typeface="Courier New"/>
                          <a:sym typeface="Courier New"/>
                        </a:rPr>
                        <m:t>,</m:t>
                      </m:r>
                      <m:r>
                        <a:rPr lang="en-US" sz="2999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ourier New"/>
                          <a:cs typeface="Courier New"/>
                          <a:sym typeface="Courier New"/>
                        </a:rPr>
                        <m:t>𝛽</m:t>
                      </m:r>
                      <m:r>
                        <a:rPr lang="en-US" sz="2999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ourier New"/>
                          <a:cs typeface="Courier New"/>
                          <a:sym typeface="Courier New"/>
                        </a:rPr>
                        <m:t>  :1 × </m:t>
                      </m:r>
                      <m:r>
                        <a:rPr lang="en-US" sz="2999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ourier New"/>
                          <a:cs typeface="Courier New"/>
                          <a:sym typeface="Courier New"/>
                        </a:rPr>
                        <m:t>𝐷</m:t>
                      </m:r>
                    </m:oMath>
                  </m:oMathPara>
                </a14:m>
                <a:endParaRPr lang="en-US" sz="2999" b="1" dirty="0">
                  <a:solidFill>
                    <a:prstClr val="black"/>
                  </a:solidFill>
                  <a:latin typeface="Courier New"/>
                  <a:ea typeface="Courier New"/>
                  <a:cs typeface="Courier New"/>
                  <a:sym typeface="Courier New"/>
                </a:endParaRPr>
              </a:p>
              <a:p>
                <a:pPr defTabSz="45720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999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ourier New"/>
                          <a:cs typeface="Courier New"/>
                          <a:sym typeface="Courier New"/>
                        </a:rPr>
                        <m:t>𝑦</m:t>
                      </m:r>
                      <m:r>
                        <a:rPr lang="en-US" sz="2999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ourier New"/>
                          <a:cs typeface="Courier New"/>
                          <a:sym typeface="Courier New"/>
                        </a:rPr>
                        <m:t>=</m:t>
                      </m:r>
                      <m:f>
                        <m:fPr>
                          <m:ctrlPr>
                            <a:rPr lang="en-US" sz="2999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ourier New"/>
                              <a:cs typeface="Courier New"/>
                              <a:sym typeface="Courier New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sz="2999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ourier New"/>
                                  <a:cs typeface="Courier New"/>
                                  <a:sym typeface="Courier New"/>
                                </a:rPr>
                              </m:ctrlPr>
                            </m:dPr>
                            <m:e>
                              <m:r>
                                <a:rPr lang="en-US" sz="2999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ourier New"/>
                                  <a:cs typeface="Courier New"/>
                                  <a:sym typeface="Courier New"/>
                                </a:rPr>
                                <m:t>𝑥</m:t>
                              </m:r>
                              <m:r>
                                <a:rPr lang="en-US" sz="2999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ourier New"/>
                                  <a:cs typeface="Courier New"/>
                                  <a:sym typeface="Courier New"/>
                                </a:rPr>
                                <m:t>−</m:t>
                              </m:r>
                              <m:r>
                                <a:rPr lang="en-US" sz="2999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ourier New"/>
                                  <a:cs typeface="Courier New"/>
                                  <a:sym typeface="Courier New"/>
                                </a:rPr>
                                <m:t>𝜇</m:t>
                              </m:r>
                            </m:e>
                          </m:d>
                        </m:num>
                        <m:den>
                          <m:r>
                            <a:rPr lang="en-US" sz="2999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ourier New"/>
                              <a:cs typeface="Courier New"/>
                              <a:sym typeface="Courier New"/>
                            </a:rPr>
                            <m:t>𝜎</m:t>
                          </m:r>
                        </m:den>
                      </m:f>
                      <m:r>
                        <a:rPr lang="en-US" sz="2999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ourier New"/>
                          <a:cs typeface="Courier New"/>
                          <a:sym typeface="Courier New"/>
                        </a:rPr>
                        <m:t>𝛾</m:t>
                      </m:r>
                      <m:r>
                        <a:rPr lang="en-US" sz="2999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ourier New"/>
                          <a:cs typeface="Courier New"/>
                          <a:sym typeface="Courier New"/>
                        </a:rPr>
                        <m:t>+</m:t>
                      </m:r>
                      <m:r>
                        <a:rPr lang="en-US" sz="2999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ourier New"/>
                          <a:cs typeface="Courier New"/>
                          <a:sym typeface="Courier New"/>
                        </a:rPr>
                        <m:t>𝛽</m:t>
                      </m:r>
                    </m:oMath>
                  </m:oMathPara>
                </a14:m>
                <a:endParaRPr lang="en-US" sz="2999" b="1" dirty="0">
                  <a:solidFill>
                    <a:prstClr val="black"/>
                  </a:solidFill>
                  <a:latin typeface="Courier New"/>
                  <a:ea typeface="Courier New"/>
                  <a:cs typeface="Courier New"/>
                  <a:sym typeface="Courier New"/>
                </a:endParaRPr>
              </a:p>
            </p:txBody>
          </p:sp>
        </mc:Choice>
        <mc:Fallback xmlns="">
          <p:sp>
            <p:nvSpPr>
              <p:cNvPr id="15" name="Google Shape;982;p86">
                <a:extLst>
                  <a:ext uri="{FF2B5EF4-FFF2-40B4-BE49-F238E27FC236}">
                    <a16:creationId xmlns:a16="http://schemas.microsoft.com/office/drawing/2014/main" id="{DEA6127A-8FBA-7147-BD48-6057EC596A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8732" y="2670095"/>
                <a:ext cx="3703436" cy="2878427"/>
              </a:xfrm>
              <a:prstGeom prst="rect">
                <a:avLst/>
              </a:prstGeom>
              <a:blipFill>
                <a:blip r:embed="rId2"/>
                <a:stretch>
                  <a:fillRect l="-1024" b="-88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Batch Normalization for </a:t>
            </a:r>
            <a:r>
              <a:rPr lang="en-US" dirty="0" err="1"/>
              <a:t>ConvNets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Google Shape;982;p86"/>
              <p:cNvSpPr txBox="1"/>
              <p:nvPr/>
            </p:nvSpPr>
            <p:spPr>
              <a:xfrm>
                <a:off x="6448166" y="2670116"/>
                <a:ext cx="3703436" cy="28784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01" tIns="91401" rIns="91401" bIns="91401" anchor="t" anchorCtr="0">
                <a:noAutofit/>
              </a:bodyPr>
              <a:lstStyle/>
              <a:p>
                <a:pPr defTabSz="457200"/>
                <a:r>
                  <a:rPr lang="en-US" sz="2999" b="1" dirty="0">
                    <a:solidFill>
                      <a:prstClr val="black"/>
                    </a:solidFill>
                    <a:latin typeface="Courier New"/>
                    <a:ea typeface="Courier New"/>
                    <a:cs typeface="Courier New"/>
                    <a:sym typeface="Courier New"/>
                  </a:rPr>
                  <a:t>  </a:t>
                </a:r>
                <a14:m>
                  <m:oMath xmlns:m="http://schemas.openxmlformats.org/officeDocument/2006/math">
                    <m:r>
                      <a:rPr lang="en-US" sz="2999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ourier New"/>
                        <a:cs typeface="Courier New"/>
                        <a:sym typeface="Courier New"/>
                      </a:rPr>
                      <m:t>𝑥</m:t>
                    </m:r>
                    <m:r>
                      <a:rPr lang="en-US" sz="2999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ourier New"/>
                        <a:cs typeface="Courier New"/>
                        <a:sym typeface="Courier New"/>
                      </a:rPr>
                      <m:t> :</m:t>
                    </m:r>
                    <m:r>
                      <a:rPr lang="en-US" sz="2999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ourier New"/>
                        <a:cs typeface="Courier New"/>
                        <a:sym typeface="Courier New"/>
                      </a:rPr>
                      <m:t>𝑁</m:t>
                    </m:r>
                    <m:r>
                      <a:rPr lang="en-US" sz="2999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ourier New"/>
                        <a:cs typeface="Courier New"/>
                        <a:sym typeface="Courier New"/>
                      </a:rPr>
                      <m:t> × </m:t>
                    </m:r>
                    <m:r>
                      <a:rPr lang="en-US" sz="2999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ourier New"/>
                        <a:cs typeface="Courier New"/>
                        <a:sym typeface="Courier New"/>
                      </a:rPr>
                      <m:t>𝐶</m:t>
                    </m:r>
                    <m:r>
                      <a:rPr lang="en-US" sz="2999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ourier New"/>
                        <a:cs typeface="Courier New"/>
                        <a:sym typeface="Courier New"/>
                      </a:rPr>
                      <m:t> × </m:t>
                    </m:r>
                    <m:r>
                      <a:rPr lang="en-US" sz="2999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ourier New"/>
                        <a:cs typeface="Courier New"/>
                        <a:sym typeface="Courier New"/>
                      </a:rPr>
                      <m:t>𝐻</m:t>
                    </m:r>
                    <m:r>
                      <a:rPr lang="en-US" sz="2999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ourier New"/>
                        <a:cs typeface="Courier New"/>
                        <a:sym typeface="Courier New"/>
                      </a:rPr>
                      <m:t> × </m:t>
                    </m:r>
                    <m:r>
                      <a:rPr lang="en-US" sz="2999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ourier New"/>
                        <a:cs typeface="Courier New"/>
                        <a:sym typeface="Courier New"/>
                      </a:rPr>
                      <m:t>𝑊</m:t>
                    </m:r>
                  </m:oMath>
                </a14:m>
                <a:endParaRPr lang="en-US" sz="2999" dirty="0">
                  <a:solidFill>
                    <a:prstClr val="black"/>
                  </a:solidFill>
                  <a:latin typeface="Courier New"/>
                  <a:ea typeface="Courier New"/>
                  <a:cs typeface="Courier New"/>
                  <a:sym typeface="Courier New"/>
                </a:endParaRPr>
              </a:p>
              <a:p>
                <a:pPr defTabSz="457200"/>
                <a:endParaRPr lang="en-US" sz="2999" dirty="0">
                  <a:solidFill>
                    <a:prstClr val="black"/>
                  </a:solidFill>
                  <a:latin typeface="Courier New"/>
                  <a:ea typeface="Courier New"/>
                  <a:cs typeface="Courier New"/>
                  <a:sym typeface="Courier New"/>
                </a:endParaRPr>
              </a:p>
              <a:p>
                <a:pPr defTabSz="45720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999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ourier New"/>
                          <a:cs typeface="Courier New"/>
                          <a:sym typeface="Courier New"/>
                        </a:rPr>
                        <m:t>𝜇</m:t>
                      </m:r>
                      <m:r>
                        <a:rPr lang="en-US" sz="2999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ourier New"/>
                          <a:cs typeface="Courier New"/>
                          <a:sym typeface="Courier New"/>
                        </a:rPr>
                        <m:t>,</m:t>
                      </m:r>
                      <m:r>
                        <a:rPr lang="en-US" sz="2999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ourier New"/>
                          <a:cs typeface="Courier New"/>
                          <a:sym typeface="Courier New"/>
                        </a:rPr>
                        <m:t>𝜎</m:t>
                      </m:r>
                      <m:r>
                        <a:rPr lang="en-US" sz="2999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ourier New"/>
                          <a:cs typeface="Courier New"/>
                          <a:sym typeface="Courier New"/>
                        </a:rPr>
                        <m:t>  :1 × </m:t>
                      </m:r>
                      <m:r>
                        <a:rPr lang="en-US" sz="2999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ourier New"/>
                          <a:cs typeface="Courier New"/>
                          <a:sym typeface="Courier New"/>
                        </a:rPr>
                        <m:t>𝐶</m:t>
                      </m:r>
                      <m:r>
                        <a:rPr lang="en-US" sz="2999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ourier New"/>
                          <a:cs typeface="Courier New"/>
                          <a:sym typeface="Courier New"/>
                        </a:rPr>
                        <m:t> × 1 × 1</m:t>
                      </m:r>
                    </m:oMath>
                  </m:oMathPara>
                </a14:m>
                <a:endParaRPr lang="en-US" sz="2999" b="1" dirty="0">
                  <a:solidFill>
                    <a:prstClr val="black"/>
                  </a:solidFill>
                  <a:latin typeface="Courier New"/>
                  <a:ea typeface="Courier New"/>
                  <a:cs typeface="Courier New"/>
                  <a:sym typeface="Courier New"/>
                </a:endParaRPr>
              </a:p>
              <a:p>
                <a:pPr defTabSz="45720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999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ourier New"/>
                          <a:cs typeface="Courier New"/>
                          <a:sym typeface="Courier New"/>
                        </a:rPr>
                        <m:t>𝛾</m:t>
                      </m:r>
                      <m:r>
                        <a:rPr lang="en-US" sz="2999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ourier New"/>
                          <a:cs typeface="Courier New"/>
                          <a:sym typeface="Courier New"/>
                        </a:rPr>
                        <m:t>,</m:t>
                      </m:r>
                      <m:r>
                        <a:rPr lang="en-US" sz="2999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ourier New"/>
                          <a:cs typeface="Courier New"/>
                          <a:sym typeface="Courier New"/>
                        </a:rPr>
                        <m:t>𝛽</m:t>
                      </m:r>
                      <m:r>
                        <a:rPr lang="en-US" sz="2999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ourier New"/>
                          <a:cs typeface="Courier New"/>
                          <a:sym typeface="Courier New"/>
                        </a:rPr>
                        <m:t>  :1 × </m:t>
                      </m:r>
                      <m:r>
                        <a:rPr lang="en-US" sz="2999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ourier New"/>
                          <a:cs typeface="Courier New"/>
                          <a:sym typeface="Courier New"/>
                        </a:rPr>
                        <m:t>𝐶</m:t>
                      </m:r>
                      <m:r>
                        <a:rPr lang="en-US" sz="2999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ourier New"/>
                          <a:cs typeface="Courier New"/>
                          <a:sym typeface="Courier New"/>
                        </a:rPr>
                        <m:t> × 1 × 1</m:t>
                      </m:r>
                    </m:oMath>
                  </m:oMathPara>
                </a14:m>
                <a:endParaRPr lang="en-US" sz="2999" b="1" dirty="0">
                  <a:solidFill>
                    <a:prstClr val="black"/>
                  </a:solidFill>
                  <a:latin typeface="Courier New"/>
                  <a:ea typeface="Courier New"/>
                  <a:cs typeface="Courier New"/>
                  <a:sym typeface="Courier New"/>
                </a:endParaRPr>
              </a:p>
              <a:p>
                <a:pPr defTabSz="45720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999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ourier New"/>
                          <a:cs typeface="Courier New"/>
                          <a:sym typeface="Courier New"/>
                        </a:rPr>
                        <m:t>𝑦</m:t>
                      </m:r>
                      <m:r>
                        <a:rPr lang="en-US" sz="2999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ourier New"/>
                          <a:cs typeface="Courier New"/>
                          <a:sym typeface="Courier New"/>
                        </a:rPr>
                        <m:t>=</m:t>
                      </m:r>
                      <m:f>
                        <m:fPr>
                          <m:ctrlPr>
                            <a:rPr lang="en-US" sz="2999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ourier New"/>
                              <a:cs typeface="Courier New"/>
                              <a:sym typeface="Courier New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sz="2999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ourier New"/>
                                  <a:cs typeface="Courier New"/>
                                  <a:sym typeface="Courier New"/>
                                </a:rPr>
                              </m:ctrlPr>
                            </m:dPr>
                            <m:e>
                              <m:r>
                                <a:rPr lang="en-US" sz="2999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ourier New"/>
                                  <a:cs typeface="Courier New"/>
                                  <a:sym typeface="Courier New"/>
                                </a:rPr>
                                <m:t>𝑥</m:t>
                              </m:r>
                              <m:r>
                                <a:rPr lang="en-US" sz="2999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ourier New"/>
                                  <a:cs typeface="Courier New"/>
                                  <a:sym typeface="Courier New"/>
                                </a:rPr>
                                <m:t>−</m:t>
                              </m:r>
                              <m:r>
                                <a:rPr lang="en-US" sz="2999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ourier New"/>
                                  <a:cs typeface="Courier New"/>
                                  <a:sym typeface="Courier New"/>
                                </a:rPr>
                                <m:t>𝜇</m:t>
                              </m:r>
                            </m:e>
                          </m:d>
                        </m:num>
                        <m:den>
                          <m:r>
                            <a:rPr lang="en-US" sz="2999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ourier New"/>
                              <a:cs typeface="Courier New"/>
                              <a:sym typeface="Courier New"/>
                            </a:rPr>
                            <m:t>𝜎</m:t>
                          </m:r>
                        </m:den>
                      </m:f>
                      <m:r>
                        <a:rPr lang="en-US" sz="2999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ourier New"/>
                          <a:cs typeface="Courier New"/>
                          <a:sym typeface="Courier New"/>
                        </a:rPr>
                        <m:t>𝛾</m:t>
                      </m:r>
                      <m:r>
                        <a:rPr lang="en-US" sz="2999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ourier New"/>
                          <a:cs typeface="Courier New"/>
                          <a:sym typeface="Courier New"/>
                        </a:rPr>
                        <m:t>+</m:t>
                      </m:r>
                      <m:r>
                        <a:rPr lang="en-US" sz="2999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ourier New"/>
                          <a:cs typeface="Courier New"/>
                          <a:sym typeface="Courier New"/>
                        </a:rPr>
                        <m:t>𝛽</m:t>
                      </m:r>
                    </m:oMath>
                  </m:oMathPara>
                </a14:m>
                <a:endParaRPr lang="en-US" sz="2999" b="1" dirty="0">
                  <a:solidFill>
                    <a:prstClr val="black"/>
                  </a:solidFill>
                  <a:latin typeface="Courier New"/>
                  <a:ea typeface="Courier New"/>
                  <a:cs typeface="Courier New"/>
                  <a:sym typeface="Courier New"/>
                </a:endParaRPr>
              </a:p>
            </p:txBody>
          </p:sp>
        </mc:Choice>
        <mc:Fallback xmlns="">
          <p:sp>
            <p:nvSpPr>
              <p:cNvPr id="4" name="Google Shape;982;p8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8166" y="2670116"/>
                <a:ext cx="3703436" cy="2878427"/>
              </a:xfrm>
              <a:prstGeom prst="rect">
                <a:avLst/>
              </a:prstGeom>
              <a:blipFill>
                <a:blip r:embed="rId3"/>
                <a:stretch>
                  <a:fillRect l="-1024" r="-683" b="-88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Google Shape;984;p86"/>
          <p:cNvCxnSpPr>
            <a:cxnSpLocks/>
          </p:cNvCxnSpPr>
          <p:nvPr/>
        </p:nvCxnSpPr>
        <p:spPr>
          <a:xfrm>
            <a:off x="3279143" y="3185189"/>
            <a:ext cx="0" cy="487625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7" name="Google Shape;985;p86"/>
          <p:cNvSpPr txBox="1"/>
          <p:nvPr/>
        </p:nvSpPr>
        <p:spPr>
          <a:xfrm>
            <a:off x="1571605" y="3185187"/>
            <a:ext cx="1574634" cy="5363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defTabSz="457200"/>
            <a:r>
              <a:rPr lang="en" sz="2400" dirty="0">
                <a:solidFill>
                  <a:prstClr val="black"/>
                </a:solidFill>
                <a:latin typeface="Calibri" panose="020F0502020204030204"/>
              </a:rPr>
              <a:t>Normalize</a:t>
            </a:r>
            <a:endParaRPr sz="24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2" name="Google Shape;990;p86"/>
          <p:cNvSpPr txBox="1"/>
          <p:nvPr/>
        </p:nvSpPr>
        <p:spPr>
          <a:xfrm>
            <a:off x="1974432" y="1710843"/>
            <a:ext cx="3211264" cy="815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defTabSz="457200"/>
            <a:r>
              <a:rPr lang="en" sz="2100" dirty="0">
                <a:solidFill>
                  <a:prstClr val="black"/>
                </a:solidFill>
                <a:latin typeface="Calibri" panose="020F0502020204030204"/>
              </a:rPr>
              <a:t>Batch Normalization for </a:t>
            </a:r>
            <a:r>
              <a:rPr lang="en" sz="2100" b="1" dirty="0">
                <a:solidFill>
                  <a:prstClr val="black"/>
                </a:solidFill>
                <a:latin typeface="Calibri" panose="020F0502020204030204"/>
              </a:rPr>
              <a:t>fully-connected</a:t>
            </a:r>
            <a:r>
              <a:rPr lang="en" sz="2100" dirty="0">
                <a:solidFill>
                  <a:prstClr val="black"/>
                </a:solidFill>
                <a:latin typeface="Calibri" panose="020F0502020204030204"/>
              </a:rPr>
              <a:t> networks</a:t>
            </a:r>
            <a:endParaRPr sz="21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3" name="Google Shape;991;p86"/>
          <p:cNvSpPr txBox="1"/>
          <p:nvPr/>
        </p:nvSpPr>
        <p:spPr>
          <a:xfrm>
            <a:off x="6254480" y="1605992"/>
            <a:ext cx="4090808" cy="1017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defTabSz="457200"/>
            <a:r>
              <a:rPr lang="en" sz="2100" dirty="0">
                <a:solidFill>
                  <a:prstClr val="black"/>
                </a:solidFill>
                <a:latin typeface="Calibri" panose="020F0502020204030204"/>
              </a:rPr>
              <a:t>Batch Normalization for </a:t>
            </a:r>
            <a:endParaRPr sz="2100" dirty="0">
              <a:solidFill>
                <a:prstClr val="black"/>
              </a:solidFill>
              <a:latin typeface="Calibri" panose="020F0502020204030204"/>
            </a:endParaRPr>
          </a:p>
          <a:p>
            <a:pPr defTabSz="457200"/>
            <a:r>
              <a:rPr lang="en" sz="2100" b="1" dirty="0">
                <a:solidFill>
                  <a:prstClr val="black"/>
                </a:solidFill>
                <a:latin typeface="Calibri" panose="020F0502020204030204"/>
              </a:rPr>
              <a:t>convolutional</a:t>
            </a:r>
            <a:r>
              <a:rPr lang="en" sz="2100" dirty="0">
                <a:solidFill>
                  <a:prstClr val="black"/>
                </a:solidFill>
                <a:latin typeface="Calibri" panose="020F0502020204030204"/>
              </a:rPr>
              <a:t> networks</a:t>
            </a:r>
            <a:endParaRPr sz="2100" dirty="0">
              <a:solidFill>
                <a:prstClr val="black"/>
              </a:solidFill>
              <a:latin typeface="Calibri" panose="020F0502020204030204"/>
            </a:endParaRPr>
          </a:p>
          <a:p>
            <a:pPr defTabSz="457200"/>
            <a:r>
              <a:rPr lang="en" sz="2100" dirty="0">
                <a:solidFill>
                  <a:prstClr val="black"/>
                </a:solidFill>
                <a:latin typeface="Calibri" panose="020F0502020204030204"/>
              </a:rPr>
              <a:t>(Spatial </a:t>
            </a:r>
            <a:r>
              <a:rPr lang="en" sz="2100" dirty="0" err="1">
                <a:solidFill>
                  <a:prstClr val="black"/>
                </a:solidFill>
                <a:latin typeface="Calibri" panose="020F0502020204030204"/>
              </a:rPr>
              <a:t>Batchnorm</a:t>
            </a:r>
            <a:r>
              <a:rPr lang="en" sz="2100" dirty="0">
                <a:solidFill>
                  <a:prstClr val="black"/>
                </a:solidFill>
                <a:latin typeface="Calibri" panose="020F0502020204030204"/>
              </a:rPr>
              <a:t>, BatchNorm2D)</a:t>
            </a:r>
            <a:endParaRPr sz="2100" dirty="0">
              <a:solidFill>
                <a:prstClr val="black"/>
              </a:solidFill>
              <a:latin typeface="Calibri" panose="020F0502020204030204"/>
            </a:endParaRPr>
          </a:p>
        </p:txBody>
      </p:sp>
      <p:cxnSp>
        <p:nvCxnSpPr>
          <p:cNvPr id="16" name="Google Shape;984;p86">
            <a:extLst>
              <a:ext uri="{FF2B5EF4-FFF2-40B4-BE49-F238E27FC236}">
                <a16:creationId xmlns:a16="http://schemas.microsoft.com/office/drawing/2014/main" id="{5BB3EEBA-55AE-8B47-852B-F032CC894D13}"/>
              </a:ext>
            </a:extLst>
          </p:cNvPr>
          <p:cNvCxnSpPr>
            <a:cxnSpLocks/>
          </p:cNvCxnSpPr>
          <p:nvPr/>
        </p:nvCxnSpPr>
        <p:spPr>
          <a:xfrm>
            <a:off x="7642422" y="3185189"/>
            <a:ext cx="0" cy="487625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7" name="Google Shape;985;p86">
            <a:extLst>
              <a:ext uri="{FF2B5EF4-FFF2-40B4-BE49-F238E27FC236}">
                <a16:creationId xmlns:a16="http://schemas.microsoft.com/office/drawing/2014/main" id="{FE548154-64EF-3245-B143-55960A278BDA}"/>
              </a:ext>
            </a:extLst>
          </p:cNvPr>
          <p:cNvSpPr txBox="1"/>
          <p:nvPr/>
        </p:nvSpPr>
        <p:spPr>
          <a:xfrm>
            <a:off x="5677309" y="3185187"/>
            <a:ext cx="1461485" cy="5363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defTabSz="457200"/>
            <a:r>
              <a:rPr lang="en" sz="2400" dirty="0">
                <a:solidFill>
                  <a:prstClr val="black"/>
                </a:solidFill>
                <a:latin typeface="Calibri" panose="020F0502020204030204"/>
              </a:rPr>
              <a:t>Normalize</a:t>
            </a:r>
            <a:endParaRPr sz="2400" dirty="0">
              <a:solidFill>
                <a:prstClr val="black"/>
              </a:solidFill>
              <a:latin typeface="Calibri" panose="020F0502020204030204"/>
            </a:endParaRPr>
          </a:p>
        </p:txBody>
      </p:sp>
      <p:cxnSp>
        <p:nvCxnSpPr>
          <p:cNvPr id="18" name="Google Shape;984;p86">
            <a:extLst>
              <a:ext uri="{FF2B5EF4-FFF2-40B4-BE49-F238E27FC236}">
                <a16:creationId xmlns:a16="http://schemas.microsoft.com/office/drawing/2014/main" id="{5F199D60-BB86-F546-9955-1B0ADF8AC246}"/>
              </a:ext>
            </a:extLst>
          </p:cNvPr>
          <p:cNvCxnSpPr>
            <a:cxnSpLocks/>
          </p:cNvCxnSpPr>
          <p:nvPr/>
        </p:nvCxnSpPr>
        <p:spPr>
          <a:xfrm>
            <a:off x="8979236" y="3211229"/>
            <a:ext cx="0" cy="487625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9" name="Google Shape;984;p86">
            <a:extLst>
              <a:ext uri="{FF2B5EF4-FFF2-40B4-BE49-F238E27FC236}">
                <a16:creationId xmlns:a16="http://schemas.microsoft.com/office/drawing/2014/main" id="{EF7D81BD-8F97-614E-8DCB-370ED095E6A9}"/>
              </a:ext>
            </a:extLst>
          </p:cNvPr>
          <p:cNvCxnSpPr>
            <a:cxnSpLocks/>
          </p:cNvCxnSpPr>
          <p:nvPr/>
        </p:nvCxnSpPr>
        <p:spPr>
          <a:xfrm>
            <a:off x="9712246" y="3185189"/>
            <a:ext cx="0" cy="487625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4ADBE309-2A99-A84E-AA98-20209EFDA39F}"/>
              </a:ext>
            </a:extLst>
          </p:cNvPr>
          <p:cNvSpPr txBox="1"/>
          <p:nvPr/>
        </p:nvSpPr>
        <p:spPr>
          <a:xfrm>
            <a:off x="0" y="6581001"/>
            <a:ext cx="2314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D </a:t>
            </a:r>
            <a:r>
              <a:rPr lang="en-US" sz="1200" dirty="0" err="1"/>
              <a:t>Fouhey</a:t>
            </a:r>
            <a:r>
              <a:rPr lang="en-US" sz="1200" dirty="0"/>
              <a:t> &amp; J Johnson</a:t>
            </a:r>
          </a:p>
        </p:txBody>
      </p:sp>
    </p:spTree>
    <p:extLst>
      <p:ext uri="{BB962C8B-B14F-4D97-AF65-F5344CB8AC3E}">
        <p14:creationId xmlns:p14="http://schemas.microsoft.com/office/powerpoint/2010/main" val="186290222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Batch Normalization for </a:t>
            </a:r>
            <a:r>
              <a:rPr lang="en-US" dirty="0" err="1"/>
              <a:t>ConvNets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Google Shape;982;p86"/>
              <p:cNvSpPr txBox="1"/>
              <p:nvPr/>
            </p:nvSpPr>
            <p:spPr>
              <a:xfrm>
                <a:off x="6448166" y="2670116"/>
                <a:ext cx="3703436" cy="28784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01" tIns="91401" rIns="91401" bIns="91401" anchor="t" anchorCtr="0">
                <a:noAutofit/>
              </a:bodyPr>
              <a:lstStyle/>
              <a:p>
                <a:pPr defTabSz="457200"/>
                <a:r>
                  <a:rPr lang="en-US" sz="2999" b="1" dirty="0">
                    <a:solidFill>
                      <a:prstClr val="black"/>
                    </a:solidFill>
                    <a:latin typeface="Courier New"/>
                    <a:ea typeface="Courier New"/>
                    <a:cs typeface="Courier New"/>
                    <a:sym typeface="Courier New"/>
                  </a:rPr>
                  <a:t>  </a:t>
                </a:r>
                <a14:m>
                  <m:oMath xmlns:m="http://schemas.openxmlformats.org/officeDocument/2006/math">
                    <m:r>
                      <a:rPr lang="en-US" sz="2999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ourier New"/>
                        <a:cs typeface="Courier New"/>
                        <a:sym typeface="Courier New"/>
                      </a:rPr>
                      <m:t>𝑥</m:t>
                    </m:r>
                    <m:r>
                      <a:rPr lang="en-US" sz="2999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ourier New"/>
                        <a:cs typeface="Courier New"/>
                        <a:sym typeface="Courier New"/>
                      </a:rPr>
                      <m:t> :</m:t>
                    </m:r>
                    <m:r>
                      <a:rPr lang="en-US" sz="2999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ourier New"/>
                        <a:cs typeface="Courier New"/>
                        <a:sym typeface="Courier New"/>
                      </a:rPr>
                      <m:t>𝑁</m:t>
                    </m:r>
                    <m:r>
                      <a:rPr lang="en-US" sz="2999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ourier New"/>
                        <a:cs typeface="Courier New"/>
                        <a:sym typeface="Courier New"/>
                      </a:rPr>
                      <m:t> × </m:t>
                    </m:r>
                    <m:r>
                      <a:rPr lang="en-US" sz="2999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ourier New"/>
                        <a:cs typeface="Courier New"/>
                        <a:sym typeface="Courier New"/>
                      </a:rPr>
                      <m:t>𝐶</m:t>
                    </m:r>
                    <m:r>
                      <a:rPr lang="en-US" sz="2999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ourier New"/>
                        <a:cs typeface="Courier New"/>
                        <a:sym typeface="Courier New"/>
                      </a:rPr>
                      <m:t> × </m:t>
                    </m:r>
                    <m:r>
                      <a:rPr lang="en-US" sz="2999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ourier New"/>
                        <a:cs typeface="Courier New"/>
                        <a:sym typeface="Courier New"/>
                      </a:rPr>
                      <m:t>𝐻</m:t>
                    </m:r>
                    <m:r>
                      <a:rPr lang="en-US" sz="2999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ourier New"/>
                        <a:cs typeface="Courier New"/>
                        <a:sym typeface="Courier New"/>
                      </a:rPr>
                      <m:t> × </m:t>
                    </m:r>
                    <m:r>
                      <a:rPr lang="en-US" sz="2999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ourier New"/>
                        <a:cs typeface="Courier New"/>
                        <a:sym typeface="Courier New"/>
                      </a:rPr>
                      <m:t>𝑊</m:t>
                    </m:r>
                  </m:oMath>
                </a14:m>
                <a:endParaRPr lang="en-US" sz="2999" dirty="0">
                  <a:solidFill>
                    <a:prstClr val="black"/>
                  </a:solidFill>
                  <a:latin typeface="Courier New"/>
                  <a:ea typeface="Courier New"/>
                  <a:cs typeface="Courier New"/>
                  <a:sym typeface="Courier New"/>
                </a:endParaRPr>
              </a:p>
              <a:p>
                <a:pPr defTabSz="457200"/>
                <a:endParaRPr lang="en-US" sz="2999" dirty="0">
                  <a:solidFill>
                    <a:prstClr val="black"/>
                  </a:solidFill>
                  <a:latin typeface="Courier New"/>
                  <a:ea typeface="Courier New"/>
                  <a:cs typeface="Courier New"/>
                  <a:sym typeface="Courier New"/>
                </a:endParaRPr>
              </a:p>
              <a:p>
                <a:pPr defTabSz="45720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999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ourier New"/>
                          <a:cs typeface="Courier New"/>
                          <a:sym typeface="Courier New"/>
                        </a:rPr>
                        <m:t>𝜇</m:t>
                      </m:r>
                      <m:r>
                        <a:rPr lang="en-US" sz="2999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ourier New"/>
                          <a:cs typeface="Courier New"/>
                          <a:sym typeface="Courier New"/>
                        </a:rPr>
                        <m:t>,</m:t>
                      </m:r>
                      <m:r>
                        <a:rPr lang="en-US" sz="2999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ourier New"/>
                          <a:cs typeface="Courier New"/>
                          <a:sym typeface="Courier New"/>
                        </a:rPr>
                        <m:t>𝜎</m:t>
                      </m:r>
                      <m:r>
                        <a:rPr lang="en-US" sz="2999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ourier New"/>
                          <a:cs typeface="Courier New"/>
                          <a:sym typeface="Courier New"/>
                        </a:rPr>
                        <m:t>  :1 × </m:t>
                      </m:r>
                      <m:r>
                        <a:rPr lang="en-US" sz="2999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ourier New"/>
                          <a:cs typeface="Courier New"/>
                          <a:sym typeface="Courier New"/>
                        </a:rPr>
                        <m:t>𝐶</m:t>
                      </m:r>
                      <m:r>
                        <a:rPr lang="en-US" sz="2999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ourier New"/>
                          <a:cs typeface="Courier New"/>
                          <a:sym typeface="Courier New"/>
                        </a:rPr>
                        <m:t> × 1 × 1</m:t>
                      </m:r>
                    </m:oMath>
                  </m:oMathPara>
                </a14:m>
                <a:endParaRPr lang="en-US" sz="2999" b="1" dirty="0">
                  <a:solidFill>
                    <a:prstClr val="black"/>
                  </a:solidFill>
                  <a:latin typeface="Courier New"/>
                  <a:ea typeface="Courier New"/>
                  <a:cs typeface="Courier New"/>
                  <a:sym typeface="Courier New"/>
                </a:endParaRPr>
              </a:p>
              <a:p>
                <a:pPr defTabSz="45720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999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ourier New"/>
                          <a:cs typeface="Courier New"/>
                          <a:sym typeface="Courier New"/>
                        </a:rPr>
                        <m:t>𝛾</m:t>
                      </m:r>
                      <m:r>
                        <a:rPr lang="en-US" sz="2999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ourier New"/>
                          <a:cs typeface="Courier New"/>
                          <a:sym typeface="Courier New"/>
                        </a:rPr>
                        <m:t>,</m:t>
                      </m:r>
                      <m:r>
                        <a:rPr lang="en-US" sz="2999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ourier New"/>
                          <a:cs typeface="Courier New"/>
                          <a:sym typeface="Courier New"/>
                        </a:rPr>
                        <m:t>𝛽</m:t>
                      </m:r>
                      <m:r>
                        <a:rPr lang="en-US" sz="2999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ourier New"/>
                          <a:cs typeface="Courier New"/>
                          <a:sym typeface="Courier New"/>
                        </a:rPr>
                        <m:t>  :1 × </m:t>
                      </m:r>
                      <m:r>
                        <a:rPr lang="en-US" sz="2999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ourier New"/>
                          <a:cs typeface="Courier New"/>
                          <a:sym typeface="Courier New"/>
                        </a:rPr>
                        <m:t>𝐶</m:t>
                      </m:r>
                      <m:r>
                        <a:rPr lang="en-US" sz="2999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ourier New"/>
                          <a:cs typeface="Courier New"/>
                          <a:sym typeface="Courier New"/>
                        </a:rPr>
                        <m:t> × 1 × 1</m:t>
                      </m:r>
                    </m:oMath>
                  </m:oMathPara>
                </a14:m>
                <a:endParaRPr lang="en-US" sz="2999" b="1" dirty="0">
                  <a:solidFill>
                    <a:prstClr val="black"/>
                  </a:solidFill>
                  <a:latin typeface="Courier New"/>
                  <a:ea typeface="Courier New"/>
                  <a:cs typeface="Courier New"/>
                  <a:sym typeface="Courier New"/>
                </a:endParaRPr>
              </a:p>
              <a:p>
                <a:pPr defTabSz="45720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999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ourier New"/>
                          <a:cs typeface="Courier New"/>
                          <a:sym typeface="Courier New"/>
                        </a:rPr>
                        <m:t>𝑦</m:t>
                      </m:r>
                      <m:r>
                        <a:rPr lang="en-US" sz="2999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ourier New"/>
                          <a:cs typeface="Courier New"/>
                          <a:sym typeface="Courier New"/>
                        </a:rPr>
                        <m:t>=</m:t>
                      </m:r>
                      <m:f>
                        <m:fPr>
                          <m:ctrlPr>
                            <a:rPr lang="en-US" sz="2999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ourier New"/>
                              <a:cs typeface="Courier New"/>
                              <a:sym typeface="Courier New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sz="2999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ourier New"/>
                                  <a:cs typeface="Courier New"/>
                                  <a:sym typeface="Courier New"/>
                                </a:rPr>
                              </m:ctrlPr>
                            </m:dPr>
                            <m:e>
                              <m:r>
                                <a:rPr lang="en-US" sz="2999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ourier New"/>
                                  <a:cs typeface="Courier New"/>
                                  <a:sym typeface="Courier New"/>
                                </a:rPr>
                                <m:t>𝑥</m:t>
                              </m:r>
                              <m:r>
                                <a:rPr lang="en-US" sz="2999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ourier New"/>
                                  <a:cs typeface="Courier New"/>
                                  <a:sym typeface="Courier New"/>
                                </a:rPr>
                                <m:t>−</m:t>
                              </m:r>
                              <m:r>
                                <a:rPr lang="en-US" sz="2999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ourier New"/>
                                  <a:cs typeface="Courier New"/>
                                  <a:sym typeface="Courier New"/>
                                </a:rPr>
                                <m:t>𝜇</m:t>
                              </m:r>
                            </m:e>
                          </m:d>
                        </m:num>
                        <m:den>
                          <m:r>
                            <a:rPr lang="en-US" sz="2999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ourier New"/>
                              <a:cs typeface="Courier New"/>
                              <a:sym typeface="Courier New"/>
                            </a:rPr>
                            <m:t>𝜎</m:t>
                          </m:r>
                        </m:den>
                      </m:f>
                      <m:r>
                        <a:rPr lang="en-US" sz="2999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ourier New"/>
                          <a:cs typeface="Courier New"/>
                          <a:sym typeface="Courier New"/>
                        </a:rPr>
                        <m:t>𝛾</m:t>
                      </m:r>
                      <m:r>
                        <a:rPr lang="en-US" sz="2999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ourier New"/>
                          <a:cs typeface="Courier New"/>
                          <a:sym typeface="Courier New"/>
                        </a:rPr>
                        <m:t>+</m:t>
                      </m:r>
                      <m:r>
                        <a:rPr lang="en-US" sz="2999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ourier New"/>
                          <a:cs typeface="Courier New"/>
                          <a:sym typeface="Courier New"/>
                        </a:rPr>
                        <m:t>𝛽</m:t>
                      </m:r>
                    </m:oMath>
                  </m:oMathPara>
                </a14:m>
                <a:endParaRPr lang="en-US" sz="2999" b="1" dirty="0">
                  <a:solidFill>
                    <a:prstClr val="black"/>
                  </a:solidFill>
                  <a:latin typeface="Courier New"/>
                  <a:ea typeface="Courier New"/>
                  <a:cs typeface="Courier New"/>
                  <a:sym typeface="Courier New"/>
                </a:endParaRPr>
              </a:p>
            </p:txBody>
          </p:sp>
        </mc:Choice>
        <mc:Fallback xmlns="">
          <p:sp>
            <p:nvSpPr>
              <p:cNvPr id="4" name="Google Shape;982;p8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8166" y="2670116"/>
                <a:ext cx="3703436" cy="2878427"/>
              </a:xfrm>
              <a:prstGeom prst="rect">
                <a:avLst/>
              </a:prstGeom>
              <a:blipFill>
                <a:blip r:embed="rId3"/>
                <a:stretch>
                  <a:fillRect l="-1024" r="-683" b="-88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Google Shape;991;p86"/>
          <p:cNvSpPr txBox="1"/>
          <p:nvPr/>
        </p:nvSpPr>
        <p:spPr>
          <a:xfrm>
            <a:off x="6254480" y="1605992"/>
            <a:ext cx="4090808" cy="1017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defTabSz="457200"/>
            <a:r>
              <a:rPr lang="en" sz="2100" dirty="0">
                <a:solidFill>
                  <a:prstClr val="black"/>
                </a:solidFill>
                <a:latin typeface="Calibri" panose="020F0502020204030204"/>
              </a:rPr>
              <a:t>Batch Normalization for </a:t>
            </a:r>
            <a:endParaRPr sz="2100" dirty="0">
              <a:solidFill>
                <a:prstClr val="black"/>
              </a:solidFill>
              <a:latin typeface="Calibri" panose="020F0502020204030204"/>
            </a:endParaRPr>
          </a:p>
          <a:p>
            <a:pPr defTabSz="457200"/>
            <a:r>
              <a:rPr lang="en" sz="2100" b="1" dirty="0">
                <a:solidFill>
                  <a:prstClr val="black"/>
                </a:solidFill>
                <a:latin typeface="Calibri" panose="020F0502020204030204"/>
              </a:rPr>
              <a:t>convolutional</a:t>
            </a:r>
            <a:r>
              <a:rPr lang="en" sz="2100" dirty="0">
                <a:solidFill>
                  <a:prstClr val="black"/>
                </a:solidFill>
                <a:latin typeface="Calibri" panose="020F0502020204030204"/>
              </a:rPr>
              <a:t> networks</a:t>
            </a:r>
            <a:endParaRPr sz="2100" dirty="0">
              <a:solidFill>
                <a:prstClr val="black"/>
              </a:solidFill>
              <a:latin typeface="Calibri" panose="020F0502020204030204"/>
            </a:endParaRPr>
          </a:p>
          <a:p>
            <a:pPr defTabSz="457200"/>
            <a:r>
              <a:rPr lang="en" sz="2100" dirty="0">
                <a:solidFill>
                  <a:prstClr val="black"/>
                </a:solidFill>
                <a:latin typeface="Calibri" panose="020F0502020204030204"/>
              </a:rPr>
              <a:t>(Spatial </a:t>
            </a:r>
            <a:r>
              <a:rPr lang="en" sz="2100" dirty="0" err="1">
                <a:solidFill>
                  <a:prstClr val="black"/>
                </a:solidFill>
                <a:latin typeface="Calibri" panose="020F0502020204030204"/>
              </a:rPr>
              <a:t>Batchnorm</a:t>
            </a:r>
            <a:r>
              <a:rPr lang="en" sz="2100" dirty="0">
                <a:solidFill>
                  <a:prstClr val="black"/>
                </a:solidFill>
                <a:latin typeface="Calibri" panose="020F0502020204030204"/>
              </a:rPr>
              <a:t>, BatchNorm2D)</a:t>
            </a:r>
            <a:endParaRPr sz="2100" dirty="0">
              <a:solidFill>
                <a:prstClr val="black"/>
              </a:solidFill>
              <a:latin typeface="Calibri" panose="020F0502020204030204"/>
            </a:endParaRPr>
          </a:p>
        </p:txBody>
      </p:sp>
      <p:cxnSp>
        <p:nvCxnSpPr>
          <p:cNvPr id="16" name="Google Shape;984;p86">
            <a:extLst>
              <a:ext uri="{FF2B5EF4-FFF2-40B4-BE49-F238E27FC236}">
                <a16:creationId xmlns:a16="http://schemas.microsoft.com/office/drawing/2014/main" id="{5BB3EEBA-55AE-8B47-852B-F032CC894D13}"/>
              </a:ext>
            </a:extLst>
          </p:cNvPr>
          <p:cNvCxnSpPr>
            <a:cxnSpLocks/>
          </p:cNvCxnSpPr>
          <p:nvPr/>
        </p:nvCxnSpPr>
        <p:spPr>
          <a:xfrm>
            <a:off x="7642422" y="3185189"/>
            <a:ext cx="0" cy="487625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7" name="Google Shape;985;p86">
            <a:extLst>
              <a:ext uri="{FF2B5EF4-FFF2-40B4-BE49-F238E27FC236}">
                <a16:creationId xmlns:a16="http://schemas.microsoft.com/office/drawing/2014/main" id="{FE548154-64EF-3245-B143-55960A278BDA}"/>
              </a:ext>
            </a:extLst>
          </p:cNvPr>
          <p:cNvSpPr txBox="1"/>
          <p:nvPr/>
        </p:nvSpPr>
        <p:spPr>
          <a:xfrm>
            <a:off x="5677309" y="3185187"/>
            <a:ext cx="1461485" cy="5363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defTabSz="457200"/>
            <a:r>
              <a:rPr lang="en" sz="2400" dirty="0">
                <a:solidFill>
                  <a:prstClr val="black"/>
                </a:solidFill>
                <a:latin typeface="Calibri" panose="020F0502020204030204"/>
              </a:rPr>
              <a:t>Normalize</a:t>
            </a:r>
            <a:endParaRPr sz="2400" dirty="0">
              <a:solidFill>
                <a:prstClr val="black"/>
              </a:solidFill>
              <a:latin typeface="Calibri" panose="020F0502020204030204"/>
            </a:endParaRPr>
          </a:p>
        </p:txBody>
      </p:sp>
      <p:cxnSp>
        <p:nvCxnSpPr>
          <p:cNvPr id="18" name="Google Shape;984;p86">
            <a:extLst>
              <a:ext uri="{FF2B5EF4-FFF2-40B4-BE49-F238E27FC236}">
                <a16:creationId xmlns:a16="http://schemas.microsoft.com/office/drawing/2014/main" id="{5F199D60-BB86-F546-9955-1B0ADF8AC246}"/>
              </a:ext>
            </a:extLst>
          </p:cNvPr>
          <p:cNvCxnSpPr>
            <a:cxnSpLocks/>
          </p:cNvCxnSpPr>
          <p:nvPr/>
        </p:nvCxnSpPr>
        <p:spPr>
          <a:xfrm>
            <a:off x="8979236" y="3211229"/>
            <a:ext cx="0" cy="487625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9" name="Google Shape;984;p86">
            <a:extLst>
              <a:ext uri="{FF2B5EF4-FFF2-40B4-BE49-F238E27FC236}">
                <a16:creationId xmlns:a16="http://schemas.microsoft.com/office/drawing/2014/main" id="{EF7D81BD-8F97-614E-8DCB-370ED095E6A9}"/>
              </a:ext>
            </a:extLst>
          </p:cNvPr>
          <p:cNvCxnSpPr>
            <a:cxnSpLocks/>
          </p:cNvCxnSpPr>
          <p:nvPr/>
        </p:nvCxnSpPr>
        <p:spPr>
          <a:xfrm>
            <a:off x="9712246" y="3185189"/>
            <a:ext cx="0" cy="487625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4ADBE309-2A99-A84E-AA98-20209EFDA39F}"/>
              </a:ext>
            </a:extLst>
          </p:cNvPr>
          <p:cNvSpPr txBox="1"/>
          <p:nvPr/>
        </p:nvSpPr>
        <p:spPr>
          <a:xfrm>
            <a:off x="0" y="6581001"/>
            <a:ext cx="28056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adapted from: D </a:t>
            </a:r>
            <a:r>
              <a:rPr lang="en-US" sz="1200" dirty="0" err="1"/>
              <a:t>Fouhey</a:t>
            </a:r>
            <a:r>
              <a:rPr lang="en-US" sz="1200" dirty="0"/>
              <a:t> &amp; J Johnson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C491510A-333E-6744-9928-56FE07B8DB3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73513"/>
          <a:stretch/>
        </p:blipFill>
        <p:spPr>
          <a:xfrm>
            <a:off x="1275607" y="1725706"/>
            <a:ext cx="3229337" cy="340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96124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6BEC0-0EB0-E646-B2AB-178B61BCA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 Normalization Layers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3AF3B43-6CA1-EF4B-BB32-FEA2250B6D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25706"/>
            <a:ext cx="12192000" cy="340658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C495A50-791E-8A4D-98BF-79C5E76B8A10}"/>
              </a:ext>
            </a:extLst>
          </p:cNvPr>
          <p:cNvSpPr txBox="1"/>
          <p:nvPr/>
        </p:nvSpPr>
        <p:spPr>
          <a:xfrm>
            <a:off x="2486526" y="5342021"/>
            <a:ext cx="7595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[Wu and He. Group Normalization. ECCV 2018. Best paper honorable mention.]</a:t>
            </a:r>
          </a:p>
        </p:txBody>
      </p:sp>
    </p:spTree>
    <p:extLst>
      <p:ext uri="{BB962C8B-B14F-4D97-AF65-F5344CB8AC3E}">
        <p14:creationId xmlns:p14="http://schemas.microsoft.com/office/powerpoint/2010/main" val="324842564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ImageNet Classification Challenge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1619492" y="1005841"/>
          <a:ext cx="8915400" cy="49300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Google Shape;569;p41"/>
          <p:cNvSpPr txBox="1"/>
          <p:nvPr/>
        </p:nvSpPr>
        <p:spPr>
          <a:xfrm>
            <a:off x="2624165" y="6110360"/>
            <a:ext cx="603197" cy="2234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45688" rIns="91401" bIns="45688" anchor="t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Lin et al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570;p41"/>
          <p:cNvSpPr txBox="1"/>
          <p:nvPr/>
        </p:nvSpPr>
        <p:spPr>
          <a:xfrm>
            <a:off x="3347307" y="6054424"/>
            <a:ext cx="728889" cy="396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45688" rIns="91401" bIns="45688" anchor="t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Sanchez &amp; </a:t>
            </a:r>
            <a:r>
              <a:rPr kumimoji="0" lang="en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Perronnin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571;p41"/>
          <p:cNvSpPr txBox="1"/>
          <p:nvPr/>
        </p:nvSpPr>
        <p:spPr>
          <a:xfrm>
            <a:off x="4018911" y="6088371"/>
            <a:ext cx="979179" cy="396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45688" rIns="91401" bIns="45688" anchor="t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Krizhevsky</a:t>
            </a:r>
            <a:r>
              <a:rPr kumimoji="0" lang="e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et al (</a:t>
            </a:r>
            <a:r>
              <a:rPr kumimoji="0" lang="en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AlexNet</a:t>
            </a:r>
            <a:r>
              <a:rPr kumimoji="0" lang="e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)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572;p41"/>
          <p:cNvSpPr txBox="1"/>
          <p:nvPr/>
        </p:nvSpPr>
        <p:spPr>
          <a:xfrm>
            <a:off x="4994345" y="6083549"/>
            <a:ext cx="593126" cy="338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45688" rIns="91401" bIns="45688" anchor="t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Zeiler</a:t>
            </a:r>
            <a:r>
              <a:rPr kumimoji="0" lang="e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&amp; Fergus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573;p41"/>
          <p:cNvSpPr txBox="1"/>
          <p:nvPr/>
        </p:nvSpPr>
        <p:spPr>
          <a:xfrm>
            <a:off x="5487640" y="6058366"/>
            <a:ext cx="1048868" cy="338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45688" rIns="91401" bIns="45688" anchor="t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Simonyan</a:t>
            </a:r>
            <a:r>
              <a:rPr kumimoji="0" lang="e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&amp; Zisserman (VGG)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574;p41"/>
          <p:cNvSpPr txBox="1"/>
          <p:nvPr/>
        </p:nvSpPr>
        <p:spPr>
          <a:xfrm>
            <a:off x="6412707" y="6049048"/>
            <a:ext cx="869981" cy="338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45688" rIns="91401" bIns="45688" anchor="t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Szegedy</a:t>
            </a:r>
            <a:r>
              <a:rPr kumimoji="0" lang="e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et al (</a:t>
            </a:r>
            <a:r>
              <a:rPr kumimoji="0" lang="en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GoogLeNet</a:t>
            </a:r>
            <a:r>
              <a:rPr kumimoji="0" lang="e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)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575;p41"/>
          <p:cNvSpPr txBox="1"/>
          <p:nvPr/>
        </p:nvSpPr>
        <p:spPr>
          <a:xfrm>
            <a:off x="7282687" y="6046818"/>
            <a:ext cx="665340" cy="375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45688" rIns="91401" bIns="45688" anchor="t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He et al (</a:t>
            </a:r>
            <a:r>
              <a:rPr kumimoji="0" lang="en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ResNet</a:t>
            </a:r>
            <a:r>
              <a:rPr kumimoji="0" lang="e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)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577;p41"/>
          <p:cNvSpPr txBox="1"/>
          <p:nvPr/>
        </p:nvSpPr>
        <p:spPr>
          <a:xfrm>
            <a:off x="8082584" y="6115115"/>
            <a:ext cx="688596" cy="2502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45688" rIns="91401" bIns="45688" anchor="t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Shao et al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578;p41"/>
          <p:cNvSpPr txBox="1"/>
          <p:nvPr/>
        </p:nvSpPr>
        <p:spPr>
          <a:xfrm>
            <a:off x="8866178" y="6040504"/>
            <a:ext cx="689573" cy="341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45688" rIns="91401" bIns="45688" anchor="t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Hu et al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kumimoji="0" lang="en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SENet</a:t>
            </a:r>
            <a:r>
              <a:rPr kumimoji="0" lang="e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)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B400E88-6F97-624C-BF80-BF7546426455}"/>
              </a:ext>
            </a:extLst>
          </p:cNvPr>
          <p:cNvSpPr/>
          <p:nvPr/>
        </p:nvSpPr>
        <p:spPr>
          <a:xfrm>
            <a:off x="2925762" y="4940779"/>
            <a:ext cx="1309540" cy="39686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Shallow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3CC5A02-7D9E-C247-BC58-10E11EDCAE46}"/>
              </a:ext>
            </a:extLst>
          </p:cNvPr>
          <p:cNvSpPr/>
          <p:nvPr/>
        </p:nvSpPr>
        <p:spPr>
          <a:xfrm>
            <a:off x="4413690" y="4389456"/>
            <a:ext cx="637636" cy="55132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 Layer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D16343F-54C0-3240-A2D1-8D34EE5ED19E}"/>
              </a:ext>
            </a:extLst>
          </p:cNvPr>
          <p:cNvSpPr/>
          <p:nvPr/>
        </p:nvSpPr>
        <p:spPr>
          <a:xfrm>
            <a:off x="5172149" y="4382367"/>
            <a:ext cx="637636" cy="55132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 Layer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D823F7B-F264-2D41-8990-9DDAB76D32F0}"/>
              </a:ext>
            </a:extLst>
          </p:cNvPr>
          <p:cNvSpPr/>
          <p:nvPr/>
        </p:nvSpPr>
        <p:spPr>
          <a:xfrm>
            <a:off x="5930608" y="3312016"/>
            <a:ext cx="637636" cy="55132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19 Layer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2BEC0FB-F8D7-EA48-9D4F-5D575A527D52}"/>
              </a:ext>
            </a:extLst>
          </p:cNvPr>
          <p:cNvSpPr/>
          <p:nvPr/>
        </p:nvSpPr>
        <p:spPr>
          <a:xfrm>
            <a:off x="6689074" y="3315560"/>
            <a:ext cx="637636" cy="55132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22 Layer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543D38E-5208-ED43-91DB-5ADEB95BF7CE}"/>
              </a:ext>
            </a:extLst>
          </p:cNvPr>
          <p:cNvSpPr/>
          <p:nvPr/>
        </p:nvSpPr>
        <p:spPr>
          <a:xfrm>
            <a:off x="7481050" y="1075613"/>
            <a:ext cx="637636" cy="55132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152 Layer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7A023B5-435C-FF45-8C5C-9F2BC588E4D7}"/>
              </a:ext>
            </a:extLst>
          </p:cNvPr>
          <p:cNvSpPr/>
          <p:nvPr/>
        </p:nvSpPr>
        <p:spPr>
          <a:xfrm>
            <a:off x="8196691" y="1005840"/>
            <a:ext cx="2375816" cy="54128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0B89976-6C31-D746-B1C1-CC76812306C8}"/>
              </a:ext>
            </a:extLst>
          </p:cNvPr>
          <p:cNvSpPr/>
          <p:nvPr/>
        </p:nvSpPr>
        <p:spPr>
          <a:xfrm>
            <a:off x="7395027" y="1005840"/>
            <a:ext cx="785107" cy="4846320"/>
          </a:xfrm>
          <a:prstGeom prst="rect">
            <a:avLst/>
          </a:prstGeom>
          <a:noFill/>
          <a:ln w="508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DF67306-9A0C-8241-84E6-D64F9208BF54}"/>
              </a:ext>
            </a:extLst>
          </p:cNvPr>
          <p:cNvSpPr txBox="1"/>
          <p:nvPr/>
        </p:nvSpPr>
        <p:spPr>
          <a:xfrm>
            <a:off x="0" y="6581001"/>
            <a:ext cx="2314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 credit: 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Fouhey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&amp; J Johnson</a:t>
            </a:r>
          </a:p>
        </p:txBody>
      </p:sp>
    </p:spTree>
    <p:extLst>
      <p:ext uri="{BB962C8B-B14F-4D97-AF65-F5344CB8AC3E}">
        <p14:creationId xmlns:p14="http://schemas.microsoft.com/office/powerpoint/2010/main" val="264204270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Residual Networks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24001" y="6217058"/>
            <a:ext cx="395813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 et al, “Deep Residual Learning for Image Recognition”, CVPR 2016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7860EA-A389-EC44-ADA1-5CA3F3317C03}"/>
              </a:ext>
            </a:extLst>
          </p:cNvPr>
          <p:cNvSpPr txBox="1"/>
          <p:nvPr/>
        </p:nvSpPr>
        <p:spPr>
          <a:xfrm>
            <a:off x="2237943" y="1184834"/>
            <a:ext cx="77161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Once we have Batch Normalization, we can train networks with 10+ layers. What happens as we go deeper?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9F8AD80-A44D-2847-B07A-8DAE9ED80742}"/>
              </a:ext>
            </a:extLst>
          </p:cNvPr>
          <p:cNvSpPr txBox="1"/>
          <p:nvPr/>
        </p:nvSpPr>
        <p:spPr>
          <a:xfrm>
            <a:off x="0" y="6581001"/>
            <a:ext cx="2314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 credit: 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Fouhey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&amp; J Johnson</a:t>
            </a:r>
          </a:p>
        </p:txBody>
      </p:sp>
    </p:spTree>
    <p:extLst>
      <p:ext uri="{BB962C8B-B14F-4D97-AF65-F5344CB8AC3E}">
        <p14:creationId xmlns:p14="http://schemas.microsoft.com/office/powerpoint/2010/main" val="122133957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Residual Networks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279282" y="2445716"/>
            <a:ext cx="378703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Deeper model does worse than shallow model!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Initial guess: Deep model is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overfitting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since it is much bigger than the other model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25A8813-6CDD-764C-BF4B-430DDEA28959}"/>
              </a:ext>
            </a:extLst>
          </p:cNvPr>
          <p:cNvSpPr txBox="1"/>
          <p:nvPr/>
        </p:nvSpPr>
        <p:spPr>
          <a:xfrm>
            <a:off x="1524001" y="6217058"/>
            <a:ext cx="395813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 et al, “Deep Residual Learning for Image Recognition”, CVPR 2016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B1F7045-C7F5-904D-BFF6-E363C22DB2CF}"/>
              </a:ext>
            </a:extLst>
          </p:cNvPr>
          <p:cNvSpPr txBox="1"/>
          <p:nvPr/>
        </p:nvSpPr>
        <p:spPr>
          <a:xfrm>
            <a:off x="2237943" y="1184834"/>
            <a:ext cx="77161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Once we have Batch Normalization, we can train networks with 10+ layers. What happens as we go deeper?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A024347-4788-9A45-A46A-3D4DEB68AF2A}"/>
              </a:ext>
            </a:extLst>
          </p:cNvPr>
          <p:cNvGrpSpPr/>
          <p:nvPr/>
        </p:nvGrpSpPr>
        <p:grpSpPr>
          <a:xfrm>
            <a:off x="6419381" y="2487930"/>
            <a:ext cx="3027602" cy="2470130"/>
            <a:chOff x="5183499" y="2487930"/>
            <a:chExt cx="2303201" cy="1879113"/>
          </a:xfrm>
        </p:grpSpPr>
        <p:cxnSp>
          <p:nvCxnSpPr>
            <p:cNvPr id="36" name="Google Shape;2281;p88">
              <a:extLst>
                <a:ext uri="{FF2B5EF4-FFF2-40B4-BE49-F238E27FC236}">
                  <a16:creationId xmlns:a16="http://schemas.microsoft.com/office/drawing/2014/main" id="{7F05D0F3-7033-E544-AC12-7A1E8377AB46}"/>
                </a:ext>
              </a:extLst>
            </p:cNvPr>
            <p:cNvCxnSpPr/>
            <p:nvPr/>
          </p:nvCxnSpPr>
          <p:spPr>
            <a:xfrm>
              <a:off x="5296745" y="2858890"/>
              <a:ext cx="0" cy="1352948"/>
            </a:xfrm>
            <a:prstGeom prst="straightConnector1">
              <a:avLst/>
            </a:prstGeom>
            <a:noFill/>
            <a:ln w="2857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" name="Google Shape;2282;p88">
              <a:extLst>
                <a:ext uri="{FF2B5EF4-FFF2-40B4-BE49-F238E27FC236}">
                  <a16:creationId xmlns:a16="http://schemas.microsoft.com/office/drawing/2014/main" id="{02B4B118-5063-604F-A6E9-2A5A71E67D3F}"/>
                </a:ext>
              </a:extLst>
            </p:cNvPr>
            <p:cNvCxnSpPr/>
            <p:nvPr/>
          </p:nvCxnSpPr>
          <p:spPr>
            <a:xfrm rot="10800000">
              <a:off x="5183499" y="4124436"/>
              <a:ext cx="1832223" cy="0"/>
            </a:xfrm>
            <a:prstGeom prst="straightConnector1">
              <a:avLst/>
            </a:prstGeom>
            <a:noFill/>
            <a:ln w="2857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38" name="Google Shape;2284;p88">
              <a:extLst>
                <a:ext uri="{FF2B5EF4-FFF2-40B4-BE49-F238E27FC236}">
                  <a16:creationId xmlns:a16="http://schemas.microsoft.com/office/drawing/2014/main" id="{F1E8757E-7AB1-B345-B3F1-8F0956710A52}"/>
                </a:ext>
              </a:extLst>
            </p:cNvPr>
            <p:cNvSpPr txBox="1"/>
            <p:nvPr/>
          </p:nvSpPr>
          <p:spPr>
            <a:xfrm>
              <a:off x="5455829" y="4093814"/>
              <a:ext cx="1473516" cy="2732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1" tIns="91401" rIns="91401" bIns="91401" anchor="t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Iterations</a:t>
              </a: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39" name="Google Shape;2285;p88">
              <a:extLst>
                <a:ext uri="{FF2B5EF4-FFF2-40B4-BE49-F238E27FC236}">
                  <a16:creationId xmlns:a16="http://schemas.microsoft.com/office/drawing/2014/main" id="{DE60C350-CE88-1843-A946-7C0F25BA64A5}"/>
                </a:ext>
              </a:extLst>
            </p:cNvPr>
            <p:cNvSpPr txBox="1"/>
            <p:nvPr/>
          </p:nvSpPr>
          <p:spPr>
            <a:xfrm>
              <a:off x="6647518" y="2807854"/>
              <a:ext cx="839182" cy="2732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1" tIns="91401" rIns="91401" bIns="91401" anchor="t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E06666"/>
                  </a:solidFill>
                  <a:effectLst/>
                  <a:uLnTx/>
                  <a:uFillTx/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56-layer</a:t>
              </a:r>
              <a:endPara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E06666"/>
                </a:solidFill>
                <a:effectLst/>
                <a:uLnTx/>
                <a:uFillTx/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40" name="Google Shape;2286;p88">
              <a:extLst>
                <a:ext uri="{FF2B5EF4-FFF2-40B4-BE49-F238E27FC236}">
                  <a16:creationId xmlns:a16="http://schemas.microsoft.com/office/drawing/2014/main" id="{4083018F-DFDE-AE4D-ABAA-2DC37C28B525}"/>
                </a:ext>
              </a:extLst>
            </p:cNvPr>
            <p:cNvSpPr txBox="1"/>
            <p:nvPr/>
          </p:nvSpPr>
          <p:spPr>
            <a:xfrm>
              <a:off x="6609578" y="3450837"/>
              <a:ext cx="839182" cy="2732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1" tIns="91401" rIns="91401" bIns="91401" anchor="t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2000" b="0" i="0" u="none" strike="noStrike" kern="1200" cap="none" spc="0" normalizeH="0" baseline="0" noProof="0">
                  <a:ln>
                    <a:noFill/>
                  </a:ln>
                  <a:solidFill>
                    <a:srgbClr val="6FA8DC"/>
                  </a:solidFill>
                  <a:effectLst/>
                  <a:uLnTx/>
                  <a:uFillTx/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20-layer</a:t>
              </a:r>
              <a:endParaRPr kumimoji="0" sz="2000" b="0" i="0" u="none" strike="noStrike" kern="1200" cap="none" spc="0" normalizeH="0" baseline="0" noProof="0">
                <a:ln>
                  <a:noFill/>
                </a:ln>
                <a:solidFill>
                  <a:srgbClr val="6FA8DC"/>
                </a:solidFill>
                <a:effectLst/>
                <a:uLnTx/>
                <a:uFillTx/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41" name="Google Shape;2287;p88">
              <a:extLst>
                <a:ext uri="{FF2B5EF4-FFF2-40B4-BE49-F238E27FC236}">
                  <a16:creationId xmlns:a16="http://schemas.microsoft.com/office/drawing/2014/main" id="{C799A2F3-2104-C54B-AD48-364CF4E00F9C}"/>
                </a:ext>
              </a:extLst>
            </p:cNvPr>
            <p:cNvSpPr/>
            <p:nvPr/>
          </p:nvSpPr>
          <p:spPr>
            <a:xfrm>
              <a:off x="5399044" y="2910203"/>
              <a:ext cx="1781128" cy="552167"/>
            </a:xfrm>
            <a:custGeom>
              <a:avLst/>
              <a:gdLst/>
              <a:ahLst/>
              <a:cxnLst/>
              <a:rect l="l" t="t" r="r" b="b"/>
              <a:pathLst>
                <a:path w="62699" h="21721" extrusionOk="0">
                  <a:moveTo>
                    <a:pt x="0" y="0"/>
                  </a:moveTo>
                  <a:cubicBezTo>
                    <a:pt x="4275" y="1709"/>
                    <a:pt x="7451" y="6096"/>
                    <a:pt x="11992" y="6852"/>
                  </a:cubicBezTo>
                  <a:cubicBezTo>
                    <a:pt x="18530" y="7940"/>
                    <a:pt x="25491" y="5718"/>
                    <a:pt x="31864" y="7538"/>
                  </a:cubicBezTo>
                  <a:cubicBezTo>
                    <a:pt x="36101" y="8748"/>
                    <a:pt x="34998" y="16478"/>
                    <a:pt x="38716" y="18844"/>
                  </a:cubicBezTo>
                  <a:cubicBezTo>
                    <a:pt x="45495" y="23157"/>
                    <a:pt x="54665" y="21242"/>
                    <a:pt x="62699" y="21242"/>
                  </a:cubicBezTo>
                </a:path>
              </a:pathLst>
            </a:custGeom>
            <a:noFill/>
            <a:ln w="50800" cap="flat" cmpd="sng">
              <a:solidFill>
                <a:srgbClr val="9FC5E8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42" name="Google Shape;2288;p88">
              <a:extLst>
                <a:ext uri="{FF2B5EF4-FFF2-40B4-BE49-F238E27FC236}">
                  <a16:creationId xmlns:a16="http://schemas.microsoft.com/office/drawing/2014/main" id="{BD90E721-32D6-0C43-B680-AD8DD24F1C5C}"/>
                </a:ext>
              </a:extLst>
            </p:cNvPr>
            <p:cNvSpPr/>
            <p:nvPr/>
          </p:nvSpPr>
          <p:spPr>
            <a:xfrm>
              <a:off x="5887142" y="2773388"/>
              <a:ext cx="1293038" cy="414417"/>
            </a:xfrm>
            <a:custGeom>
              <a:avLst/>
              <a:gdLst/>
              <a:ahLst/>
              <a:cxnLst/>
              <a:rect l="l" t="t" r="r" b="b"/>
              <a:pathLst>
                <a:path w="51735" h="16581" extrusionOk="0">
                  <a:moveTo>
                    <a:pt x="0" y="0"/>
                  </a:moveTo>
                  <a:cubicBezTo>
                    <a:pt x="7062" y="4120"/>
                    <a:pt x="17598" y="33"/>
                    <a:pt x="23983" y="5139"/>
                  </a:cubicBezTo>
                  <a:cubicBezTo>
                    <a:pt x="26103" y="6835"/>
                    <a:pt x="24119" y="11100"/>
                    <a:pt x="26039" y="13020"/>
                  </a:cubicBezTo>
                  <a:cubicBezTo>
                    <a:pt x="32122" y="19103"/>
                    <a:pt x="43132" y="15418"/>
                    <a:pt x="51735" y="15418"/>
                  </a:cubicBezTo>
                </a:path>
              </a:pathLst>
            </a:custGeom>
            <a:noFill/>
            <a:ln w="50800" cap="flat" cmpd="sng">
              <a:solidFill>
                <a:srgbClr val="E06666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43" name="Google Shape;2277;p88">
              <a:extLst>
                <a:ext uri="{FF2B5EF4-FFF2-40B4-BE49-F238E27FC236}">
                  <a16:creationId xmlns:a16="http://schemas.microsoft.com/office/drawing/2014/main" id="{984D1D8F-DEDB-514A-8B17-9ACDB6A3CEA4}"/>
                </a:ext>
              </a:extLst>
            </p:cNvPr>
            <p:cNvSpPr txBox="1"/>
            <p:nvPr/>
          </p:nvSpPr>
          <p:spPr>
            <a:xfrm>
              <a:off x="5748730" y="2487930"/>
              <a:ext cx="887714" cy="2732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1" tIns="91401" rIns="91401" bIns="91401" anchor="ctr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Test error</a:t>
              </a: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A1E28DE6-878F-F042-8181-80ED447EB4B3}"/>
              </a:ext>
            </a:extLst>
          </p:cNvPr>
          <p:cNvSpPr txBox="1"/>
          <p:nvPr/>
        </p:nvSpPr>
        <p:spPr>
          <a:xfrm>
            <a:off x="0" y="6581001"/>
            <a:ext cx="2314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 credit: 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Fouhey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&amp; J Johnson</a:t>
            </a:r>
          </a:p>
        </p:txBody>
      </p:sp>
    </p:spTree>
    <p:extLst>
      <p:ext uri="{BB962C8B-B14F-4D97-AF65-F5344CB8AC3E}">
        <p14:creationId xmlns:p14="http://schemas.microsoft.com/office/powerpoint/2010/main" val="3487297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Residual Networks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37943" y="1184834"/>
            <a:ext cx="77161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Once we have Batch Normalization, we can train networks with 10+ layers. What happens as we go deeper?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D4BC62F-BC46-5445-AFD9-FE15BD1CB861}"/>
              </a:ext>
            </a:extLst>
          </p:cNvPr>
          <p:cNvGrpSpPr/>
          <p:nvPr/>
        </p:nvGrpSpPr>
        <p:grpSpPr>
          <a:xfrm>
            <a:off x="2991848" y="2484106"/>
            <a:ext cx="2879865" cy="2473954"/>
            <a:chOff x="1708629" y="2484105"/>
            <a:chExt cx="2191880" cy="1882939"/>
          </a:xfrm>
        </p:grpSpPr>
        <p:cxnSp>
          <p:nvCxnSpPr>
            <p:cNvPr id="7" name="Google Shape;2273;p88"/>
            <p:cNvCxnSpPr/>
            <p:nvPr/>
          </p:nvCxnSpPr>
          <p:spPr>
            <a:xfrm>
              <a:off x="1821875" y="2858890"/>
              <a:ext cx="0" cy="1352948"/>
            </a:xfrm>
            <a:prstGeom prst="straightConnector1">
              <a:avLst/>
            </a:prstGeom>
            <a:noFill/>
            <a:ln w="2857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" name="Google Shape;2274;p88"/>
            <p:cNvCxnSpPr/>
            <p:nvPr/>
          </p:nvCxnSpPr>
          <p:spPr>
            <a:xfrm rot="10800000">
              <a:off x="1708629" y="4124436"/>
              <a:ext cx="1832223" cy="0"/>
            </a:xfrm>
            <a:prstGeom prst="straightConnector1">
              <a:avLst/>
            </a:prstGeom>
            <a:noFill/>
            <a:ln w="2857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9" name="Google Shape;2275;p88"/>
            <p:cNvSpPr/>
            <p:nvPr/>
          </p:nvSpPr>
          <p:spPr>
            <a:xfrm>
              <a:off x="1890382" y="3021524"/>
              <a:ext cx="1344400" cy="813513"/>
            </a:xfrm>
            <a:custGeom>
              <a:avLst/>
              <a:gdLst/>
              <a:ahLst/>
              <a:cxnLst/>
              <a:rect l="l" t="t" r="r" b="b"/>
              <a:pathLst>
                <a:path w="53790" h="32549" extrusionOk="0">
                  <a:moveTo>
                    <a:pt x="0" y="0"/>
                  </a:moveTo>
                  <a:cubicBezTo>
                    <a:pt x="4966" y="8941"/>
                    <a:pt x="16695" y="13067"/>
                    <a:pt x="26724" y="15075"/>
                  </a:cubicBezTo>
                  <a:cubicBezTo>
                    <a:pt x="31154" y="15962"/>
                    <a:pt x="26451" y="26074"/>
                    <a:pt x="30492" y="28095"/>
                  </a:cubicBezTo>
                  <a:cubicBezTo>
                    <a:pt x="37564" y="31631"/>
                    <a:pt x="46718" y="29013"/>
                    <a:pt x="53790" y="32549"/>
                  </a:cubicBezTo>
                </a:path>
              </a:pathLst>
            </a:custGeom>
            <a:noFill/>
            <a:ln w="50800" cap="flat" cmpd="sng">
              <a:solidFill>
                <a:srgbClr val="9FC5E8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0" name="Google Shape;2276;p88"/>
            <p:cNvSpPr/>
            <p:nvPr/>
          </p:nvSpPr>
          <p:spPr>
            <a:xfrm>
              <a:off x="2393401" y="2918775"/>
              <a:ext cx="1010437" cy="582299"/>
            </a:xfrm>
            <a:custGeom>
              <a:avLst/>
              <a:gdLst/>
              <a:ahLst/>
              <a:cxnLst/>
              <a:rect l="l" t="t" r="r" b="b"/>
              <a:pathLst>
                <a:path w="40428" h="23298" extrusionOk="0">
                  <a:moveTo>
                    <a:pt x="0" y="0"/>
                  </a:moveTo>
                  <a:cubicBezTo>
                    <a:pt x="4605" y="3839"/>
                    <a:pt x="11768" y="2801"/>
                    <a:pt x="17130" y="5482"/>
                  </a:cubicBezTo>
                  <a:cubicBezTo>
                    <a:pt x="21045" y="7439"/>
                    <a:pt x="17462" y="15063"/>
                    <a:pt x="20557" y="18158"/>
                  </a:cubicBezTo>
                  <a:cubicBezTo>
                    <a:pt x="21713" y="19314"/>
                    <a:pt x="23802" y="18669"/>
                    <a:pt x="25353" y="19186"/>
                  </a:cubicBezTo>
                  <a:cubicBezTo>
                    <a:pt x="30295" y="20832"/>
                    <a:pt x="35219" y="23298"/>
                    <a:pt x="40428" y="23298"/>
                  </a:cubicBezTo>
                </a:path>
              </a:pathLst>
            </a:custGeom>
            <a:noFill/>
            <a:ln w="50800" cap="flat" cmpd="sng">
              <a:solidFill>
                <a:srgbClr val="E06666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1" name="Google Shape;2277;p88"/>
            <p:cNvSpPr txBox="1"/>
            <p:nvPr/>
          </p:nvSpPr>
          <p:spPr>
            <a:xfrm>
              <a:off x="1980958" y="2484105"/>
              <a:ext cx="1473517" cy="2732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1" tIns="91401" rIns="91401" bIns="91401" anchor="ctr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Training error</a:t>
              </a: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12" name="Google Shape;2278;p88"/>
            <p:cNvSpPr txBox="1"/>
            <p:nvPr/>
          </p:nvSpPr>
          <p:spPr>
            <a:xfrm>
              <a:off x="1980959" y="4093815"/>
              <a:ext cx="1473517" cy="2732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1" tIns="91401" rIns="91401" bIns="91401" anchor="t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Iterations</a:t>
              </a: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13" name="Google Shape;2279;p88"/>
            <p:cNvSpPr txBox="1"/>
            <p:nvPr/>
          </p:nvSpPr>
          <p:spPr>
            <a:xfrm>
              <a:off x="3061327" y="3073310"/>
              <a:ext cx="839182" cy="2732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1" tIns="91401" rIns="91401" bIns="91401" anchor="t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E06666"/>
                  </a:solidFill>
                  <a:effectLst/>
                  <a:uLnTx/>
                  <a:uFillTx/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56-layer</a:t>
              </a:r>
              <a:endPara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E06666"/>
                </a:solidFill>
                <a:effectLst/>
                <a:uLnTx/>
                <a:uFillTx/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14" name="Google Shape;2280;p88"/>
            <p:cNvSpPr txBox="1"/>
            <p:nvPr/>
          </p:nvSpPr>
          <p:spPr>
            <a:xfrm>
              <a:off x="3006242" y="3803658"/>
              <a:ext cx="839182" cy="2732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1" tIns="91401" rIns="91401" bIns="91401" anchor="t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2000" b="0" i="0" u="none" strike="noStrike" kern="1200" cap="none" spc="0" normalizeH="0" baseline="0" noProof="0">
                  <a:ln>
                    <a:noFill/>
                  </a:ln>
                  <a:solidFill>
                    <a:srgbClr val="6FA8DC"/>
                  </a:solidFill>
                  <a:effectLst/>
                  <a:uLnTx/>
                  <a:uFillTx/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20-layer</a:t>
              </a:r>
              <a:endParaRPr kumimoji="0" sz="2000" b="0" i="0" u="none" strike="noStrike" kern="1200" cap="none" spc="0" normalizeH="0" baseline="0" noProof="0">
                <a:ln>
                  <a:noFill/>
                </a:ln>
                <a:solidFill>
                  <a:srgbClr val="6FA8DC"/>
                </a:solidFill>
                <a:effectLst/>
                <a:uLnTx/>
                <a:uFillTx/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60FC99B8-5634-6E42-ACEE-CCE391BD9899}"/>
              </a:ext>
            </a:extLst>
          </p:cNvPr>
          <p:cNvGrpSpPr/>
          <p:nvPr/>
        </p:nvGrpSpPr>
        <p:grpSpPr>
          <a:xfrm>
            <a:off x="6419381" y="2487930"/>
            <a:ext cx="3027602" cy="2470130"/>
            <a:chOff x="5183499" y="2487930"/>
            <a:chExt cx="2303201" cy="1879113"/>
          </a:xfrm>
        </p:grpSpPr>
        <p:cxnSp>
          <p:nvCxnSpPr>
            <p:cNvPr id="15" name="Google Shape;2281;p88"/>
            <p:cNvCxnSpPr/>
            <p:nvPr/>
          </p:nvCxnSpPr>
          <p:spPr>
            <a:xfrm>
              <a:off x="5296745" y="2858890"/>
              <a:ext cx="0" cy="1352948"/>
            </a:xfrm>
            <a:prstGeom prst="straightConnector1">
              <a:avLst/>
            </a:prstGeom>
            <a:noFill/>
            <a:ln w="2857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" name="Google Shape;2282;p88"/>
            <p:cNvCxnSpPr/>
            <p:nvPr/>
          </p:nvCxnSpPr>
          <p:spPr>
            <a:xfrm rot="10800000">
              <a:off x="5183499" y="4124436"/>
              <a:ext cx="1832223" cy="0"/>
            </a:xfrm>
            <a:prstGeom prst="straightConnector1">
              <a:avLst/>
            </a:prstGeom>
            <a:noFill/>
            <a:ln w="2857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8" name="Google Shape;2284;p88"/>
            <p:cNvSpPr txBox="1"/>
            <p:nvPr/>
          </p:nvSpPr>
          <p:spPr>
            <a:xfrm>
              <a:off x="5455829" y="4093814"/>
              <a:ext cx="1473516" cy="2732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1" tIns="91401" rIns="91401" bIns="91401" anchor="t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Iterations</a:t>
              </a: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19" name="Google Shape;2285;p88"/>
            <p:cNvSpPr txBox="1"/>
            <p:nvPr/>
          </p:nvSpPr>
          <p:spPr>
            <a:xfrm>
              <a:off x="6647518" y="2807854"/>
              <a:ext cx="839182" cy="2732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1" tIns="91401" rIns="91401" bIns="91401" anchor="t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E06666"/>
                  </a:solidFill>
                  <a:effectLst/>
                  <a:uLnTx/>
                  <a:uFillTx/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56-layer</a:t>
              </a:r>
              <a:endPara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E06666"/>
                </a:solidFill>
                <a:effectLst/>
                <a:uLnTx/>
                <a:uFillTx/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20" name="Google Shape;2286;p88"/>
            <p:cNvSpPr txBox="1"/>
            <p:nvPr/>
          </p:nvSpPr>
          <p:spPr>
            <a:xfrm>
              <a:off x="6609578" y="3450837"/>
              <a:ext cx="839182" cy="2732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1" tIns="91401" rIns="91401" bIns="91401" anchor="t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2000" b="0" i="0" u="none" strike="noStrike" kern="1200" cap="none" spc="0" normalizeH="0" baseline="0" noProof="0">
                  <a:ln>
                    <a:noFill/>
                  </a:ln>
                  <a:solidFill>
                    <a:srgbClr val="6FA8DC"/>
                  </a:solidFill>
                  <a:effectLst/>
                  <a:uLnTx/>
                  <a:uFillTx/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20-layer</a:t>
              </a:r>
              <a:endParaRPr kumimoji="0" sz="2000" b="0" i="0" u="none" strike="noStrike" kern="1200" cap="none" spc="0" normalizeH="0" baseline="0" noProof="0">
                <a:ln>
                  <a:noFill/>
                </a:ln>
                <a:solidFill>
                  <a:srgbClr val="6FA8DC"/>
                </a:solidFill>
                <a:effectLst/>
                <a:uLnTx/>
                <a:uFillTx/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21" name="Google Shape;2287;p88"/>
            <p:cNvSpPr/>
            <p:nvPr/>
          </p:nvSpPr>
          <p:spPr>
            <a:xfrm>
              <a:off x="5399044" y="2910203"/>
              <a:ext cx="1781128" cy="552167"/>
            </a:xfrm>
            <a:custGeom>
              <a:avLst/>
              <a:gdLst/>
              <a:ahLst/>
              <a:cxnLst/>
              <a:rect l="l" t="t" r="r" b="b"/>
              <a:pathLst>
                <a:path w="62699" h="21721" extrusionOk="0">
                  <a:moveTo>
                    <a:pt x="0" y="0"/>
                  </a:moveTo>
                  <a:cubicBezTo>
                    <a:pt x="4275" y="1709"/>
                    <a:pt x="7451" y="6096"/>
                    <a:pt x="11992" y="6852"/>
                  </a:cubicBezTo>
                  <a:cubicBezTo>
                    <a:pt x="18530" y="7940"/>
                    <a:pt x="25491" y="5718"/>
                    <a:pt x="31864" y="7538"/>
                  </a:cubicBezTo>
                  <a:cubicBezTo>
                    <a:pt x="36101" y="8748"/>
                    <a:pt x="34998" y="16478"/>
                    <a:pt x="38716" y="18844"/>
                  </a:cubicBezTo>
                  <a:cubicBezTo>
                    <a:pt x="45495" y="23157"/>
                    <a:pt x="54665" y="21242"/>
                    <a:pt x="62699" y="21242"/>
                  </a:cubicBezTo>
                </a:path>
              </a:pathLst>
            </a:custGeom>
            <a:noFill/>
            <a:ln w="50800" cap="flat" cmpd="sng">
              <a:solidFill>
                <a:srgbClr val="9FC5E8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22" name="Google Shape;2288;p88"/>
            <p:cNvSpPr/>
            <p:nvPr/>
          </p:nvSpPr>
          <p:spPr>
            <a:xfrm>
              <a:off x="5887142" y="2773388"/>
              <a:ext cx="1293038" cy="414417"/>
            </a:xfrm>
            <a:custGeom>
              <a:avLst/>
              <a:gdLst/>
              <a:ahLst/>
              <a:cxnLst/>
              <a:rect l="l" t="t" r="r" b="b"/>
              <a:pathLst>
                <a:path w="51735" h="16581" extrusionOk="0">
                  <a:moveTo>
                    <a:pt x="0" y="0"/>
                  </a:moveTo>
                  <a:cubicBezTo>
                    <a:pt x="7062" y="4120"/>
                    <a:pt x="17598" y="33"/>
                    <a:pt x="23983" y="5139"/>
                  </a:cubicBezTo>
                  <a:cubicBezTo>
                    <a:pt x="26103" y="6835"/>
                    <a:pt x="24119" y="11100"/>
                    <a:pt x="26039" y="13020"/>
                  </a:cubicBezTo>
                  <a:cubicBezTo>
                    <a:pt x="32122" y="19103"/>
                    <a:pt x="43132" y="15418"/>
                    <a:pt x="51735" y="15418"/>
                  </a:cubicBezTo>
                </a:path>
              </a:pathLst>
            </a:custGeom>
            <a:noFill/>
            <a:ln w="50800" cap="flat" cmpd="sng">
              <a:solidFill>
                <a:srgbClr val="E06666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23" name="Google Shape;2277;p88"/>
            <p:cNvSpPr txBox="1"/>
            <p:nvPr/>
          </p:nvSpPr>
          <p:spPr>
            <a:xfrm>
              <a:off x="5748730" y="2487930"/>
              <a:ext cx="887714" cy="2732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1" tIns="91401" rIns="91401" bIns="91401" anchor="ctr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Test error</a:t>
              </a: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2808933" y="5005758"/>
            <a:ext cx="65741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 fact the deep model seems to be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underfitting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since it also performs worse than the shallow model on the training set! It is actually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underfitting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1BAE8BF-E4FC-634B-A5CD-F51D9FFBAE44}"/>
              </a:ext>
            </a:extLst>
          </p:cNvPr>
          <p:cNvSpPr txBox="1"/>
          <p:nvPr/>
        </p:nvSpPr>
        <p:spPr>
          <a:xfrm>
            <a:off x="1524001" y="6217058"/>
            <a:ext cx="395813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 et al, “Deep Residual Learning for Image Recognition”, CVPR 2016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2187C29-122D-8C4A-9431-65E500719466}"/>
              </a:ext>
            </a:extLst>
          </p:cNvPr>
          <p:cNvSpPr txBox="1"/>
          <p:nvPr/>
        </p:nvSpPr>
        <p:spPr>
          <a:xfrm>
            <a:off x="0" y="6581001"/>
            <a:ext cx="2314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 credit: 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Fouhey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&amp; J Johnson</a:t>
            </a:r>
          </a:p>
        </p:txBody>
      </p:sp>
    </p:spTree>
    <p:extLst>
      <p:ext uri="{BB962C8B-B14F-4D97-AF65-F5344CB8AC3E}">
        <p14:creationId xmlns:p14="http://schemas.microsoft.com/office/powerpoint/2010/main" val="80275657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Residual Networks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D094024-EF68-4540-90F1-517FE8D16C04}"/>
              </a:ext>
            </a:extLst>
          </p:cNvPr>
          <p:cNvSpPr txBox="1"/>
          <p:nvPr/>
        </p:nvSpPr>
        <p:spPr>
          <a:xfrm>
            <a:off x="1524001" y="6217058"/>
            <a:ext cx="395813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 et al, “Deep Residual Learning for Image Recognition”, CVPR 2016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E91AF73-011F-EA4A-AACD-70187E37F8CC}"/>
              </a:ext>
            </a:extLst>
          </p:cNvPr>
          <p:cNvSpPr txBox="1"/>
          <p:nvPr/>
        </p:nvSpPr>
        <p:spPr>
          <a:xfrm>
            <a:off x="2528358" y="1349291"/>
            <a:ext cx="713528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deeper model can </a:t>
            </a:r>
            <a:r>
              <a:rPr kumimoji="0" lang="en-US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emulate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 shallower model: copy layers from shallower model, set extra layers to identity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Thus deeper models should do at least as good as shallow models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Hypothesis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This is an </a:t>
            </a:r>
            <a:r>
              <a:rPr kumimoji="0" lang="en-US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optimization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problem. Deeper models are harder to optimize, and in particular don’t learn identity functions to emulate shallow models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350B6ED-9CD4-284B-8011-795D1175BB8C}"/>
              </a:ext>
            </a:extLst>
          </p:cNvPr>
          <p:cNvSpPr txBox="1"/>
          <p:nvPr/>
        </p:nvSpPr>
        <p:spPr>
          <a:xfrm>
            <a:off x="0" y="6581001"/>
            <a:ext cx="2314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 credit: 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Fouhey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&amp; J Johnson</a:t>
            </a:r>
          </a:p>
        </p:txBody>
      </p:sp>
    </p:spTree>
    <p:extLst>
      <p:ext uri="{BB962C8B-B14F-4D97-AF65-F5344CB8AC3E}">
        <p14:creationId xmlns:p14="http://schemas.microsoft.com/office/powerpoint/2010/main" val="405096374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Residual Networks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528358" y="1349292"/>
            <a:ext cx="713528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deeper model can </a:t>
            </a:r>
            <a:r>
              <a:rPr kumimoji="0" lang="en-US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emulate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 shallower model: copy layers from shallower model, set extra layers to identity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Thus deeper models should do at least as good as shallow models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Hypothesis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This is an </a:t>
            </a:r>
            <a:r>
              <a:rPr kumimoji="0" lang="en-US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optimization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problem. Deeper models are harder to optimize, and in particular don’t learn identity functions to emulate shallow models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Solution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Change the network so learning identity functions with extra layers is easy!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E81434D-EADB-8F40-B284-7A48DB32E322}"/>
              </a:ext>
            </a:extLst>
          </p:cNvPr>
          <p:cNvSpPr txBox="1"/>
          <p:nvPr/>
        </p:nvSpPr>
        <p:spPr>
          <a:xfrm>
            <a:off x="1524001" y="6217058"/>
            <a:ext cx="395813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 et al, “Deep Residual Learning for Image Recognition”, CVPR 2016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91040AD-EEB0-0B41-9DB7-6F03C4BE6536}"/>
              </a:ext>
            </a:extLst>
          </p:cNvPr>
          <p:cNvSpPr txBox="1"/>
          <p:nvPr/>
        </p:nvSpPr>
        <p:spPr>
          <a:xfrm>
            <a:off x="0" y="6581001"/>
            <a:ext cx="2314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 credit: 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Fouhey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&amp; J Johnson</a:t>
            </a:r>
          </a:p>
        </p:txBody>
      </p:sp>
    </p:spTree>
    <p:extLst>
      <p:ext uri="{BB962C8B-B14F-4D97-AF65-F5344CB8AC3E}">
        <p14:creationId xmlns:p14="http://schemas.microsoft.com/office/powerpoint/2010/main" val="154155370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Residual Networks</a:t>
            </a:r>
          </a:p>
        </p:txBody>
      </p:sp>
      <p:sp>
        <p:nvSpPr>
          <p:cNvPr id="6" name="Google Shape;2316;p91"/>
          <p:cNvSpPr/>
          <p:nvPr/>
        </p:nvSpPr>
        <p:spPr>
          <a:xfrm>
            <a:off x="3211892" y="3944771"/>
            <a:ext cx="865874" cy="311019"/>
          </a:xfrm>
          <a:prstGeom prst="rect">
            <a:avLst/>
          </a:prstGeom>
          <a:solidFill>
            <a:srgbClr val="FCE5CD"/>
          </a:solidFill>
          <a:ln w="1905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600" b="0" i="0" u="none" strike="noStrike" kern="1200" cap="none" spc="0" normalizeH="0" baseline="0" noProof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Helvetica Neue Light"/>
                <a:ea typeface="Helvetica Neue Light"/>
                <a:cs typeface="Helvetica Neue Light"/>
                <a:sym typeface="Helvetica Neue Light"/>
              </a:rPr>
              <a:t>conv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9900"/>
              </a:solidFill>
              <a:effectLst/>
              <a:uLnTx/>
              <a:uFillTx/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7" name="Google Shape;2317;p91"/>
          <p:cNvSpPr/>
          <p:nvPr/>
        </p:nvSpPr>
        <p:spPr>
          <a:xfrm>
            <a:off x="3211975" y="3244120"/>
            <a:ext cx="865874" cy="311019"/>
          </a:xfrm>
          <a:prstGeom prst="rect">
            <a:avLst/>
          </a:prstGeom>
          <a:solidFill>
            <a:srgbClr val="FCE5CD"/>
          </a:solidFill>
          <a:ln w="1905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600" b="0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Helvetica Neue Light"/>
                <a:ea typeface="Helvetica Neue Light"/>
                <a:cs typeface="Helvetica Neue Light"/>
                <a:sym typeface="Helvetica Neue Light"/>
              </a:rPr>
              <a:t>conv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srgbClr val="FF9900"/>
              </a:solidFill>
              <a:effectLst/>
              <a:uLnTx/>
              <a:uFillTx/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cxnSp>
        <p:nvCxnSpPr>
          <p:cNvPr id="8" name="Google Shape;2318;p91"/>
          <p:cNvCxnSpPr/>
          <p:nvPr/>
        </p:nvCxnSpPr>
        <p:spPr>
          <a:xfrm rot="10800000">
            <a:off x="3644840" y="4255740"/>
            <a:ext cx="0" cy="237239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9" name="Google Shape;2319;p91"/>
          <p:cNvSpPr txBox="1"/>
          <p:nvPr/>
        </p:nvSpPr>
        <p:spPr>
          <a:xfrm>
            <a:off x="3599952" y="3607339"/>
            <a:ext cx="651131" cy="2678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86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relu</a:t>
            </a:r>
            <a:endParaRPr kumimoji="0" sz="186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0" name="Google Shape;2320;p91"/>
          <p:cNvCxnSpPr/>
          <p:nvPr/>
        </p:nvCxnSpPr>
        <p:spPr>
          <a:xfrm rot="10800000">
            <a:off x="3623384" y="3555172"/>
            <a:ext cx="0" cy="389599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1" name="Google Shape;2321;p91"/>
          <p:cNvCxnSpPr/>
          <p:nvPr/>
        </p:nvCxnSpPr>
        <p:spPr>
          <a:xfrm rot="10800000">
            <a:off x="3623384" y="2869551"/>
            <a:ext cx="0" cy="389599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2" name="Google Shape;2322;p91"/>
          <p:cNvSpPr txBox="1"/>
          <p:nvPr/>
        </p:nvSpPr>
        <p:spPr>
          <a:xfrm>
            <a:off x="2911300" y="4926516"/>
            <a:ext cx="1467056" cy="306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“Plain” block</a:t>
            </a:r>
            <a:endParaRPr kumimoji="0" sz="186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Google Shape;2323;p91"/>
          <p:cNvSpPr txBox="1"/>
          <p:nvPr/>
        </p:nvSpPr>
        <p:spPr>
          <a:xfrm>
            <a:off x="3249022" y="4467703"/>
            <a:ext cx="791794" cy="389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86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</a:t>
            </a: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Google Shape;2324;p91"/>
          <p:cNvSpPr txBox="1"/>
          <p:nvPr/>
        </p:nvSpPr>
        <p:spPr>
          <a:xfrm>
            <a:off x="3211882" y="2454270"/>
            <a:ext cx="791794" cy="389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86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H(x)</a:t>
            </a:r>
            <a:endParaRPr kumimoji="0" sz="186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Google Shape;2326;p91"/>
          <p:cNvSpPr txBox="1"/>
          <p:nvPr/>
        </p:nvSpPr>
        <p:spPr>
          <a:xfrm>
            <a:off x="7341461" y="3539842"/>
            <a:ext cx="651131" cy="2678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86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relu</a:t>
            </a:r>
            <a:endParaRPr kumimoji="0" sz="186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Google Shape;2327;p91"/>
          <p:cNvSpPr txBox="1"/>
          <p:nvPr/>
        </p:nvSpPr>
        <p:spPr>
          <a:xfrm>
            <a:off x="6564532" y="4950211"/>
            <a:ext cx="1626243" cy="3552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Residual Block</a:t>
            </a:r>
            <a:endParaRPr kumimoji="0" sz="186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Google Shape;2328;p91"/>
          <p:cNvSpPr/>
          <p:nvPr/>
        </p:nvSpPr>
        <p:spPr>
          <a:xfrm>
            <a:off x="6944720" y="3868591"/>
            <a:ext cx="865874" cy="311019"/>
          </a:xfrm>
          <a:prstGeom prst="rect">
            <a:avLst/>
          </a:prstGeom>
          <a:solidFill>
            <a:srgbClr val="FCE5CD"/>
          </a:solidFill>
          <a:ln w="1905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600" b="0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Helvetica Neue Light"/>
                <a:ea typeface="Helvetica Neue Light"/>
                <a:cs typeface="Helvetica Neue Light"/>
                <a:sym typeface="Helvetica Neue Light"/>
              </a:rPr>
              <a:t>conv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srgbClr val="FF9900"/>
              </a:solidFill>
              <a:effectLst/>
              <a:uLnTx/>
              <a:uFillTx/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9" name="Google Shape;2329;p91"/>
          <p:cNvSpPr/>
          <p:nvPr/>
        </p:nvSpPr>
        <p:spPr>
          <a:xfrm>
            <a:off x="6944803" y="3167941"/>
            <a:ext cx="865874" cy="311019"/>
          </a:xfrm>
          <a:prstGeom prst="rect">
            <a:avLst/>
          </a:prstGeom>
          <a:solidFill>
            <a:srgbClr val="FCE5CD"/>
          </a:solidFill>
          <a:ln w="1905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600" b="0" i="0" u="none" strike="noStrike" kern="1200" cap="none" spc="0" normalizeH="0" baseline="0" noProof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Helvetica Neue Light"/>
                <a:ea typeface="Helvetica Neue Light"/>
                <a:cs typeface="Helvetica Neue Light"/>
                <a:sym typeface="Helvetica Neue Light"/>
              </a:rPr>
              <a:t>conv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9900"/>
              </a:solidFill>
              <a:effectLst/>
              <a:uLnTx/>
              <a:uFillTx/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cxnSp>
        <p:nvCxnSpPr>
          <p:cNvPr id="20" name="Google Shape;2330;p91"/>
          <p:cNvCxnSpPr/>
          <p:nvPr/>
        </p:nvCxnSpPr>
        <p:spPr>
          <a:xfrm rot="10800000">
            <a:off x="7377657" y="3478993"/>
            <a:ext cx="0" cy="389599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1" name="Google Shape;2331;p91"/>
          <p:cNvCxnSpPr>
            <a:endCxn id="33" idx="4"/>
          </p:cNvCxnSpPr>
          <p:nvPr/>
        </p:nvCxnSpPr>
        <p:spPr>
          <a:xfrm flipV="1">
            <a:off x="7377740" y="2930680"/>
            <a:ext cx="2" cy="23726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2" name="Google Shape;2333;p91"/>
          <p:cNvSpPr/>
          <p:nvPr/>
        </p:nvSpPr>
        <p:spPr>
          <a:xfrm>
            <a:off x="7316019" y="4416882"/>
            <a:ext cx="123268" cy="123268"/>
          </a:xfrm>
          <a:prstGeom prst="ellipse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3" name="Google Shape;2334;p91"/>
          <p:cNvCxnSpPr/>
          <p:nvPr/>
        </p:nvCxnSpPr>
        <p:spPr>
          <a:xfrm rot="10800000">
            <a:off x="7377668" y="4179561"/>
            <a:ext cx="0" cy="237239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4" name="Google Shape;2335;p91"/>
          <p:cNvCxnSpPr/>
          <p:nvPr/>
        </p:nvCxnSpPr>
        <p:spPr>
          <a:xfrm rot="10800000" flipH="1">
            <a:off x="7439287" y="2807351"/>
            <a:ext cx="61784" cy="1671164"/>
          </a:xfrm>
          <a:prstGeom prst="curvedConnector3">
            <a:avLst>
              <a:gd name="adj1" fmla="val 1345945"/>
            </a:avLst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6" name="Google Shape;2337;p91"/>
          <p:cNvSpPr txBox="1"/>
          <p:nvPr/>
        </p:nvSpPr>
        <p:spPr>
          <a:xfrm>
            <a:off x="8283024" y="3375245"/>
            <a:ext cx="1253551" cy="728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Additive </a:t>
            </a:r>
            <a:r>
              <a:rPr kumimoji="0" lang="en-US" sz="186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“shortcut”</a:t>
            </a:r>
            <a:endParaRPr kumimoji="0" sz="186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Google Shape;2338;p91"/>
          <p:cNvSpPr txBox="1"/>
          <p:nvPr/>
        </p:nvSpPr>
        <p:spPr>
          <a:xfrm>
            <a:off x="6204028" y="2564196"/>
            <a:ext cx="925652" cy="366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86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F(x) + x</a:t>
            </a:r>
            <a:endParaRPr kumimoji="0" sz="186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Google Shape;2339;p91"/>
          <p:cNvSpPr txBox="1"/>
          <p:nvPr/>
        </p:nvSpPr>
        <p:spPr>
          <a:xfrm>
            <a:off x="6204029" y="3445466"/>
            <a:ext cx="671225" cy="51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86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F(x)</a:t>
            </a: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Google Shape;2340;p91"/>
          <p:cNvSpPr txBox="1"/>
          <p:nvPr/>
        </p:nvSpPr>
        <p:spPr>
          <a:xfrm>
            <a:off x="7330831" y="2397139"/>
            <a:ext cx="651131" cy="2678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86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relu</a:t>
            </a: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0" name="Google Shape;2341;p91"/>
          <p:cNvCxnSpPr/>
          <p:nvPr/>
        </p:nvCxnSpPr>
        <p:spPr>
          <a:xfrm rot="10800000">
            <a:off x="7377740" y="2352753"/>
            <a:ext cx="0" cy="281927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31" name="Google Shape;2342;p91"/>
          <p:cNvSpPr txBox="1"/>
          <p:nvPr/>
        </p:nvSpPr>
        <p:spPr>
          <a:xfrm>
            <a:off x="6965829" y="4499695"/>
            <a:ext cx="791794" cy="389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86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</a:t>
            </a: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2" name="Google Shape;2343;p91"/>
          <p:cNvGrpSpPr/>
          <p:nvPr/>
        </p:nvGrpSpPr>
        <p:grpSpPr>
          <a:xfrm>
            <a:off x="7254518" y="2684232"/>
            <a:ext cx="246448" cy="246448"/>
            <a:chOff x="4843325" y="3597375"/>
            <a:chExt cx="393600" cy="393600"/>
          </a:xfrm>
        </p:grpSpPr>
        <p:sp>
          <p:nvSpPr>
            <p:cNvPr id="33" name="Google Shape;2336;p91"/>
            <p:cNvSpPr/>
            <p:nvPr/>
          </p:nvSpPr>
          <p:spPr>
            <a:xfrm>
              <a:off x="4843325" y="3597375"/>
              <a:ext cx="393600" cy="393600"/>
            </a:xfrm>
            <a:prstGeom prst="ellipse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01" tIns="91401" rIns="91401" bIns="91401" anchor="ctr" anchorCtr="0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6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Google Shape;2344;p91"/>
            <p:cNvSpPr/>
            <p:nvPr/>
          </p:nvSpPr>
          <p:spPr>
            <a:xfrm>
              <a:off x="4932725" y="3686775"/>
              <a:ext cx="214800" cy="214800"/>
            </a:xfrm>
            <a:prstGeom prst="plus">
              <a:avLst>
                <a:gd name="adj" fmla="val 37430"/>
              </a:avLst>
            </a:prstGeom>
            <a:solidFill>
              <a:srgbClr val="000000"/>
            </a:solidFill>
            <a:ln>
              <a:noFill/>
            </a:ln>
          </p:spPr>
          <p:txBody>
            <a:bodyPr spcFirstLastPara="1" wrap="square" lIns="91401" tIns="91401" rIns="91401" bIns="91401" anchor="ctr" anchorCtr="0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6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5" name="Rectangle 34"/>
          <p:cNvSpPr/>
          <p:nvPr/>
        </p:nvSpPr>
        <p:spPr>
          <a:xfrm>
            <a:off x="3328585" y="1143193"/>
            <a:ext cx="57508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Solution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Change the network so learning identity functions with extra layers is easy!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59067A7-3B46-5E43-B62B-E9F7868A396B}"/>
              </a:ext>
            </a:extLst>
          </p:cNvPr>
          <p:cNvSpPr txBox="1"/>
          <p:nvPr/>
        </p:nvSpPr>
        <p:spPr>
          <a:xfrm>
            <a:off x="1524001" y="6217058"/>
            <a:ext cx="395813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 et al, “Deep Residual Learning for Image Recognition”, CVPR 2016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718514E-6D32-5040-A7E4-E8D206C04D02}"/>
              </a:ext>
            </a:extLst>
          </p:cNvPr>
          <p:cNvSpPr txBox="1"/>
          <p:nvPr/>
        </p:nvSpPr>
        <p:spPr>
          <a:xfrm>
            <a:off x="0" y="6581001"/>
            <a:ext cx="2314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 credit: 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Fouhey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&amp; J Johnson</a:t>
            </a:r>
          </a:p>
        </p:txBody>
      </p:sp>
    </p:spTree>
    <p:extLst>
      <p:ext uri="{BB962C8B-B14F-4D97-AF65-F5344CB8AC3E}">
        <p14:creationId xmlns:p14="http://schemas.microsoft.com/office/powerpoint/2010/main" val="110856454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Residual Networks</a:t>
            </a:r>
          </a:p>
        </p:txBody>
      </p:sp>
      <p:sp>
        <p:nvSpPr>
          <p:cNvPr id="6" name="Google Shape;2316;p91"/>
          <p:cNvSpPr/>
          <p:nvPr/>
        </p:nvSpPr>
        <p:spPr>
          <a:xfrm>
            <a:off x="3211892" y="3944771"/>
            <a:ext cx="865874" cy="311019"/>
          </a:xfrm>
          <a:prstGeom prst="rect">
            <a:avLst/>
          </a:prstGeom>
          <a:solidFill>
            <a:srgbClr val="FCE5CD"/>
          </a:solidFill>
          <a:ln w="1905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600" b="0" i="0" u="none" strike="noStrike" kern="1200" cap="none" spc="0" normalizeH="0" baseline="0" noProof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Helvetica Neue Light"/>
                <a:ea typeface="Helvetica Neue Light"/>
                <a:cs typeface="Helvetica Neue Light"/>
                <a:sym typeface="Helvetica Neue Light"/>
              </a:rPr>
              <a:t>conv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9900"/>
              </a:solidFill>
              <a:effectLst/>
              <a:uLnTx/>
              <a:uFillTx/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7" name="Google Shape;2317;p91"/>
          <p:cNvSpPr/>
          <p:nvPr/>
        </p:nvSpPr>
        <p:spPr>
          <a:xfrm>
            <a:off x="3211975" y="3244120"/>
            <a:ext cx="865874" cy="311019"/>
          </a:xfrm>
          <a:prstGeom prst="rect">
            <a:avLst/>
          </a:prstGeom>
          <a:solidFill>
            <a:srgbClr val="FCE5CD"/>
          </a:solidFill>
          <a:ln w="1905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600" b="0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Helvetica Neue Light"/>
                <a:ea typeface="Helvetica Neue Light"/>
                <a:cs typeface="Helvetica Neue Light"/>
                <a:sym typeface="Helvetica Neue Light"/>
              </a:rPr>
              <a:t>conv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srgbClr val="FF9900"/>
              </a:solidFill>
              <a:effectLst/>
              <a:uLnTx/>
              <a:uFillTx/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cxnSp>
        <p:nvCxnSpPr>
          <p:cNvPr id="8" name="Google Shape;2318;p91"/>
          <p:cNvCxnSpPr/>
          <p:nvPr/>
        </p:nvCxnSpPr>
        <p:spPr>
          <a:xfrm rot="10800000">
            <a:off x="3644840" y="4255740"/>
            <a:ext cx="0" cy="237239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9" name="Google Shape;2319;p91"/>
          <p:cNvSpPr txBox="1"/>
          <p:nvPr/>
        </p:nvSpPr>
        <p:spPr>
          <a:xfrm>
            <a:off x="3599952" y="3607339"/>
            <a:ext cx="651131" cy="2678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86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relu</a:t>
            </a:r>
            <a:endParaRPr kumimoji="0" sz="186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0" name="Google Shape;2320;p91"/>
          <p:cNvCxnSpPr/>
          <p:nvPr/>
        </p:nvCxnSpPr>
        <p:spPr>
          <a:xfrm rot="10800000">
            <a:off x="3623384" y="3555172"/>
            <a:ext cx="0" cy="389599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1" name="Google Shape;2321;p91"/>
          <p:cNvCxnSpPr/>
          <p:nvPr/>
        </p:nvCxnSpPr>
        <p:spPr>
          <a:xfrm rot="10800000">
            <a:off x="3623384" y="2869551"/>
            <a:ext cx="0" cy="389599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2" name="Google Shape;2322;p91"/>
          <p:cNvSpPr txBox="1"/>
          <p:nvPr/>
        </p:nvSpPr>
        <p:spPr>
          <a:xfrm>
            <a:off x="2911300" y="4926516"/>
            <a:ext cx="1467056" cy="306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“Plain” block</a:t>
            </a:r>
            <a:endParaRPr kumimoji="0" sz="186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Google Shape;2323;p91"/>
          <p:cNvSpPr txBox="1"/>
          <p:nvPr/>
        </p:nvSpPr>
        <p:spPr>
          <a:xfrm>
            <a:off x="3249022" y="4467703"/>
            <a:ext cx="791794" cy="389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86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</a:t>
            </a: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Google Shape;2324;p91"/>
          <p:cNvSpPr txBox="1"/>
          <p:nvPr/>
        </p:nvSpPr>
        <p:spPr>
          <a:xfrm>
            <a:off x="3211882" y="2454270"/>
            <a:ext cx="791794" cy="389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86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H(x)</a:t>
            </a:r>
            <a:endParaRPr kumimoji="0" sz="186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Google Shape;2326;p91"/>
          <p:cNvSpPr txBox="1"/>
          <p:nvPr/>
        </p:nvSpPr>
        <p:spPr>
          <a:xfrm>
            <a:off x="7341461" y="3539842"/>
            <a:ext cx="651131" cy="2678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86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relu</a:t>
            </a:r>
            <a:endParaRPr kumimoji="0" sz="186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Google Shape;2327;p91"/>
          <p:cNvSpPr txBox="1"/>
          <p:nvPr/>
        </p:nvSpPr>
        <p:spPr>
          <a:xfrm>
            <a:off x="6564532" y="4950211"/>
            <a:ext cx="1626243" cy="3552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Residual Block</a:t>
            </a:r>
            <a:endParaRPr kumimoji="0" sz="186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Google Shape;2328;p91"/>
          <p:cNvSpPr/>
          <p:nvPr/>
        </p:nvSpPr>
        <p:spPr>
          <a:xfrm>
            <a:off x="6944720" y="3868591"/>
            <a:ext cx="865874" cy="311019"/>
          </a:xfrm>
          <a:prstGeom prst="rect">
            <a:avLst/>
          </a:prstGeom>
          <a:solidFill>
            <a:srgbClr val="FCE5CD"/>
          </a:solidFill>
          <a:ln w="1905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600" b="0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Helvetica Neue Light"/>
                <a:ea typeface="Helvetica Neue Light"/>
                <a:cs typeface="Helvetica Neue Light"/>
                <a:sym typeface="Helvetica Neue Light"/>
              </a:rPr>
              <a:t>conv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srgbClr val="FF9900"/>
              </a:solidFill>
              <a:effectLst/>
              <a:uLnTx/>
              <a:uFillTx/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9" name="Google Shape;2329;p91"/>
          <p:cNvSpPr/>
          <p:nvPr/>
        </p:nvSpPr>
        <p:spPr>
          <a:xfrm>
            <a:off x="6944803" y="3167941"/>
            <a:ext cx="865874" cy="311019"/>
          </a:xfrm>
          <a:prstGeom prst="rect">
            <a:avLst/>
          </a:prstGeom>
          <a:solidFill>
            <a:srgbClr val="FCE5CD"/>
          </a:solidFill>
          <a:ln w="1905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600" b="0" i="0" u="none" strike="noStrike" kern="1200" cap="none" spc="0" normalizeH="0" baseline="0" noProof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Helvetica Neue Light"/>
                <a:ea typeface="Helvetica Neue Light"/>
                <a:cs typeface="Helvetica Neue Light"/>
                <a:sym typeface="Helvetica Neue Light"/>
              </a:rPr>
              <a:t>conv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9900"/>
              </a:solidFill>
              <a:effectLst/>
              <a:uLnTx/>
              <a:uFillTx/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cxnSp>
        <p:nvCxnSpPr>
          <p:cNvPr id="20" name="Google Shape;2330;p91"/>
          <p:cNvCxnSpPr/>
          <p:nvPr/>
        </p:nvCxnSpPr>
        <p:spPr>
          <a:xfrm rot="10800000">
            <a:off x="7377657" y="3478993"/>
            <a:ext cx="0" cy="389599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1" name="Google Shape;2331;p91"/>
          <p:cNvCxnSpPr>
            <a:endCxn id="33" idx="4"/>
          </p:cNvCxnSpPr>
          <p:nvPr/>
        </p:nvCxnSpPr>
        <p:spPr>
          <a:xfrm flipV="1">
            <a:off x="7377740" y="2930680"/>
            <a:ext cx="2" cy="23726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2" name="Google Shape;2333;p91"/>
          <p:cNvSpPr/>
          <p:nvPr/>
        </p:nvSpPr>
        <p:spPr>
          <a:xfrm>
            <a:off x="7316019" y="4416882"/>
            <a:ext cx="123268" cy="123268"/>
          </a:xfrm>
          <a:prstGeom prst="ellipse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3" name="Google Shape;2334;p91"/>
          <p:cNvCxnSpPr/>
          <p:nvPr/>
        </p:nvCxnSpPr>
        <p:spPr>
          <a:xfrm rot="10800000">
            <a:off x="7377668" y="4179561"/>
            <a:ext cx="0" cy="237239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4" name="Google Shape;2335;p91"/>
          <p:cNvCxnSpPr/>
          <p:nvPr/>
        </p:nvCxnSpPr>
        <p:spPr>
          <a:xfrm rot="10800000" flipH="1">
            <a:off x="7439287" y="2807351"/>
            <a:ext cx="61784" cy="1671164"/>
          </a:xfrm>
          <a:prstGeom prst="curvedConnector3">
            <a:avLst>
              <a:gd name="adj1" fmla="val 1345945"/>
            </a:avLst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6" name="Google Shape;2337;p91"/>
          <p:cNvSpPr txBox="1"/>
          <p:nvPr/>
        </p:nvSpPr>
        <p:spPr>
          <a:xfrm>
            <a:off x="8283024" y="3375245"/>
            <a:ext cx="1253551" cy="728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Additive </a:t>
            </a:r>
            <a:r>
              <a:rPr kumimoji="0" lang="en-US" sz="186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“shortcut”</a:t>
            </a:r>
            <a:endParaRPr kumimoji="0" sz="186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Google Shape;2338;p91"/>
          <p:cNvSpPr txBox="1"/>
          <p:nvPr/>
        </p:nvSpPr>
        <p:spPr>
          <a:xfrm>
            <a:off x="6204028" y="2564196"/>
            <a:ext cx="925652" cy="366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86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F(x) + x</a:t>
            </a:r>
            <a:endParaRPr kumimoji="0" sz="186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Google Shape;2339;p91"/>
          <p:cNvSpPr txBox="1"/>
          <p:nvPr/>
        </p:nvSpPr>
        <p:spPr>
          <a:xfrm>
            <a:off x="6204029" y="3445466"/>
            <a:ext cx="671225" cy="51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86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F(x)</a:t>
            </a: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Google Shape;2340;p91"/>
          <p:cNvSpPr txBox="1"/>
          <p:nvPr/>
        </p:nvSpPr>
        <p:spPr>
          <a:xfrm>
            <a:off x="7330831" y="2397139"/>
            <a:ext cx="651131" cy="2678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86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relu</a:t>
            </a: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0" name="Google Shape;2341;p91"/>
          <p:cNvCxnSpPr/>
          <p:nvPr/>
        </p:nvCxnSpPr>
        <p:spPr>
          <a:xfrm rot="10800000">
            <a:off x="7377740" y="2352753"/>
            <a:ext cx="0" cy="281927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31" name="Google Shape;2342;p91"/>
          <p:cNvSpPr txBox="1"/>
          <p:nvPr/>
        </p:nvSpPr>
        <p:spPr>
          <a:xfrm>
            <a:off x="6965829" y="4499695"/>
            <a:ext cx="791794" cy="389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86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</a:t>
            </a: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2" name="Google Shape;2343;p91"/>
          <p:cNvGrpSpPr/>
          <p:nvPr/>
        </p:nvGrpSpPr>
        <p:grpSpPr>
          <a:xfrm>
            <a:off x="7254518" y="2684232"/>
            <a:ext cx="246448" cy="246448"/>
            <a:chOff x="4843325" y="3597375"/>
            <a:chExt cx="393600" cy="393600"/>
          </a:xfrm>
        </p:grpSpPr>
        <p:sp>
          <p:nvSpPr>
            <p:cNvPr id="33" name="Google Shape;2336;p91"/>
            <p:cNvSpPr/>
            <p:nvPr/>
          </p:nvSpPr>
          <p:spPr>
            <a:xfrm>
              <a:off x="4843325" y="3597375"/>
              <a:ext cx="393600" cy="393600"/>
            </a:xfrm>
            <a:prstGeom prst="ellipse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01" tIns="91401" rIns="91401" bIns="91401" anchor="ctr" anchorCtr="0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6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Google Shape;2344;p91"/>
            <p:cNvSpPr/>
            <p:nvPr/>
          </p:nvSpPr>
          <p:spPr>
            <a:xfrm>
              <a:off x="4932725" y="3686775"/>
              <a:ext cx="214800" cy="214800"/>
            </a:xfrm>
            <a:prstGeom prst="plus">
              <a:avLst>
                <a:gd name="adj" fmla="val 37430"/>
              </a:avLst>
            </a:prstGeom>
            <a:solidFill>
              <a:srgbClr val="000000"/>
            </a:solidFill>
            <a:ln>
              <a:noFill/>
            </a:ln>
          </p:spPr>
          <p:txBody>
            <a:bodyPr spcFirstLastPara="1" wrap="square" lIns="91401" tIns="91401" rIns="91401" bIns="91401" anchor="ctr" anchorCtr="0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6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5" name="Rectangle 34"/>
          <p:cNvSpPr/>
          <p:nvPr/>
        </p:nvSpPr>
        <p:spPr>
          <a:xfrm>
            <a:off x="2152650" y="1823763"/>
            <a:ext cx="80059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Solution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Change the network so learning identity functions with extra layers is easy!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43715" y="2945620"/>
            <a:ext cx="21413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If you set these to 0, the whole block will compute the identity function!</a:t>
            </a:r>
          </a:p>
        </p:txBody>
      </p:sp>
      <p:cxnSp>
        <p:nvCxnSpPr>
          <p:cNvPr id="36" name="Google Shape;2331;p91"/>
          <p:cNvCxnSpPr>
            <a:cxnSpLocks/>
          </p:cNvCxnSpPr>
          <p:nvPr/>
        </p:nvCxnSpPr>
        <p:spPr>
          <a:xfrm>
            <a:off x="6472360" y="3154661"/>
            <a:ext cx="437669" cy="45153"/>
          </a:xfrm>
          <a:prstGeom prst="straightConnector1">
            <a:avLst/>
          </a:prstGeom>
          <a:noFill/>
          <a:ln w="25400" cap="flat" cmpd="sng">
            <a:solidFill>
              <a:schemeClr val="accent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7" name="Google Shape;2331;p91"/>
          <p:cNvCxnSpPr>
            <a:cxnSpLocks/>
          </p:cNvCxnSpPr>
          <p:nvPr/>
        </p:nvCxnSpPr>
        <p:spPr>
          <a:xfrm>
            <a:off x="6416972" y="4073207"/>
            <a:ext cx="443194" cy="18032"/>
          </a:xfrm>
          <a:prstGeom prst="straightConnector1">
            <a:avLst/>
          </a:prstGeom>
          <a:noFill/>
          <a:ln w="25400" cap="flat" cmpd="sng">
            <a:solidFill>
              <a:schemeClr val="accent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493016C0-8A56-3C42-A651-FF3D5649A80C}"/>
              </a:ext>
            </a:extLst>
          </p:cNvPr>
          <p:cNvSpPr txBox="1"/>
          <p:nvPr/>
        </p:nvSpPr>
        <p:spPr>
          <a:xfrm>
            <a:off x="1524001" y="6217058"/>
            <a:ext cx="395813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 et al, “Deep Residual Learning for Image Recognition”, CVPR 2016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47C2C7D-0D96-7C4A-A129-13D126D877CE}"/>
              </a:ext>
            </a:extLst>
          </p:cNvPr>
          <p:cNvSpPr txBox="1"/>
          <p:nvPr/>
        </p:nvSpPr>
        <p:spPr>
          <a:xfrm>
            <a:off x="0" y="6581001"/>
            <a:ext cx="2314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 credit: 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Fouhey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&amp; J Johnson</a:t>
            </a:r>
          </a:p>
        </p:txBody>
      </p:sp>
    </p:spTree>
    <p:extLst>
      <p:ext uri="{BB962C8B-B14F-4D97-AF65-F5344CB8AC3E}">
        <p14:creationId xmlns:p14="http://schemas.microsoft.com/office/powerpoint/2010/main" val="187612855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Residual Networks</a:t>
            </a:r>
          </a:p>
        </p:txBody>
      </p:sp>
      <p:sp>
        <p:nvSpPr>
          <p:cNvPr id="38" name="Google Shape;2390;p93"/>
          <p:cNvSpPr/>
          <p:nvPr/>
        </p:nvSpPr>
        <p:spPr>
          <a:xfrm>
            <a:off x="8572335" y="5259798"/>
            <a:ext cx="870074" cy="92676"/>
          </a:xfrm>
          <a:prstGeom prst="rect">
            <a:avLst/>
          </a:prstGeom>
          <a:solidFill>
            <a:srgbClr val="D9D9D9"/>
          </a:solidFill>
          <a:ln w="19050" cap="flat" cmpd="sng">
            <a:solidFill>
              <a:srgbClr val="4343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700" b="0" i="0" u="none" strike="noStrike" kern="120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Helvetica Neue Light"/>
                <a:ea typeface="Helvetica Neue Light"/>
                <a:cs typeface="Helvetica Neue Light"/>
                <a:sym typeface="Helvetica Neue Light"/>
              </a:rPr>
              <a:t>Input</a:t>
            </a:r>
            <a:endParaRPr kumimoji="0" sz="700" b="0" i="0" u="none" strike="noStrike" kern="1200" cap="none" spc="0" normalizeH="0" baseline="0" noProof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9" name="Google Shape;2391;p93"/>
          <p:cNvSpPr/>
          <p:nvPr/>
        </p:nvSpPr>
        <p:spPr>
          <a:xfrm>
            <a:off x="8575477" y="1060867"/>
            <a:ext cx="870074" cy="92676"/>
          </a:xfrm>
          <a:prstGeom prst="rect">
            <a:avLst/>
          </a:prstGeom>
          <a:solidFill>
            <a:srgbClr val="F4CCCC"/>
          </a:solidFill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7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Neue Light"/>
                <a:ea typeface="Helvetica Neue Light"/>
                <a:cs typeface="Helvetica Neue Light"/>
                <a:sym typeface="Helvetica Neue Light"/>
              </a:rPr>
              <a:t>Softmax</a:t>
            </a:r>
            <a:endParaRPr kumimoji="0" sz="7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40" name="Google Shape;2392;p93"/>
          <p:cNvSpPr/>
          <p:nvPr/>
        </p:nvSpPr>
        <p:spPr>
          <a:xfrm>
            <a:off x="8572321" y="4640239"/>
            <a:ext cx="870074" cy="92676"/>
          </a:xfrm>
          <a:prstGeom prst="rect">
            <a:avLst/>
          </a:prstGeom>
          <a:solidFill>
            <a:srgbClr val="EAD1DC"/>
          </a:solidFill>
          <a:ln w="19050" cap="flat" cmpd="sng">
            <a:solidFill>
              <a:srgbClr val="741B4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700" b="0" i="0" u="none" strike="noStrike" kern="1200" cap="none" spc="0" normalizeH="0" baseline="0" noProof="0">
                <a:ln>
                  <a:noFill/>
                </a:ln>
                <a:solidFill>
                  <a:srgbClr val="741B47"/>
                </a:solidFill>
                <a:effectLst/>
                <a:uLnTx/>
                <a:uFillTx/>
                <a:latin typeface="Helvetica Neue Light"/>
                <a:ea typeface="Helvetica Neue Light"/>
                <a:cs typeface="Helvetica Neue Light"/>
                <a:sym typeface="Helvetica Neue Light"/>
              </a:rPr>
              <a:t>3x3 conv, 64</a:t>
            </a:r>
            <a:endParaRPr kumimoji="0" sz="700" b="0" i="0" u="none" strike="noStrike" kern="1200" cap="none" spc="0" normalizeH="0" baseline="0" noProof="0">
              <a:ln>
                <a:noFill/>
              </a:ln>
              <a:solidFill>
                <a:srgbClr val="741B47"/>
              </a:solidFill>
              <a:effectLst/>
              <a:uLnTx/>
              <a:uFillTx/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41" name="Google Shape;2393;p93"/>
          <p:cNvSpPr/>
          <p:nvPr/>
        </p:nvSpPr>
        <p:spPr>
          <a:xfrm>
            <a:off x="8570527" y="5124546"/>
            <a:ext cx="870074" cy="92676"/>
          </a:xfrm>
          <a:prstGeom prst="rect">
            <a:avLst/>
          </a:prstGeom>
          <a:solidFill>
            <a:srgbClr val="FCE5CD"/>
          </a:solidFill>
          <a:ln w="1905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700" b="0" i="0" u="none" strike="noStrike" kern="1200" cap="none" spc="0" normalizeH="0" baseline="0" noProof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Helvetica Neue Light"/>
                <a:ea typeface="Helvetica Neue Light"/>
                <a:cs typeface="Helvetica Neue Light"/>
                <a:sym typeface="Helvetica Neue Light"/>
              </a:rPr>
              <a:t>7x7 conv, 64, / 2</a:t>
            </a:r>
            <a:endParaRPr kumimoji="0" sz="700" b="0" i="0" u="none" strike="noStrike" kern="1200" cap="none" spc="0" normalizeH="0" baseline="0" noProof="0">
              <a:ln>
                <a:noFill/>
              </a:ln>
              <a:solidFill>
                <a:srgbClr val="FF9900"/>
              </a:solidFill>
              <a:effectLst/>
              <a:uLnTx/>
              <a:uFillTx/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42" name="Google Shape;2394;p93"/>
          <p:cNvSpPr/>
          <p:nvPr/>
        </p:nvSpPr>
        <p:spPr>
          <a:xfrm>
            <a:off x="8571025" y="1196129"/>
            <a:ext cx="870074" cy="92676"/>
          </a:xfrm>
          <a:prstGeom prst="rect">
            <a:avLst/>
          </a:prstGeom>
          <a:solidFill>
            <a:srgbClr val="D9EAD3"/>
          </a:solidFill>
          <a:ln w="1905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700" b="0" i="0" u="none" strike="noStrike" kern="1200" cap="none" spc="0" normalizeH="0" baseline="0" noProof="0">
                <a:ln>
                  <a:noFill/>
                </a:ln>
                <a:solidFill>
                  <a:srgbClr val="38761D"/>
                </a:solidFill>
                <a:effectLst/>
                <a:uLnTx/>
                <a:uFillTx/>
                <a:latin typeface="Helvetica Neue Light"/>
                <a:ea typeface="Helvetica Neue Light"/>
                <a:cs typeface="Helvetica Neue Light"/>
                <a:sym typeface="Helvetica Neue Light"/>
              </a:rPr>
              <a:t>FC 1000</a:t>
            </a:r>
            <a:endParaRPr kumimoji="0" sz="700" b="0" i="0" u="none" strike="noStrike" kern="1200" cap="none" spc="0" normalizeH="0" baseline="0" noProof="0">
              <a:ln>
                <a:noFill/>
              </a:ln>
              <a:solidFill>
                <a:srgbClr val="38761D"/>
              </a:solidFill>
              <a:effectLst/>
              <a:uLnTx/>
              <a:uFillTx/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43" name="Google Shape;2395;p93"/>
          <p:cNvSpPr/>
          <p:nvPr/>
        </p:nvSpPr>
        <p:spPr>
          <a:xfrm>
            <a:off x="8572321" y="4989677"/>
            <a:ext cx="870074" cy="92676"/>
          </a:xfrm>
          <a:prstGeom prst="rect">
            <a:avLst/>
          </a:prstGeom>
          <a:solidFill>
            <a:srgbClr val="C9DAF8"/>
          </a:solidFill>
          <a:ln w="19050" cap="flat" cmpd="sng">
            <a:solidFill>
              <a:srgbClr val="4A86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700" b="0" i="0" u="none" strike="noStrike" kern="1200" cap="none" spc="0" normalizeH="0" baseline="0" noProof="0">
                <a:ln>
                  <a:noFill/>
                </a:ln>
                <a:solidFill>
                  <a:srgbClr val="4A86E8"/>
                </a:solidFill>
                <a:effectLst/>
                <a:uLnTx/>
                <a:uFillTx/>
                <a:latin typeface="Helvetica Neue Light"/>
                <a:ea typeface="Helvetica Neue Light"/>
                <a:cs typeface="Helvetica Neue Light"/>
                <a:sym typeface="Helvetica Neue Light"/>
              </a:rPr>
              <a:t>Pool</a:t>
            </a:r>
            <a:endParaRPr kumimoji="0" sz="700" b="0" i="0" u="none" strike="noStrike" kern="1200" cap="none" spc="0" normalizeH="0" baseline="0" noProof="0">
              <a:ln>
                <a:noFill/>
              </a:ln>
              <a:solidFill>
                <a:srgbClr val="4A86E8"/>
              </a:solidFill>
              <a:effectLst/>
              <a:uLnTx/>
              <a:uFillTx/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44" name="Google Shape;2396;p93"/>
          <p:cNvSpPr/>
          <p:nvPr/>
        </p:nvSpPr>
        <p:spPr>
          <a:xfrm>
            <a:off x="8572321" y="4770860"/>
            <a:ext cx="870074" cy="92676"/>
          </a:xfrm>
          <a:prstGeom prst="rect">
            <a:avLst/>
          </a:prstGeom>
          <a:solidFill>
            <a:srgbClr val="EAD1DC"/>
          </a:solidFill>
          <a:ln w="19050" cap="flat" cmpd="sng">
            <a:solidFill>
              <a:srgbClr val="741B4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700" b="0" i="0" u="none" strike="noStrike" kern="1200" cap="none" spc="0" normalizeH="0" baseline="0" noProof="0">
                <a:ln>
                  <a:noFill/>
                </a:ln>
                <a:solidFill>
                  <a:srgbClr val="741B47"/>
                </a:solidFill>
                <a:effectLst/>
                <a:uLnTx/>
                <a:uFillTx/>
                <a:latin typeface="Helvetica Neue Light"/>
                <a:ea typeface="Helvetica Neue Light"/>
                <a:cs typeface="Helvetica Neue Light"/>
                <a:sym typeface="Helvetica Neue Light"/>
              </a:rPr>
              <a:t>3x3 conv, 64</a:t>
            </a:r>
            <a:endParaRPr kumimoji="0" sz="700" b="0" i="0" u="none" strike="noStrike" kern="1200" cap="none" spc="0" normalizeH="0" baseline="0" noProof="0">
              <a:ln>
                <a:noFill/>
              </a:ln>
              <a:solidFill>
                <a:srgbClr val="741B47"/>
              </a:solidFill>
              <a:effectLst/>
              <a:uLnTx/>
              <a:uFillTx/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cxnSp>
        <p:nvCxnSpPr>
          <p:cNvPr id="45" name="Google Shape;2397;p93"/>
          <p:cNvCxnSpPr/>
          <p:nvPr/>
        </p:nvCxnSpPr>
        <p:spPr>
          <a:xfrm rot="10800000">
            <a:off x="9007358" y="4732770"/>
            <a:ext cx="0" cy="3809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6" name="Google Shape;2398;p93"/>
          <p:cNvSpPr/>
          <p:nvPr/>
        </p:nvSpPr>
        <p:spPr>
          <a:xfrm>
            <a:off x="8987130" y="4905378"/>
            <a:ext cx="40490" cy="42289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7" name="Google Shape;2399;p93"/>
          <p:cNvCxnSpPr/>
          <p:nvPr/>
        </p:nvCxnSpPr>
        <p:spPr>
          <a:xfrm rot="10800000">
            <a:off x="9007358" y="4947690"/>
            <a:ext cx="0" cy="41989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8" name="Google Shape;2400;p93"/>
          <p:cNvCxnSpPr/>
          <p:nvPr/>
        </p:nvCxnSpPr>
        <p:spPr>
          <a:xfrm rot="10800000">
            <a:off x="9007375" y="4863389"/>
            <a:ext cx="0" cy="41989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9" name="Google Shape;2401;p93"/>
          <p:cNvSpPr/>
          <p:nvPr/>
        </p:nvSpPr>
        <p:spPr>
          <a:xfrm>
            <a:off x="8987119" y="4562237"/>
            <a:ext cx="40490" cy="42289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0" name="Google Shape;2402;p93"/>
          <p:cNvCxnSpPr/>
          <p:nvPr/>
        </p:nvCxnSpPr>
        <p:spPr>
          <a:xfrm rot="10800000">
            <a:off x="9007358" y="4604549"/>
            <a:ext cx="0" cy="35691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1" name="Google Shape;2403;p93"/>
          <p:cNvCxnSpPr/>
          <p:nvPr/>
        </p:nvCxnSpPr>
        <p:spPr>
          <a:xfrm>
            <a:off x="9027608" y="4583382"/>
            <a:ext cx="600" cy="343111"/>
          </a:xfrm>
          <a:prstGeom prst="curvedConnector3">
            <a:avLst>
              <a:gd name="adj1" fmla="val 13288093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2" name="Google Shape;2404;p93"/>
          <p:cNvSpPr/>
          <p:nvPr/>
        </p:nvSpPr>
        <p:spPr>
          <a:xfrm>
            <a:off x="8570514" y="4300349"/>
            <a:ext cx="870074" cy="92676"/>
          </a:xfrm>
          <a:prstGeom prst="rect">
            <a:avLst/>
          </a:prstGeom>
          <a:solidFill>
            <a:srgbClr val="EAD1DC"/>
          </a:solidFill>
          <a:ln w="19050" cap="flat" cmpd="sng">
            <a:solidFill>
              <a:srgbClr val="741B4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700" b="0" i="0" u="none" strike="noStrike" kern="1200" cap="none" spc="0" normalizeH="0" baseline="0" noProof="0">
                <a:ln>
                  <a:noFill/>
                </a:ln>
                <a:solidFill>
                  <a:srgbClr val="741B47"/>
                </a:solidFill>
                <a:effectLst/>
                <a:uLnTx/>
                <a:uFillTx/>
                <a:latin typeface="Helvetica Neue Light"/>
                <a:ea typeface="Helvetica Neue Light"/>
                <a:cs typeface="Helvetica Neue Light"/>
                <a:sym typeface="Helvetica Neue Light"/>
              </a:rPr>
              <a:t>3x3 conv, 64</a:t>
            </a:r>
            <a:endParaRPr kumimoji="0" sz="700" b="0" i="0" u="none" strike="noStrike" kern="1200" cap="none" spc="0" normalizeH="0" baseline="0" noProof="0">
              <a:ln>
                <a:noFill/>
              </a:ln>
              <a:solidFill>
                <a:srgbClr val="741B47"/>
              </a:solidFill>
              <a:effectLst/>
              <a:uLnTx/>
              <a:uFillTx/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53" name="Google Shape;2405;p93"/>
          <p:cNvSpPr/>
          <p:nvPr/>
        </p:nvSpPr>
        <p:spPr>
          <a:xfrm>
            <a:off x="8570514" y="4430970"/>
            <a:ext cx="870074" cy="92676"/>
          </a:xfrm>
          <a:prstGeom prst="rect">
            <a:avLst/>
          </a:prstGeom>
          <a:solidFill>
            <a:srgbClr val="EAD1DC"/>
          </a:solidFill>
          <a:ln w="19050" cap="flat" cmpd="sng">
            <a:solidFill>
              <a:srgbClr val="741B4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700" b="0" i="0" u="none" strike="noStrike" kern="1200" cap="none" spc="0" normalizeH="0" baseline="0" noProof="0">
                <a:ln>
                  <a:noFill/>
                </a:ln>
                <a:solidFill>
                  <a:srgbClr val="741B47"/>
                </a:solidFill>
                <a:effectLst/>
                <a:uLnTx/>
                <a:uFillTx/>
                <a:latin typeface="Helvetica Neue Light"/>
                <a:ea typeface="Helvetica Neue Light"/>
                <a:cs typeface="Helvetica Neue Light"/>
                <a:sym typeface="Helvetica Neue Light"/>
              </a:rPr>
              <a:t>3x3 conv, 64</a:t>
            </a:r>
            <a:endParaRPr kumimoji="0" sz="700" b="0" i="0" u="none" strike="noStrike" kern="1200" cap="none" spc="0" normalizeH="0" baseline="0" noProof="0">
              <a:ln>
                <a:noFill/>
              </a:ln>
              <a:solidFill>
                <a:srgbClr val="741B47"/>
              </a:solidFill>
              <a:effectLst/>
              <a:uLnTx/>
              <a:uFillTx/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cxnSp>
        <p:nvCxnSpPr>
          <p:cNvPr id="54" name="Google Shape;2406;p93"/>
          <p:cNvCxnSpPr/>
          <p:nvPr/>
        </p:nvCxnSpPr>
        <p:spPr>
          <a:xfrm rot="10800000">
            <a:off x="9005551" y="4392880"/>
            <a:ext cx="0" cy="3809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5" name="Google Shape;2407;p93"/>
          <p:cNvCxnSpPr/>
          <p:nvPr/>
        </p:nvCxnSpPr>
        <p:spPr>
          <a:xfrm rot="10800000">
            <a:off x="9005566" y="4523546"/>
            <a:ext cx="1799" cy="3869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6" name="Google Shape;2408;p93"/>
          <p:cNvSpPr/>
          <p:nvPr/>
        </p:nvSpPr>
        <p:spPr>
          <a:xfrm>
            <a:off x="8985714" y="4217440"/>
            <a:ext cx="40490" cy="42289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7" name="Google Shape;2409;p93"/>
          <p:cNvCxnSpPr/>
          <p:nvPr/>
        </p:nvCxnSpPr>
        <p:spPr>
          <a:xfrm rot="10800000" flipH="1">
            <a:off x="9005551" y="4259860"/>
            <a:ext cx="300" cy="4049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8" name="Google Shape;2410;p93"/>
          <p:cNvCxnSpPr/>
          <p:nvPr/>
        </p:nvCxnSpPr>
        <p:spPr>
          <a:xfrm>
            <a:off x="9005959" y="4217438"/>
            <a:ext cx="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9" name="Google Shape;2411;p93"/>
          <p:cNvCxnSpPr/>
          <p:nvPr/>
        </p:nvCxnSpPr>
        <p:spPr>
          <a:xfrm rot="10800000">
            <a:off x="9026111" y="4238471"/>
            <a:ext cx="1499" cy="344910"/>
          </a:xfrm>
          <a:prstGeom prst="curvedConnector3">
            <a:avLst>
              <a:gd name="adj1" fmla="val -53152372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0" name="Google Shape;2412;p93"/>
          <p:cNvSpPr/>
          <p:nvPr/>
        </p:nvSpPr>
        <p:spPr>
          <a:xfrm>
            <a:off x="8570514" y="3955488"/>
            <a:ext cx="870074" cy="92676"/>
          </a:xfrm>
          <a:prstGeom prst="rect">
            <a:avLst/>
          </a:prstGeom>
          <a:solidFill>
            <a:srgbClr val="EAD1DC"/>
          </a:solidFill>
          <a:ln w="19050" cap="flat" cmpd="sng">
            <a:solidFill>
              <a:srgbClr val="741B4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700" b="0" i="0" u="none" strike="noStrike" kern="1200" cap="none" spc="0" normalizeH="0" baseline="0" noProof="0">
                <a:ln>
                  <a:noFill/>
                </a:ln>
                <a:solidFill>
                  <a:srgbClr val="741B47"/>
                </a:solidFill>
                <a:effectLst/>
                <a:uLnTx/>
                <a:uFillTx/>
                <a:latin typeface="Helvetica Neue Light"/>
                <a:ea typeface="Helvetica Neue Light"/>
                <a:cs typeface="Helvetica Neue Light"/>
                <a:sym typeface="Helvetica Neue Light"/>
              </a:rPr>
              <a:t>3x3 conv, 64</a:t>
            </a:r>
            <a:endParaRPr kumimoji="0" sz="700" b="0" i="0" u="none" strike="noStrike" kern="1200" cap="none" spc="0" normalizeH="0" baseline="0" noProof="0">
              <a:ln>
                <a:noFill/>
              </a:ln>
              <a:solidFill>
                <a:srgbClr val="741B47"/>
              </a:solidFill>
              <a:effectLst/>
              <a:uLnTx/>
              <a:uFillTx/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61" name="Google Shape;2413;p93"/>
          <p:cNvSpPr/>
          <p:nvPr/>
        </p:nvSpPr>
        <p:spPr>
          <a:xfrm>
            <a:off x="8570514" y="4086109"/>
            <a:ext cx="870074" cy="92676"/>
          </a:xfrm>
          <a:prstGeom prst="rect">
            <a:avLst/>
          </a:prstGeom>
          <a:solidFill>
            <a:srgbClr val="EAD1DC"/>
          </a:solidFill>
          <a:ln w="19050" cap="flat" cmpd="sng">
            <a:solidFill>
              <a:srgbClr val="741B4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700" b="0" i="0" u="none" strike="noStrike" kern="1200" cap="none" spc="0" normalizeH="0" baseline="0" noProof="0">
                <a:ln>
                  <a:noFill/>
                </a:ln>
                <a:solidFill>
                  <a:srgbClr val="741B47"/>
                </a:solidFill>
                <a:effectLst/>
                <a:uLnTx/>
                <a:uFillTx/>
                <a:latin typeface="Helvetica Neue Light"/>
                <a:ea typeface="Helvetica Neue Light"/>
                <a:cs typeface="Helvetica Neue Light"/>
                <a:sym typeface="Helvetica Neue Light"/>
              </a:rPr>
              <a:t>3x3 conv, 64</a:t>
            </a:r>
            <a:endParaRPr kumimoji="0" sz="700" b="0" i="0" u="none" strike="noStrike" kern="1200" cap="none" spc="0" normalizeH="0" baseline="0" noProof="0">
              <a:ln>
                <a:noFill/>
              </a:ln>
              <a:solidFill>
                <a:srgbClr val="741B47"/>
              </a:solidFill>
              <a:effectLst/>
              <a:uLnTx/>
              <a:uFillTx/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cxnSp>
        <p:nvCxnSpPr>
          <p:cNvPr id="62" name="Google Shape;2414;p93"/>
          <p:cNvCxnSpPr/>
          <p:nvPr/>
        </p:nvCxnSpPr>
        <p:spPr>
          <a:xfrm rot="10800000">
            <a:off x="9005551" y="4048019"/>
            <a:ext cx="0" cy="3809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3" name="Google Shape;2415;p93"/>
          <p:cNvCxnSpPr/>
          <p:nvPr/>
        </p:nvCxnSpPr>
        <p:spPr>
          <a:xfrm rot="10800000">
            <a:off x="9005659" y="4178749"/>
            <a:ext cx="300" cy="3869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4" name="Google Shape;2416;p93"/>
          <p:cNvSpPr/>
          <p:nvPr/>
        </p:nvSpPr>
        <p:spPr>
          <a:xfrm>
            <a:off x="8985714" y="3877359"/>
            <a:ext cx="40490" cy="42289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5" name="Google Shape;2417;p93"/>
          <p:cNvCxnSpPr/>
          <p:nvPr/>
        </p:nvCxnSpPr>
        <p:spPr>
          <a:xfrm rot="10800000" flipH="1">
            <a:off x="9005551" y="3919498"/>
            <a:ext cx="300" cy="35991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6" name="Google Shape;2418;p93"/>
          <p:cNvCxnSpPr/>
          <p:nvPr/>
        </p:nvCxnSpPr>
        <p:spPr>
          <a:xfrm rot="10800000" flipH="1">
            <a:off x="9026204" y="3898471"/>
            <a:ext cx="600" cy="340112"/>
          </a:xfrm>
          <a:prstGeom prst="curvedConnector3">
            <a:avLst>
              <a:gd name="adj1" fmla="val 13026099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7" name="Google Shape;2419;p93"/>
          <p:cNvSpPr/>
          <p:nvPr/>
        </p:nvSpPr>
        <p:spPr>
          <a:xfrm>
            <a:off x="8571418" y="3611966"/>
            <a:ext cx="870074" cy="92676"/>
          </a:xfrm>
          <a:prstGeom prst="rect">
            <a:avLst/>
          </a:prstGeom>
          <a:solidFill>
            <a:srgbClr val="D9D2E9"/>
          </a:solidFill>
          <a:ln w="1905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700" b="0" i="0" u="none" strike="noStrike" kern="1200" cap="none" spc="0" normalizeH="0" baseline="0" noProof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Helvetica Neue Light"/>
                <a:ea typeface="Helvetica Neue Light"/>
                <a:cs typeface="Helvetica Neue Light"/>
                <a:sym typeface="Helvetica Neue Light"/>
              </a:rPr>
              <a:t>3x3 conv, 128</a:t>
            </a:r>
            <a:endParaRPr kumimoji="0" sz="700" b="0" i="0" u="none" strike="noStrike" kern="1200" cap="none" spc="0" normalizeH="0" baseline="0" noProof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68" name="Google Shape;2420;p93"/>
          <p:cNvSpPr/>
          <p:nvPr/>
        </p:nvSpPr>
        <p:spPr>
          <a:xfrm>
            <a:off x="8571418" y="3742587"/>
            <a:ext cx="870074" cy="92676"/>
          </a:xfrm>
          <a:prstGeom prst="rect">
            <a:avLst/>
          </a:prstGeom>
          <a:solidFill>
            <a:srgbClr val="D9D2E9"/>
          </a:solidFill>
          <a:ln w="1905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600" b="0" i="0" u="none" strike="noStrike" kern="1200" cap="none" spc="0" normalizeH="0" baseline="0" noProof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Helvetica Neue Light"/>
                <a:ea typeface="Helvetica Neue Light"/>
                <a:cs typeface="Helvetica Neue Light"/>
                <a:sym typeface="Helvetica Neue Light"/>
              </a:rPr>
              <a:t>3x3 conv, 128, / 2</a:t>
            </a:r>
            <a:endParaRPr kumimoji="0" sz="600" b="0" i="0" u="none" strike="noStrike" kern="1200" cap="none" spc="0" normalizeH="0" baseline="0" noProof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cxnSp>
        <p:nvCxnSpPr>
          <p:cNvPr id="69" name="Google Shape;2421;p93"/>
          <p:cNvCxnSpPr/>
          <p:nvPr/>
        </p:nvCxnSpPr>
        <p:spPr>
          <a:xfrm rot="10800000">
            <a:off x="9006455" y="3704498"/>
            <a:ext cx="0" cy="3809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0" name="Google Shape;2422;p93"/>
          <p:cNvCxnSpPr/>
          <p:nvPr/>
        </p:nvCxnSpPr>
        <p:spPr>
          <a:xfrm rot="10800000" flipH="1">
            <a:off x="9005959" y="3835369"/>
            <a:ext cx="600" cy="41989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1" name="Google Shape;2423;p93"/>
          <p:cNvSpPr/>
          <p:nvPr/>
        </p:nvSpPr>
        <p:spPr>
          <a:xfrm>
            <a:off x="8986417" y="3533963"/>
            <a:ext cx="40490" cy="42289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72" name="Google Shape;2424;p93"/>
          <p:cNvCxnSpPr/>
          <p:nvPr/>
        </p:nvCxnSpPr>
        <p:spPr>
          <a:xfrm rot="10800000" flipH="1">
            <a:off x="9006455" y="3576276"/>
            <a:ext cx="300" cy="35691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3" name="Google Shape;2425;p93"/>
          <p:cNvCxnSpPr/>
          <p:nvPr/>
        </p:nvCxnSpPr>
        <p:spPr>
          <a:xfrm flipH="1">
            <a:off x="9026306" y="3555107"/>
            <a:ext cx="600" cy="343411"/>
          </a:xfrm>
          <a:prstGeom prst="curvedConnector3">
            <a:avLst>
              <a:gd name="adj1" fmla="val -132998043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4" name="Google Shape;2426;p93"/>
          <p:cNvSpPr/>
          <p:nvPr/>
        </p:nvSpPr>
        <p:spPr>
          <a:xfrm>
            <a:off x="8569612" y="3272076"/>
            <a:ext cx="870074" cy="92676"/>
          </a:xfrm>
          <a:prstGeom prst="rect">
            <a:avLst/>
          </a:prstGeom>
          <a:solidFill>
            <a:srgbClr val="D9D2E9"/>
          </a:solidFill>
          <a:ln w="1905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700" b="0" i="0" u="none" strike="noStrike" kern="1200" cap="none" spc="0" normalizeH="0" baseline="0" noProof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Helvetica Neue Light"/>
                <a:ea typeface="Helvetica Neue Light"/>
                <a:cs typeface="Helvetica Neue Light"/>
                <a:sym typeface="Helvetica Neue Light"/>
              </a:rPr>
              <a:t>3x3 conv, 128</a:t>
            </a:r>
            <a:endParaRPr kumimoji="0" sz="700" b="0" i="0" u="none" strike="noStrike" kern="1200" cap="none" spc="0" normalizeH="0" baseline="0" noProof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75" name="Google Shape;2427;p93"/>
          <p:cNvSpPr/>
          <p:nvPr/>
        </p:nvSpPr>
        <p:spPr>
          <a:xfrm>
            <a:off x="8569612" y="3402698"/>
            <a:ext cx="870074" cy="92676"/>
          </a:xfrm>
          <a:prstGeom prst="rect">
            <a:avLst/>
          </a:prstGeom>
          <a:solidFill>
            <a:srgbClr val="D9D2E9"/>
          </a:solidFill>
          <a:ln w="1905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700" b="0" i="0" u="none" strike="noStrike" kern="1200" cap="none" spc="0" normalizeH="0" baseline="0" noProof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Helvetica Neue Light"/>
                <a:ea typeface="Helvetica Neue Light"/>
                <a:cs typeface="Helvetica Neue Light"/>
                <a:sym typeface="Helvetica Neue Light"/>
              </a:rPr>
              <a:t>3x3 conv, 128</a:t>
            </a:r>
            <a:endParaRPr kumimoji="0" sz="700" b="0" i="0" u="none" strike="noStrike" kern="1200" cap="none" spc="0" normalizeH="0" baseline="0" noProof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cxnSp>
        <p:nvCxnSpPr>
          <p:cNvPr id="76" name="Google Shape;2428;p93"/>
          <p:cNvCxnSpPr/>
          <p:nvPr/>
        </p:nvCxnSpPr>
        <p:spPr>
          <a:xfrm rot="10800000">
            <a:off x="9004649" y="3364609"/>
            <a:ext cx="0" cy="3809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7" name="Google Shape;2429;p93"/>
          <p:cNvCxnSpPr/>
          <p:nvPr/>
        </p:nvCxnSpPr>
        <p:spPr>
          <a:xfrm rot="10800000">
            <a:off x="9004564" y="3495272"/>
            <a:ext cx="2099" cy="3869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8" name="Google Shape;2430;p93"/>
          <p:cNvSpPr/>
          <p:nvPr/>
        </p:nvSpPr>
        <p:spPr>
          <a:xfrm>
            <a:off x="8985011" y="3189165"/>
            <a:ext cx="40490" cy="42289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79" name="Google Shape;2431;p93"/>
          <p:cNvCxnSpPr/>
          <p:nvPr/>
        </p:nvCxnSpPr>
        <p:spPr>
          <a:xfrm rot="10800000" flipH="1">
            <a:off x="9004649" y="3231586"/>
            <a:ext cx="600" cy="4049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0" name="Google Shape;2432;p93"/>
          <p:cNvCxnSpPr/>
          <p:nvPr/>
        </p:nvCxnSpPr>
        <p:spPr>
          <a:xfrm>
            <a:off x="9005256" y="3189164"/>
            <a:ext cx="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1" name="Google Shape;2433;p93"/>
          <p:cNvCxnSpPr/>
          <p:nvPr/>
        </p:nvCxnSpPr>
        <p:spPr>
          <a:xfrm rot="10800000">
            <a:off x="9025409" y="3210196"/>
            <a:ext cx="1499" cy="344910"/>
          </a:xfrm>
          <a:prstGeom prst="curvedConnector3">
            <a:avLst>
              <a:gd name="adj1" fmla="val -52057551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2" name="Google Shape;2434;p93"/>
          <p:cNvSpPr/>
          <p:nvPr/>
        </p:nvSpPr>
        <p:spPr>
          <a:xfrm>
            <a:off x="8569612" y="2927216"/>
            <a:ext cx="870074" cy="92676"/>
          </a:xfrm>
          <a:prstGeom prst="rect">
            <a:avLst/>
          </a:prstGeom>
          <a:solidFill>
            <a:srgbClr val="D9D2E9"/>
          </a:solidFill>
          <a:ln w="1905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700" b="0" i="0" u="none" strike="noStrike" kern="1200" cap="none" spc="0" normalizeH="0" baseline="0" noProof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Helvetica Neue Light"/>
                <a:ea typeface="Helvetica Neue Light"/>
                <a:cs typeface="Helvetica Neue Light"/>
                <a:sym typeface="Helvetica Neue Light"/>
              </a:rPr>
              <a:t>3x3 conv, 128</a:t>
            </a:r>
            <a:endParaRPr kumimoji="0" sz="700" b="0" i="0" u="none" strike="noStrike" kern="1200" cap="none" spc="0" normalizeH="0" baseline="0" noProof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83" name="Google Shape;2435;p93"/>
          <p:cNvSpPr/>
          <p:nvPr/>
        </p:nvSpPr>
        <p:spPr>
          <a:xfrm>
            <a:off x="8569612" y="3057836"/>
            <a:ext cx="870074" cy="92676"/>
          </a:xfrm>
          <a:prstGeom prst="rect">
            <a:avLst/>
          </a:prstGeom>
          <a:solidFill>
            <a:srgbClr val="D9D2E9"/>
          </a:solidFill>
          <a:ln w="1905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700" b="0" i="0" u="none" strike="noStrike" kern="1200" cap="none" spc="0" normalizeH="0" baseline="0" noProof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Helvetica Neue Light"/>
                <a:ea typeface="Helvetica Neue Light"/>
                <a:cs typeface="Helvetica Neue Light"/>
                <a:sym typeface="Helvetica Neue Light"/>
              </a:rPr>
              <a:t>3x3 conv, 128</a:t>
            </a:r>
            <a:endParaRPr kumimoji="0" sz="700" b="0" i="0" u="none" strike="noStrike" kern="1200" cap="none" spc="0" normalizeH="0" baseline="0" noProof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cxnSp>
        <p:nvCxnSpPr>
          <p:cNvPr id="84" name="Google Shape;2436;p93"/>
          <p:cNvCxnSpPr/>
          <p:nvPr/>
        </p:nvCxnSpPr>
        <p:spPr>
          <a:xfrm rot="10800000">
            <a:off x="9004649" y="3019747"/>
            <a:ext cx="0" cy="3809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5" name="Google Shape;2437;p93"/>
          <p:cNvCxnSpPr/>
          <p:nvPr/>
        </p:nvCxnSpPr>
        <p:spPr>
          <a:xfrm rot="10800000">
            <a:off x="9004656" y="3150474"/>
            <a:ext cx="600" cy="3869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6" name="Google Shape;2438;p93"/>
          <p:cNvSpPr/>
          <p:nvPr/>
        </p:nvSpPr>
        <p:spPr>
          <a:xfrm>
            <a:off x="8985011" y="2849083"/>
            <a:ext cx="40490" cy="42289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87" name="Google Shape;2439;p93"/>
          <p:cNvCxnSpPr/>
          <p:nvPr/>
        </p:nvCxnSpPr>
        <p:spPr>
          <a:xfrm rot="10800000" flipH="1">
            <a:off x="9004649" y="2891226"/>
            <a:ext cx="600" cy="35991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8" name="Google Shape;2440;p93"/>
          <p:cNvCxnSpPr/>
          <p:nvPr/>
        </p:nvCxnSpPr>
        <p:spPr>
          <a:xfrm rot="10800000" flipH="1">
            <a:off x="9025501" y="2870197"/>
            <a:ext cx="600" cy="340112"/>
          </a:xfrm>
          <a:prstGeom prst="curvedConnector3">
            <a:avLst>
              <a:gd name="adj1" fmla="val 13323227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9" name="Google Shape;2441;p93"/>
          <p:cNvCxnSpPr/>
          <p:nvPr/>
        </p:nvCxnSpPr>
        <p:spPr>
          <a:xfrm rot="10800000" flipH="1">
            <a:off x="9006759" y="2735600"/>
            <a:ext cx="300" cy="117269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90" name="Google Shape;2442;p93"/>
          <p:cNvSpPr txBox="1"/>
          <p:nvPr/>
        </p:nvSpPr>
        <p:spPr>
          <a:xfrm>
            <a:off x="8889156" y="2528907"/>
            <a:ext cx="258833" cy="1490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...</a:t>
            </a:r>
            <a:endParaRPr kumimoji="0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91" name="Google Shape;2443;p93"/>
          <p:cNvCxnSpPr/>
          <p:nvPr/>
        </p:nvCxnSpPr>
        <p:spPr>
          <a:xfrm rot="10800000" flipH="1">
            <a:off x="9007477" y="2553118"/>
            <a:ext cx="600" cy="129566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92" name="Google Shape;2445;p93"/>
          <p:cNvSpPr/>
          <p:nvPr/>
        </p:nvSpPr>
        <p:spPr>
          <a:xfrm>
            <a:off x="8573224" y="2245694"/>
            <a:ext cx="870074" cy="92676"/>
          </a:xfrm>
          <a:prstGeom prst="rect">
            <a:avLst/>
          </a:prstGeom>
          <a:solidFill>
            <a:srgbClr val="FFF2CC"/>
          </a:solidFill>
          <a:ln w="19050" cap="flat" cmpd="sng">
            <a:solidFill>
              <a:srgbClr val="BF9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700" b="0" i="0" u="none" strike="noStrike" kern="1200" cap="none" spc="0" normalizeH="0" baseline="0" noProof="0">
                <a:ln>
                  <a:noFill/>
                </a:ln>
                <a:solidFill>
                  <a:srgbClr val="38761D"/>
                </a:solidFill>
                <a:effectLst/>
                <a:uLnTx/>
                <a:uFillTx/>
                <a:latin typeface="Helvetica Neue Light"/>
                <a:ea typeface="Helvetica Neue Light"/>
                <a:cs typeface="Helvetica Neue Light"/>
                <a:sym typeface="Helvetica Neue Light"/>
              </a:rPr>
              <a:t>3x3 conv, 512</a:t>
            </a:r>
            <a:endParaRPr kumimoji="0" sz="700" b="0" i="0" u="none" strike="noStrike" kern="1200" cap="none" spc="0" normalizeH="0" baseline="0" noProof="0">
              <a:ln>
                <a:noFill/>
              </a:ln>
              <a:solidFill>
                <a:srgbClr val="38761D"/>
              </a:solidFill>
              <a:effectLst/>
              <a:uLnTx/>
              <a:uFillTx/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93" name="Google Shape;2446;p93"/>
          <p:cNvSpPr/>
          <p:nvPr/>
        </p:nvSpPr>
        <p:spPr>
          <a:xfrm>
            <a:off x="8573224" y="2376317"/>
            <a:ext cx="870074" cy="92676"/>
          </a:xfrm>
          <a:prstGeom prst="rect">
            <a:avLst/>
          </a:prstGeom>
          <a:solidFill>
            <a:srgbClr val="FFF2CC"/>
          </a:solidFill>
          <a:ln w="19050" cap="flat" cmpd="sng">
            <a:solidFill>
              <a:srgbClr val="BF9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700" b="0" i="0" u="none" strike="noStrike" kern="1200" cap="none" spc="0" normalizeH="0" baseline="0" noProof="0">
                <a:ln>
                  <a:noFill/>
                </a:ln>
                <a:solidFill>
                  <a:srgbClr val="38761D"/>
                </a:solidFill>
                <a:effectLst/>
                <a:uLnTx/>
                <a:uFillTx/>
                <a:latin typeface="Helvetica Neue Light"/>
                <a:ea typeface="Helvetica Neue Light"/>
                <a:cs typeface="Helvetica Neue Light"/>
                <a:sym typeface="Helvetica Neue Light"/>
              </a:rPr>
              <a:t>3x3 conv, 512, /2</a:t>
            </a:r>
            <a:endParaRPr kumimoji="0" sz="700" b="0" i="0" u="none" strike="noStrike" kern="1200" cap="none" spc="0" normalizeH="0" baseline="0" noProof="0">
              <a:ln>
                <a:noFill/>
              </a:ln>
              <a:solidFill>
                <a:srgbClr val="38761D"/>
              </a:solidFill>
              <a:effectLst/>
              <a:uLnTx/>
              <a:uFillTx/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cxnSp>
        <p:nvCxnSpPr>
          <p:cNvPr id="94" name="Google Shape;2447;p93"/>
          <p:cNvCxnSpPr/>
          <p:nvPr/>
        </p:nvCxnSpPr>
        <p:spPr>
          <a:xfrm rot="10800000">
            <a:off x="9008261" y="2338227"/>
            <a:ext cx="0" cy="3809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5" name="Google Shape;2444;p93"/>
          <p:cNvSpPr/>
          <p:nvPr/>
        </p:nvSpPr>
        <p:spPr>
          <a:xfrm>
            <a:off x="8987832" y="2510830"/>
            <a:ext cx="40490" cy="42289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96" name="Google Shape;2448;p93"/>
          <p:cNvCxnSpPr/>
          <p:nvPr/>
        </p:nvCxnSpPr>
        <p:spPr>
          <a:xfrm rot="10800000" flipH="1">
            <a:off x="9008077" y="2469139"/>
            <a:ext cx="300" cy="4169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7" name="Google Shape;2449;p93"/>
          <p:cNvSpPr/>
          <p:nvPr/>
        </p:nvSpPr>
        <p:spPr>
          <a:xfrm>
            <a:off x="8987821" y="2167689"/>
            <a:ext cx="40490" cy="42289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98" name="Google Shape;2450;p93"/>
          <p:cNvCxnSpPr/>
          <p:nvPr/>
        </p:nvCxnSpPr>
        <p:spPr>
          <a:xfrm rot="10800000">
            <a:off x="9007961" y="2210004"/>
            <a:ext cx="300" cy="35691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9" name="Google Shape;2451;p93"/>
          <p:cNvCxnSpPr/>
          <p:nvPr/>
        </p:nvCxnSpPr>
        <p:spPr>
          <a:xfrm>
            <a:off x="9028311" y="2188834"/>
            <a:ext cx="600" cy="343111"/>
          </a:xfrm>
          <a:prstGeom prst="curvedConnector3">
            <a:avLst>
              <a:gd name="adj1" fmla="val 129870485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0" name="Google Shape;2452;p93"/>
          <p:cNvSpPr/>
          <p:nvPr/>
        </p:nvSpPr>
        <p:spPr>
          <a:xfrm>
            <a:off x="8571418" y="1905805"/>
            <a:ext cx="870074" cy="92676"/>
          </a:xfrm>
          <a:prstGeom prst="rect">
            <a:avLst/>
          </a:prstGeom>
          <a:solidFill>
            <a:srgbClr val="FFF2CC"/>
          </a:solidFill>
          <a:ln w="19050" cap="flat" cmpd="sng">
            <a:solidFill>
              <a:srgbClr val="BF9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700" b="0" i="0" u="none" strike="noStrike" kern="1200" cap="none" spc="0" normalizeH="0" baseline="0" noProof="0">
                <a:ln>
                  <a:noFill/>
                </a:ln>
                <a:solidFill>
                  <a:srgbClr val="38761D"/>
                </a:solidFill>
                <a:effectLst/>
                <a:uLnTx/>
                <a:uFillTx/>
                <a:latin typeface="Helvetica Neue Light"/>
                <a:ea typeface="Helvetica Neue Light"/>
                <a:cs typeface="Helvetica Neue Light"/>
                <a:sym typeface="Helvetica Neue Light"/>
              </a:rPr>
              <a:t>3x3 conv, 512</a:t>
            </a:r>
            <a:endParaRPr kumimoji="0" sz="700" b="0" i="0" u="none" strike="noStrike" kern="1200" cap="none" spc="0" normalizeH="0" baseline="0" noProof="0">
              <a:ln>
                <a:noFill/>
              </a:ln>
              <a:solidFill>
                <a:srgbClr val="38761D"/>
              </a:solidFill>
              <a:effectLst/>
              <a:uLnTx/>
              <a:uFillTx/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01" name="Google Shape;2453;p93"/>
          <p:cNvSpPr/>
          <p:nvPr/>
        </p:nvSpPr>
        <p:spPr>
          <a:xfrm>
            <a:off x="8571418" y="2036427"/>
            <a:ext cx="870074" cy="92676"/>
          </a:xfrm>
          <a:prstGeom prst="rect">
            <a:avLst/>
          </a:prstGeom>
          <a:solidFill>
            <a:srgbClr val="FFF2CC"/>
          </a:solidFill>
          <a:ln w="19050" cap="flat" cmpd="sng">
            <a:solidFill>
              <a:srgbClr val="BF9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700" b="0" i="0" u="none" strike="noStrike" kern="1200" cap="none" spc="0" normalizeH="0" baseline="0" noProof="0">
                <a:ln>
                  <a:noFill/>
                </a:ln>
                <a:solidFill>
                  <a:srgbClr val="38761D"/>
                </a:solidFill>
                <a:effectLst/>
                <a:uLnTx/>
                <a:uFillTx/>
                <a:latin typeface="Helvetica Neue Light"/>
                <a:ea typeface="Helvetica Neue Light"/>
                <a:cs typeface="Helvetica Neue Light"/>
                <a:sym typeface="Helvetica Neue Light"/>
              </a:rPr>
              <a:t>3x3 conv, 512</a:t>
            </a:r>
            <a:endParaRPr kumimoji="0" sz="700" b="0" i="0" u="none" strike="noStrike" kern="1200" cap="none" spc="0" normalizeH="0" baseline="0" noProof="0">
              <a:ln>
                <a:noFill/>
              </a:ln>
              <a:solidFill>
                <a:srgbClr val="38761D"/>
              </a:solidFill>
              <a:effectLst/>
              <a:uLnTx/>
              <a:uFillTx/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cxnSp>
        <p:nvCxnSpPr>
          <p:cNvPr id="102" name="Google Shape;2454;p93"/>
          <p:cNvCxnSpPr/>
          <p:nvPr/>
        </p:nvCxnSpPr>
        <p:spPr>
          <a:xfrm rot="10800000">
            <a:off x="9006455" y="1998337"/>
            <a:ext cx="0" cy="3809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3" name="Google Shape;2455;p93"/>
          <p:cNvCxnSpPr/>
          <p:nvPr/>
        </p:nvCxnSpPr>
        <p:spPr>
          <a:xfrm rot="10800000">
            <a:off x="9006569" y="2128998"/>
            <a:ext cx="1499" cy="3869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4" name="Google Shape;2456;p93"/>
          <p:cNvSpPr/>
          <p:nvPr/>
        </p:nvSpPr>
        <p:spPr>
          <a:xfrm>
            <a:off x="8986417" y="1822891"/>
            <a:ext cx="40490" cy="42289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05" name="Google Shape;2457;p93"/>
          <p:cNvCxnSpPr/>
          <p:nvPr/>
        </p:nvCxnSpPr>
        <p:spPr>
          <a:xfrm rot="10800000" flipH="1">
            <a:off x="9006455" y="1865315"/>
            <a:ext cx="300" cy="4049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6" name="Google Shape;2458;p93"/>
          <p:cNvCxnSpPr/>
          <p:nvPr/>
        </p:nvCxnSpPr>
        <p:spPr>
          <a:xfrm>
            <a:off x="9006662" y="1822889"/>
            <a:ext cx="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7" name="Google Shape;2459;p93"/>
          <p:cNvCxnSpPr/>
          <p:nvPr/>
        </p:nvCxnSpPr>
        <p:spPr>
          <a:xfrm rot="10800000">
            <a:off x="9026813" y="1843922"/>
            <a:ext cx="1499" cy="344910"/>
          </a:xfrm>
          <a:prstGeom prst="curvedConnector3">
            <a:avLst>
              <a:gd name="adj1" fmla="val -5196386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8" name="Google Shape;2460;p93"/>
          <p:cNvSpPr/>
          <p:nvPr/>
        </p:nvSpPr>
        <p:spPr>
          <a:xfrm>
            <a:off x="8571418" y="1560944"/>
            <a:ext cx="870074" cy="92676"/>
          </a:xfrm>
          <a:prstGeom prst="rect">
            <a:avLst/>
          </a:prstGeom>
          <a:solidFill>
            <a:srgbClr val="FFF2CC"/>
          </a:solidFill>
          <a:ln w="19050" cap="flat" cmpd="sng">
            <a:solidFill>
              <a:srgbClr val="BF9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700" b="0" i="0" u="none" strike="noStrike" kern="1200" cap="none" spc="0" normalizeH="0" baseline="0" noProof="0">
                <a:ln>
                  <a:noFill/>
                </a:ln>
                <a:solidFill>
                  <a:srgbClr val="38761D"/>
                </a:solidFill>
                <a:effectLst/>
                <a:uLnTx/>
                <a:uFillTx/>
                <a:latin typeface="Helvetica Neue Light"/>
                <a:ea typeface="Helvetica Neue Light"/>
                <a:cs typeface="Helvetica Neue Light"/>
                <a:sym typeface="Helvetica Neue Light"/>
              </a:rPr>
              <a:t>3x3 conv, 512</a:t>
            </a:r>
            <a:endParaRPr kumimoji="0" sz="700" b="0" i="0" u="none" strike="noStrike" kern="1200" cap="none" spc="0" normalizeH="0" baseline="0" noProof="0">
              <a:ln>
                <a:noFill/>
              </a:ln>
              <a:solidFill>
                <a:srgbClr val="38761D"/>
              </a:solidFill>
              <a:effectLst/>
              <a:uLnTx/>
              <a:uFillTx/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09" name="Google Shape;2461;p93"/>
          <p:cNvSpPr/>
          <p:nvPr/>
        </p:nvSpPr>
        <p:spPr>
          <a:xfrm>
            <a:off x="8571418" y="1691566"/>
            <a:ext cx="870074" cy="92676"/>
          </a:xfrm>
          <a:prstGeom prst="rect">
            <a:avLst/>
          </a:prstGeom>
          <a:solidFill>
            <a:srgbClr val="FFF2CC"/>
          </a:solidFill>
          <a:ln w="19050" cap="flat" cmpd="sng">
            <a:solidFill>
              <a:srgbClr val="BF9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700" b="0" i="0" u="none" strike="noStrike" kern="1200" cap="none" spc="0" normalizeH="0" baseline="0" noProof="0">
                <a:ln>
                  <a:noFill/>
                </a:ln>
                <a:solidFill>
                  <a:srgbClr val="38761D"/>
                </a:solidFill>
                <a:effectLst/>
                <a:uLnTx/>
                <a:uFillTx/>
                <a:latin typeface="Helvetica Neue Light"/>
                <a:ea typeface="Helvetica Neue Light"/>
                <a:cs typeface="Helvetica Neue Light"/>
                <a:sym typeface="Helvetica Neue Light"/>
              </a:rPr>
              <a:t>3x3 conv, 512</a:t>
            </a:r>
            <a:endParaRPr kumimoji="0" sz="700" b="0" i="0" u="none" strike="noStrike" kern="1200" cap="none" spc="0" normalizeH="0" baseline="0" noProof="0">
              <a:ln>
                <a:noFill/>
              </a:ln>
              <a:solidFill>
                <a:srgbClr val="38761D"/>
              </a:solidFill>
              <a:effectLst/>
              <a:uLnTx/>
              <a:uFillTx/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cxnSp>
        <p:nvCxnSpPr>
          <p:cNvPr id="110" name="Google Shape;2462;p93"/>
          <p:cNvCxnSpPr/>
          <p:nvPr/>
        </p:nvCxnSpPr>
        <p:spPr>
          <a:xfrm rot="10800000">
            <a:off x="9006455" y="1653476"/>
            <a:ext cx="0" cy="3809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1" name="Google Shape;2463;p93"/>
          <p:cNvCxnSpPr/>
          <p:nvPr/>
        </p:nvCxnSpPr>
        <p:spPr>
          <a:xfrm rot="10800000">
            <a:off x="9006362" y="1784200"/>
            <a:ext cx="300" cy="3869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2" name="Google Shape;2464;p93"/>
          <p:cNvCxnSpPr/>
          <p:nvPr/>
        </p:nvCxnSpPr>
        <p:spPr>
          <a:xfrm rot="10800000" flipH="1">
            <a:off x="9026909" y="1492226"/>
            <a:ext cx="1499" cy="351809"/>
          </a:xfrm>
          <a:prstGeom prst="curvedConnector3">
            <a:avLst>
              <a:gd name="adj1" fmla="val 52057551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3" name="Google Shape;2465;p93"/>
          <p:cNvSpPr/>
          <p:nvPr/>
        </p:nvSpPr>
        <p:spPr>
          <a:xfrm>
            <a:off x="8987842" y="1471103"/>
            <a:ext cx="40490" cy="42289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14" name="Google Shape;2466;p93"/>
          <p:cNvCxnSpPr/>
          <p:nvPr/>
        </p:nvCxnSpPr>
        <p:spPr>
          <a:xfrm rot="10800000" flipH="1">
            <a:off x="9006457" y="1513259"/>
            <a:ext cx="1499" cy="47687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5" name="Google Shape;2467;p93"/>
          <p:cNvCxnSpPr/>
          <p:nvPr/>
        </p:nvCxnSpPr>
        <p:spPr>
          <a:xfrm rot="10800000" flipH="1">
            <a:off x="9008087" y="1423715"/>
            <a:ext cx="300" cy="47388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6" name="Google Shape;2468;p93"/>
          <p:cNvSpPr/>
          <p:nvPr/>
        </p:nvSpPr>
        <p:spPr>
          <a:xfrm>
            <a:off x="8573251" y="1331069"/>
            <a:ext cx="870074" cy="92676"/>
          </a:xfrm>
          <a:prstGeom prst="rect">
            <a:avLst/>
          </a:prstGeom>
          <a:solidFill>
            <a:srgbClr val="C9DAF8"/>
          </a:solidFill>
          <a:ln w="19050" cap="flat" cmpd="sng">
            <a:solidFill>
              <a:srgbClr val="4A86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700" b="0" i="0" u="none" strike="noStrike" kern="1200" cap="none" spc="0" normalizeH="0" baseline="0" noProof="0">
                <a:ln>
                  <a:noFill/>
                </a:ln>
                <a:solidFill>
                  <a:srgbClr val="4A86E8"/>
                </a:solidFill>
                <a:effectLst/>
                <a:uLnTx/>
                <a:uFillTx/>
                <a:latin typeface="Helvetica Neue Light"/>
                <a:ea typeface="Helvetica Neue Light"/>
                <a:cs typeface="Helvetica Neue Light"/>
                <a:sym typeface="Helvetica Neue Light"/>
              </a:rPr>
              <a:t>Pool</a:t>
            </a:r>
            <a:endParaRPr kumimoji="0" sz="700" b="0" i="0" u="none" strike="noStrike" kern="1200" cap="none" spc="0" normalizeH="0" baseline="0" noProof="0">
              <a:ln>
                <a:noFill/>
              </a:ln>
              <a:solidFill>
                <a:srgbClr val="4A86E8"/>
              </a:solidFill>
              <a:effectLst/>
              <a:uLnTx/>
              <a:uFillTx/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grpSp>
        <p:nvGrpSpPr>
          <p:cNvPr id="117" name="Google Shape;2471;p93"/>
          <p:cNvGrpSpPr/>
          <p:nvPr/>
        </p:nvGrpSpPr>
        <p:grpSpPr>
          <a:xfrm>
            <a:off x="5780795" y="2086654"/>
            <a:ext cx="1957443" cy="2794015"/>
            <a:chOff x="4290500" y="1686253"/>
            <a:chExt cx="1957953" cy="2794743"/>
          </a:xfrm>
        </p:grpSpPr>
        <p:sp>
          <p:nvSpPr>
            <p:cNvPr id="118" name="Google Shape;2472;p93"/>
            <p:cNvSpPr txBox="1"/>
            <p:nvPr/>
          </p:nvSpPr>
          <p:spPr>
            <a:xfrm>
              <a:off x="5463837" y="2873686"/>
              <a:ext cx="651300" cy="267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1" tIns="91401" rIns="91401" bIns="91401" anchor="ctr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1865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relu</a:t>
              </a:r>
              <a:endParaRPr kumimoji="0" sz="186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9" name="Google Shape;2473;p93"/>
            <p:cNvSpPr txBox="1"/>
            <p:nvPr/>
          </p:nvSpPr>
          <p:spPr>
            <a:xfrm>
              <a:off x="4648546" y="4121900"/>
              <a:ext cx="1599907" cy="3590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1" tIns="91401" rIns="91401" bIns="91401" anchor="ctr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1865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Residual block</a:t>
              </a:r>
              <a:endParaRPr kumimoji="0" sz="186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0" name="Google Shape;2474;p93"/>
            <p:cNvSpPr/>
            <p:nvPr/>
          </p:nvSpPr>
          <p:spPr>
            <a:xfrm>
              <a:off x="5031385" y="3202486"/>
              <a:ext cx="866100" cy="311100"/>
            </a:xfrm>
            <a:prstGeom prst="rect">
              <a:avLst/>
            </a:prstGeom>
            <a:solidFill>
              <a:srgbClr val="FCE5CD"/>
            </a:solidFill>
            <a:ln w="19050" cap="flat" cmpd="sng">
              <a:solidFill>
                <a:srgbClr val="FF99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01" tIns="91401" rIns="91401" bIns="91401" anchor="ctr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1200" b="0" i="0" u="none" strike="noStrike" kern="1200" cap="none" spc="0" normalizeH="0" baseline="0" noProof="0">
                  <a:ln>
                    <a:noFill/>
                  </a:ln>
                  <a:solidFill>
                    <a:srgbClr val="FF9900"/>
                  </a:solidFill>
                  <a:effectLst/>
                  <a:uLnTx/>
                  <a:uFillTx/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3x3 conv</a:t>
              </a:r>
              <a:endParaRPr kumimoji="0" sz="1200" b="0" i="0" u="none" strike="noStrike" kern="1200" cap="none" spc="0" normalizeH="0" baseline="0" noProof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121" name="Google Shape;2475;p93"/>
            <p:cNvSpPr/>
            <p:nvPr/>
          </p:nvSpPr>
          <p:spPr>
            <a:xfrm>
              <a:off x="5031468" y="2501653"/>
              <a:ext cx="866100" cy="311100"/>
            </a:xfrm>
            <a:prstGeom prst="rect">
              <a:avLst/>
            </a:prstGeom>
            <a:solidFill>
              <a:srgbClr val="FCE5CD"/>
            </a:solidFill>
            <a:ln w="19050" cap="flat" cmpd="sng">
              <a:solidFill>
                <a:srgbClr val="FF99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01" tIns="91401" rIns="91401" bIns="91401" anchor="ctr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1200" b="0" i="0" u="none" strike="noStrike" kern="1200" cap="none" spc="0" normalizeH="0" baseline="0" noProof="0">
                  <a:ln>
                    <a:noFill/>
                  </a:ln>
                  <a:solidFill>
                    <a:srgbClr val="FF9900"/>
                  </a:solidFill>
                  <a:effectLst/>
                  <a:uLnTx/>
                  <a:uFillTx/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3x3 conv</a:t>
              </a:r>
              <a:endParaRPr kumimoji="0" sz="1200" b="0" i="0" u="none" strike="noStrike" kern="1200" cap="none" spc="0" normalizeH="0" baseline="0" noProof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cxnSp>
          <p:nvCxnSpPr>
            <p:cNvPr id="122" name="Google Shape;2476;p93"/>
            <p:cNvCxnSpPr/>
            <p:nvPr/>
          </p:nvCxnSpPr>
          <p:spPr>
            <a:xfrm rot="10800000">
              <a:off x="5464435" y="2812786"/>
              <a:ext cx="0" cy="3897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23" name="Google Shape;2477;p93"/>
            <p:cNvCxnSpPr>
              <a:endCxn id="134" idx="4"/>
            </p:cNvCxnSpPr>
            <p:nvPr/>
          </p:nvCxnSpPr>
          <p:spPr>
            <a:xfrm flipV="1">
              <a:off x="5464518" y="2264331"/>
              <a:ext cx="2" cy="237322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124" name="Google Shape;2478;p93"/>
            <p:cNvSpPr/>
            <p:nvPr/>
          </p:nvSpPr>
          <p:spPr>
            <a:xfrm>
              <a:off x="5402781" y="3750920"/>
              <a:ext cx="123300" cy="123300"/>
            </a:xfrm>
            <a:prstGeom prst="ellipse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01" tIns="91401" rIns="91401" bIns="91401" anchor="ctr" anchorCtr="0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6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25" name="Google Shape;2479;p93"/>
            <p:cNvCxnSpPr/>
            <p:nvPr/>
          </p:nvCxnSpPr>
          <p:spPr>
            <a:xfrm rot="10800000">
              <a:off x="5464446" y="3513537"/>
              <a:ext cx="0" cy="2373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26" name="Google Shape;2480;p93"/>
            <p:cNvCxnSpPr/>
            <p:nvPr/>
          </p:nvCxnSpPr>
          <p:spPr>
            <a:xfrm rot="10800000" flipH="1">
              <a:off x="5526081" y="2140970"/>
              <a:ext cx="61800" cy="1671600"/>
            </a:xfrm>
            <a:prstGeom prst="curvedConnector3">
              <a:avLst>
                <a:gd name="adj1" fmla="val 1444812"/>
              </a:avLst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128" name="Google Shape;2483;p93"/>
            <p:cNvSpPr txBox="1"/>
            <p:nvPr/>
          </p:nvSpPr>
          <p:spPr>
            <a:xfrm>
              <a:off x="4432590" y="1897750"/>
              <a:ext cx="933587" cy="267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1" tIns="91401" rIns="91401" bIns="91401" anchor="t" anchorCtr="0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1865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F(x) + x</a:t>
              </a:r>
              <a:endParaRPr kumimoji="0" sz="186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9" name="Google Shape;2484;p93"/>
            <p:cNvSpPr txBox="1"/>
            <p:nvPr/>
          </p:nvSpPr>
          <p:spPr>
            <a:xfrm>
              <a:off x="4290500" y="2779250"/>
              <a:ext cx="671400" cy="512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1" tIns="91401" rIns="91401" bIns="91401" anchor="t" anchorCtr="0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186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F(x)</a:t>
              </a:r>
              <a:endParaRPr kumimoji="0" sz="186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0" name="Google Shape;2485;p93"/>
            <p:cNvSpPr txBox="1"/>
            <p:nvPr/>
          </p:nvSpPr>
          <p:spPr>
            <a:xfrm>
              <a:off x="5417596" y="1730651"/>
              <a:ext cx="651300" cy="267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1" tIns="91401" rIns="91401" bIns="91401" anchor="ctr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1865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relu</a:t>
              </a:r>
              <a:endParaRPr kumimoji="0" sz="186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31" name="Google Shape;2486;p93"/>
            <p:cNvCxnSpPr/>
            <p:nvPr/>
          </p:nvCxnSpPr>
          <p:spPr>
            <a:xfrm rot="10800000">
              <a:off x="5464518" y="1686253"/>
              <a:ext cx="0" cy="2820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132" name="Google Shape;2487;p93"/>
            <p:cNvSpPr txBox="1"/>
            <p:nvPr/>
          </p:nvSpPr>
          <p:spPr>
            <a:xfrm>
              <a:off x="5052500" y="3833754"/>
              <a:ext cx="792000" cy="38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1" tIns="91401" rIns="91401" bIns="91401" anchor="t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1865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X</a:t>
              </a:r>
              <a:endParaRPr kumimoji="0" sz="186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6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6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33" name="Google Shape;2488;p93"/>
            <p:cNvGrpSpPr/>
            <p:nvPr/>
          </p:nvGrpSpPr>
          <p:grpSpPr>
            <a:xfrm>
              <a:off x="5341263" y="2017819"/>
              <a:ext cx="246512" cy="246512"/>
              <a:chOff x="4843325" y="3597375"/>
              <a:chExt cx="393600" cy="393600"/>
            </a:xfrm>
          </p:grpSpPr>
          <p:sp>
            <p:nvSpPr>
              <p:cNvPr id="134" name="Google Shape;2481;p93"/>
              <p:cNvSpPr/>
              <p:nvPr/>
            </p:nvSpPr>
            <p:spPr>
              <a:xfrm>
                <a:off x="4843325" y="3597375"/>
                <a:ext cx="393600" cy="393600"/>
              </a:xfrm>
              <a:prstGeom prst="ellipse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01" tIns="91401" rIns="91401" bIns="91401" anchor="ctr" anchorCtr="0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65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5" name="Google Shape;2489;p93"/>
              <p:cNvSpPr/>
              <p:nvPr/>
            </p:nvSpPr>
            <p:spPr>
              <a:xfrm>
                <a:off x="4932725" y="3686775"/>
                <a:ext cx="214800" cy="214800"/>
              </a:xfrm>
              <a:prstGeom prst="plus">
                <a:avLst>
                  <a:gd name="adj" fmla="val 37430"/>
                </a:avLst>
              </a:pr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01" tIns="91401" rIns="91401" bIns="91401" anchor="ctr" anchorCtr="0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65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36" name="Google Shape;2491;p93"/>
          <p:cNvSpPr/>
          <p:nvPr/>
        </p:nvSpPr>
        <p:spPr>
          <a:xfrm flipH="1">
            <a:off x="7929429" y="2102596"/>
            <a:ext cx="218643" cy="2824064"/>
          </a:xfrm>
          <a:prstGeom prst="leftBracket">
            <a:avLst>
              <a:gd name="adj" fmla="val 8333"/>
            </a:avLst>
          </a:prstGeom>
          <a:noFill/>
          <a:ln w="1905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37" name="Google Shape;2492;p93"/>
          <p:cNvCxnSpPr/>
          <p:nvPr/>
        </p:nvCxnSpPr>
        <p:spPr>
          <a:xfrm rot="10800000">
            <a:off x="8148071" y="3726823"/>
            <a:ext cx="391098" cy="0"/>
          </a:xfrm>
          <a:prstGeom prst="straightConnector1">
            <a:avLst/>
          </a:prstGeom>
          <a:noFill/>
          <a:ln w="19050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5" name="TextBox 24"/>
          <p:cNvSpPr txBox="1"/>
          <p:nvPr/>
        </p:nvSpPr>
        <p:spPr>
          <a:xfrm>
            <a:off x="1740587" y="1087139"/>
            <a:ext cx="3870318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residual network is a stack of many residual blocks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Regular design, like VGG: each residual block has two 3x3 conv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Network is divided into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stages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the first block of each stage halves the resolution (with stride-2 conv) and doubles the number of channels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1CF1F82E-85B4-1B43-9F77-DD6991DF82B0}"/>
              </a:ext>
            </a:extLst>
          </p:cNvPr>
          <p:cNvSpPr txBox="1"/>
          <p:nvPr/>
        </p:nvSpPr>
        <p:spPr>
          <a:xfrm>
            <a:off x="1524001" y="6217058"/>
            <a:ext cx="395813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 et al, “Deep Residual Learning for Image Recognition”, CVPR 2016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0E9A245F-C0AE-BC44-860A-AC1B9E0B9E41}"/>
              </a:ext>
            </a:extLst>
          </p:cNvPr>
          <p:cNvSpPr txBox="1"/>
          <p:nvPr/>
        </p:nvSpPr>
        <p:spPr>
          <a:xfrm>
            <a:off x="0" y="6581001"/>
            <a:ext cx="2314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 credit: 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Fouhey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&amp; J Johnson</a:t>
            </a:r>
          </a:p>
        </p:txBody>
      </p:sp>
    </p:spTree>
    <p:extLst>
      <p:ext uri="{BB962C8B-B14F-4D97-AF65-F5344CB8AC3E}">
        <p14:creationId xmlns:p14="http://schemas.microsoft.com/office/powerpoint/2010/main" val="2850522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4456" y="3702123"/>
            <a:ext cx="3265380" cy="251540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Problems with SGD</a:t>
            </a:r>
          </a:p>
        </p:txBody>
      </p:sp>
      <p:sp>
        <p:nvSpPr>
          <p:cNvPr id="4" name="Google Shape;237;p27"/>
          <p:cNvSpPr txBox="1"/>
          <p:nvPr/>
        </p:nvSpPr>
        <p:spPr>
          <a:xfrm>
            <a:off x="2021151" y="1847637"/>
            <a:ext cx="3895945" cy="1402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r>
              <a:rPr lang="en" sz="2800" dirty="0"/>
              <a:t>What if the loss function has</a:t>
            </a:r>
            <a:r>
              <a:rPr lang="en-US" sz="2800" dirty="0"/>
              <a:t> a</a:t>
            </a:r>
            <a:r>
              <a:rPr lang="en" sz="2800" dirty="0"/>
              <a:t> </a:t>
            </a:r>
            <a:r>
              <a:rPr lang="en" sz="2800" b="1" dirty="0"/>
              <a:t>local minim</a:t>
            </a:r>
            <a:r>
              <a:rPr lang="en-US" sz="2800" b="1" dirty="0"/>
              <a:t>um</a:t>
            </a:r>
            <a:r>
              <a:rPr lang="en" sz="2800" b="1" dirty="0"/>
              <a:t> </a:t>
            </a:r>
            <a:r>
              <a:rPr lang="en" sz="2800" dirty="0"/>
              <a:t>or </a:t>
            </a:r>
            <a:r>
              <a:rPr lang="en" sz="2800" b="1" dirty="0"/>
              <a:t>saddle point</a:t>
            </a:r>
            <a:r>
              <a:rPr lang="en" sz="2800" dirty="0"/>
              <a:t>?</a:t>
            </a:r>
            <a:endParaRPr sz="2800" dirty="0"/>
          </a:p>
        </p:txBody>
      </p:sp>
      <p:sp>
        <p:nvSpPr>
          <p:cNvPr id="5" name="Google Shape;238;p27"/>
          <p:cNvSpPr/>
          <p:nvPr/>
        </p:nvSpPr>
        <p:spPr>
          <a:xfrm>
            <a:off x="6949149" y="1154543"/>
            <a:ext cx="3090200" cy="1528145"/>
          </a:xfrm>
          <a:custGeom>
            <a:avLst/>
            <a:gdLst/>
            <a:ahLst/>
            <a:cxnLst/>
            <a:rect l="l" t="t" r="r" b="b"/>
            <a:pathLst>
              <a:path w="62514" h="30914" extrusionOk="0">
                <a:moveTo>
                  <a:pt x="0" y="1460"/>
                </a:moveTo>
                <a:cubicBezTo>
                  <a:pt x="3045" y="1460"/>
                  <a:pt x="13464" y="-1825"/>
                  <a:pt x="18267" y="1460"/>
                </a:cubicBezTo>
                <a:cubicBezTo>
                  <a:pt x="23070" y="4745"/>
                  <a:pt x="23408" y="18968"/>
                  <a:pt x="28820" y="21171"/>
                </a:cubicBezTo>
                <a:cubicBezTo>
                  <a:pt x="34232" y="23374"/>
                  <a:pt x="45125" y="13052"/>
                  <a:pt x="50741" y="14676"/>
                </a:cubicBezTo>
                <a:cubicBezTo>
                  <a:pt x="56357" y="16300"/>
                  <a:pt x="60552" y="28208"/>
                  <a:pt x="62514" y="30914"/>
                </a:cubicBezTo>
              </a:path>
            </a:pathLst>
          </a:custGeom>
          <a:noFill/>
          <a:ln w="762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" name="Google Shape;239;p27"/>
          <p:cNvSpPr/>
          <p:nvPr/>
        </p:nvSpPr>
        <p:spPr>
          <a:xfrm>
            <a:off x="8349191" y="2017129"/>
            <a:ext cx="161358" cy="161358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endParaRPr sz="1865"/>
          </a:p>
        </p:txBody>
      </p:sp>
      <p:sp>
        <p:nvSpPr>
          <p:cNvPr id="7" name="Google Shape;240;p27"/>
          <p:cNvSpPr/>
          <p:nvPr/>
        </p:nvSpPr>
        <p:spPr>
          <a:xfrm>
            <a:off x="8546683" y="4754982"/>
            <a:ext cx="161358" cy="161358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endParaRPr sz="1865"/>
          </a:p>
        </p:txBody>
      </p:sp>
      <p:sp>
        <p:nvSpPr>
          <p:cNvPr id="11" name="TextBox 10"/>
          <p:cNvSpPr txBox="1"/>
          <p:nvPr/>
        </p:nvSpPr>
        <p:spPr>
          <a:xfrm>
            <a:off x="8186559" y="1201307"/>
            <a:ext cx="11042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Local Minimum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718751" y="3553422"/>
            <a:ext cx="80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Saddle point</a:t>
            </a:r>
          </a:p>
        </p:txBody>
      </p:sp>
      <p:sp>
        <p:nvSpPr>
          <p:cNvPr id="14" name="Google Shape;237;p27">
            <a:extLst>
              <a:ext uri="{FF2B5EF4-FFF2-40B4-BE49-F238E27FC236}">
                <a16:creationId xmlns:a16="http://schemas.microsoft.com/office/drawing/2014/main" id="{A6AF7C5B-97BF-4643-ABD8-A82D0676C6DB}"/>
              </a:ext>
            </a:extLst>
          </p:cNvPr>
          <p:cNvSpPr txBox="1"/>
          <p:nvPr/>
        </p:nvSpPr>
        <p:spPr>
          <a:xfrm>
            <a:off x="2721834" y="4053753"/>
            <a:ext cx="2782465" cy="10350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r>
              <a:rPr lang="en-US" sz="2800" dirty="0">
                <a:solidFill>
                  <a:srgbClr val="C00000"/>
                </a:solidFill>
              </a:rPr>
              <a:t>Gradient is zero, SGD gets stuck</a:t>
            </a:r>
            <a:endParaRPr sz="2800" dirty="0">
              <a:solidFill>
                <a:srgbClr val="C0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A727FF6-E34E-3A4E-901D-4FBDE5D9E4FD}"/>
              </a:ext>
            </a:extLst>
          </p:cNvPr>
          <p:cNvSpPr txBox="1"/>
          <p:nvPr/>
        </p:nvSpPr>
        <p:spPr>
          <a:xfrm>
            <a:off x="0" y="6581001"/>
            <a:ext cx="2314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D </a:t>
            </a:r>
            <a:r>
              <a:rPr lang="en-US" sz="1200" dirty="0" err="1"/>
              <a:t>Fouhey</a:t>
            </a:r>
            <a:r>
              <a:rPr lang="en-US" sz="1200" dirty="0"/>
              <a:t> &amp; J Johnson</a:t>
            </a:r>
          </a:p>
        </p:txBody>
      </p:sp>
    </p:spTree>
    <p:extLst>
      <p:ext uri="{BB962C8B-B14F-4D97-AF65-F5344CB8AC3E}">
        <p14:creationId xmlns:p14="http://schemas.microsoft.com/office/powerpoint/2010/main" val="1029799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4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SGD + Momentum</a:t>
            </a:r>
          </a:p>
        </p:txBody>
      </p:sp>
      <p:sp>
        <p:nvSpPr>
          <p:cNvPr id="4" name="Google Shape;275;p30"/>
          <p:cNvSpPr txBox="1"/>
          <p:nvPr/>
        </p:nvSpPr>
        <p:spPr>
          <a:xfrm>
            <a:off x="3145477" y="1220441"/>
            <a:ext cx="1106712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algn="ctr"/>
            <a:r>
              <a:rPr lang="en" sz="3200" dirty="0"/>
              <a:t>SGD</a:t>
            </a:r>
            <a:endParaRPr sz="2399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Google Shape;276;p30"/>
              <p:cNvSpPr txBox="1"/>
              <p:nvPr/>
            </p:nvSpPr>
            <p:spPr>
              <a:xfrm>
                <a:off x="2504515" y="5099042"/>
                <a:ext cx="7182971" cy="98488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01" tIns="91401" rIns="91401" bIns="91401" anchor="t" anchorCtr="0">
                <a:noAutofit/>
              </a:bodyPr>
              <a:lstStyle/>
              <a:p>
                <a:pPr marL="457086" indent="-342815">
                  <a:buSzPts val="1800"/>
                  <a:buChar char="-"/>
                </a:pPr>
                <a:r>
                  <a:rPr lang="en-US" sz="2400" dirty="0"/>
                  <a:t>Build up “velocity” as a running mean of gradients</a:t>
                </a:r>
              </a:p>
              <a:p>
                <a:pPr marL="457086" indent="-342815">
                  <a:buSzPts val="1800"/>
                  <a:buChar char="-"/>
                </a:pPr>
                <a:r>
                  <a:rPr lang="en-US" sz="2400" dirty="0"/>
                  <a:t>Rho gives “friction”; typically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𝜌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=0.9</m:t>
                    </m:r>
                  </m:oMath>
                </a14:m>
                <a:r>
                  <a:rPr lang="en-US" sz="2400" dirty="0"/>
                  <a:t> or 0.99</a:t>
                </a:r>
                <a:endParaRPr sz="2400" dirty="0"/>
              </a:p>
            </p:txBody>
          </p:sp>
        </mc:Choice>
        <mc:Fallback xmlns="">
          <p:sp>
            <p:nvSpPr>
              <p:cNvPr id="5" name="Google Shape;276;p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4515" y="5099042"/>
                <a:ext cx="7182971" cy="984885"/>
              </a:xfrm>
              <a:prstGeom prst="rect">
                <a:avLst/>
              </a:prstGeom>
              <a:blipFill>
                <a:blip r:embed="rId2"/>
                <a:stretch>
                  <a:fillRect b="-126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Google Shape;278;p30"/>
          <p:cNvSpPr txBox="1"/>
          <p:nvPr/>
        </p:nvSpPr>
        <p:spPr>
          <a:xfrm>
            <a:off x="1524000" y="6161366"/>
            <a:ext cx="5943600" cy="253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r>
              <a:rPr lang="en" sz="1100" dirty="0" err="1">
                <a:solidFill>
                  <a:schemeClr val="dk1"/>
                </a:solidFill>
              </a:rPr>
              <a:t>Sutskever</a:t>
            </a:r>
            <a:r>
              <a:rPr lang="en" sz="1100" dirty="0">
                <a:solidFill>
                  <a:schemeClr val="dk1"/>
                </a:solidFill>
              </a:rPr>
              <a:t> et al, “On the importance of initialization and momentum in deep learning”, ICML 2013</a:t>
            </a:r>
            <a:endParaRPr sz="1100" dirty="0">
              <a:solidFill>
                <a:schemeClr val="dk1"/>
              </a:solidFill>
            </a:endParaRPr>
          </a:p>
        </p:txBody>
      </p:sp>
      <p:sp>
        <p:nvSpPr>
          <p:cNvPr id="9" name="Google Shape;280;p30"/>
          <p:cNvSpPr txBox="1"/>
          <p:nvPr/>
        </p:nvSpPr>
        <p:spPr>
          <a:xfrm>
            <a:off x="6437325" y="1220440"/>
            <a:ext cx="3393125" cy="494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algn="ctr"/>
            <a:r>
              <a:rPr lang="en" sz="3200" dirty="0"/>
              <a:t>SGD + Momentum</a:t>
            </a:r>
            <a:endParaRPr sz="32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7974" y="3385627"/>
            <a:ext cx="3886529" cy="111603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0622" y="3087039"/>
            <a:ext cx="3886529" cy="171320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6E2F8A5-6708-324F-9130-0778520117BF}"/>
                  </a:ext>
                </a:extLst>
              </p:cNvPr>
              <p:cNvSpPr txBox="1"/>
              <p:nvPr/>
            </p:nvSpPr>
            <p:spPr>
              <a:xfrm>
                <a:off x="1847974" y="2175695"/>
                <a:ext cx="3701719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sz="32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sz="32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3200" i="1">
                          <a:latin typeface="Cambria Math" panose="02040503050406030204" pitchFamily="18" charset="0"/>
                        </a:rPr>
                        <m:t>𝛼</m:t>
                      </m:r>
                      <m:r>
                        <m:rPr>
                          <m:sty m:val="p"/>
                        </m:rPr>
                        <a:rPr lang="en-US" sz="3200"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US" sz="3200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3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6E2F8A5-6708-324F-9130-0778520117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7974" y="2175695"/>
                <a:ext cx="3701719" cy="492443"/>
              </a:xfrm>
              <a:prstGeom prst="rect">
                <a:avLst/>
              </a:prstGeom>
              <a:blipFill>
                <a:blip r:embed="rId5"/>
                <a:stretch>
                  <a:fillRect l="-1027" b="-3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64949C9-B27E-4E47-9557-7E9EEB91A0D7}"/>
                  </a:ext>
                </a:extLst>
              </p:cNvPr>
              <p:cNvSpPr txBox="1"/>
              <p:nvPr/>
            </p:nvSpPr>
            <p:spPr>
              <a:xfrm>
                <a:off x="6283027" y="1929475"/>
                <a:ext cx="3701718" cy="98488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sz="32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i="1">
                          <a:latin typeface="Cambria Math" panose="02040503050406030204" pitchFamily="18" charset="0"/>
                        </a:rPr>
                        <m:t>𝜌</m:t>
                      </m:r>
                      <m:sSub>
                        <m:sSub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sz="32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US" sz="3200"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US" sz="3200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3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32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sz="32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sz="32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3200" i="1">
                          <a:latin typeface="Cambria Math" panose="02040503050406030204" pitchFamily="18" charset="0"/>
                        </a:rPr>
                        <m:t>𝛼</m:t>
                      </m:r>
                      <m:sSub>
                        <m:sSub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64949C9-B27E-4E47-9557-7E9EEB91A0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3027" y="1929475"/>
                <a:ext cx="3701718" cy="984885"/>
              </a:xfrm>
              <a:prstGeom prst="rect">
                <a:avLst/>
              </a:prstGeom>
              <a:blipFill>
                <a:blip r:embed="rId6"/>
                <a:stretch>
                  <a:fillRect l="-683"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E31F23A3-5516-FF47-80AA-8576FE0FB3F6}"/>
              </a:ext>
            </a:extLst>
          </p:cNvPr>
          <p:cNvSpPr txBox="1"/>
          <p:nvPr/>
        </p:nvSpPr>
        <p:spPr>
          <a:xfrm>
            <a:off x="0" y="6581001"/>
            <a:ext cx="2314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D </a:t>
            </a:r>
            <a:r>
              <a:rPr lang="en-US" sz="1200" dirty="0" err="1"/>
              <a:t>Fouhey</a:t>
            </a:r>
            <a:r>
              <a:rPr lang="en-US" sz="1200" dirty="0"/>
              <a:t> &amp; J Johnson</a:t>
            </a:r>
          </a:p>
        </p:txBody>
      </p:sp>
    </p:spTree>
    <p:extLst>
      <p:ext uri="{BB962C8B-B14F-4D97-AF65-F5344CB8AC3E}">
        <p14:creationId xmlns:p14="http://schemas.microsoft.com/office/powerpoint/2010/main" val="289172379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SGD + Momentum</a:t>
            </a:r>
          </a:p>
        </p:txBody>
      </p:sp>
      <p:sp>
        <p:nvSpPr>
          <p:cNvPr id="4" name="Google Shape;275;p30"/>
          <p:cNvSpPr txBox="1"/>
          <p:nvPr/>
        </p:nvSpPr>
        <p:spPr>
          <a:xfrm>
            <a:off x="2125798" y="1220441"/>
            <a:ext cx="3393124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algn="ctr"/>
            <a:r>
              <a:rPr lang="en" sz="3200" dirty="0"/>
              <a:t>SGD + Momentum</a:t>
            </a:r>
            <a:endParaRPr sz="2399" dirty="0"/>
          </a:p>
        </p:txBody>
      </p:sp>
      <p:sp>
        <p:nvSpPr>
          <p:cNvPr id="7" name="Google Shape;278;p30"/>
          <p:cNvSpPr txBox="1"/>
          <p:nvPr/>
        </p:nvSpPr>
        <p:spPr>
          <a:xfrm>
            <a:off x="1524000" y="6161366"/>
            <a:ext cx="5943600" cy="253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r>
              <a:rPr lang="en" sz="1100" dirty="0" err="1">
                <a:solidFill>
                  <a:schemeClr val="dk1"/>
                </a:solidFill>
              </a:rPr>
              <a:t>Sutskever</a:t>
            </a:r>
            <a:r>
              <a:rPr lang="en" sz="1100" dirty="0">
                <a:solidFill>
                  <a:schemeClr val="dk1"/>
                </a:solidFill>
              </a:rPr>
              <a:t> et al, “On the importance of initialization and momentum in deep learning”, ICML 2013</a:t>
            </a:r>
            <a:endParaRPr sz="1100" dirty="0">
              <a:solidFill>
                <a:schemeClr val="dk1"/>
              </a:solidFill>
            </a:endParaRPr>
          </a:p>
        </p:txBody>
      </p:sp>
      <p:sp>
        <p:nvSpPr>
          <p:cNvPr id="9" name="Google Shape;280;p30"/>
          <p:cNvSpPr txBox="1"/>
          <p:nvPr/>
        </p:nvSpPr>
        <p:spPr>
          <a:xfrm>
            <a:off x="6437325" y="1220440"/>
            <a:ext cx="3393125" cy="494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algn="ctr"/>
            <a:r>
              <a:rPr lang="en" sz="3200" dirty="0"/>
              <a:t>SGD + Momentum</a:t>
            </a:r>
            <a:endParaRPr sz="3200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0622" y="3087039"/>
            <a:ext cx="3886529" cy="171320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64949C9-B27E-4E47-9557-7E9EEB91A0D7}"/>
                  </a:ext>
                </a:extLst>
              </p:cNvPr>
              <p:cNvSpPr txBox="1"/>
              <p:nvPr/>
            </p:nvSpPr>
            <p:spPr>
              <a:xfrm>
                <a:off x="6283027" y="1929475"/>
                <a:ext cx="3701718" cy="98488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sz="32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i="1">
                          <a:latin typeface="Cambria Math" panose="02040503050406030204" pitchFamily="18" charset="0"/>
                        </a:rPr>
                        <m:t>𝜌</m:t>
                      </m:r>
                      <m:sSub>
                        <m:sSub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sz="32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US" sz="3200"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US" sz="3200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3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32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sz="32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sz="32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3200" i="1">
                          <a:latin typeface="Cambria Math" panose="02040503050406030204" pitchFamily="18" charset="0"/>
                        </a:rPr>
                        <m:t>𝛼</m:t>
                      </m:r>
                      <m:sSub>
                        <m:sSub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64949C9-B27E-4E47-9557-7E9EEB91A0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3027" y="1929475"/>
                <a:ext cx="3701718" cy="984885"/>
              </a:xfrm>
              <a:prstGeom prst="rect">
                <a:avLst/>
              </a:prstGeom>
              <a:blipFill>
                <a:blip r:embed="rId3"/>
                <a:stretch>
                  <a:fillRect l="-683"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14">
            <a:extLst>
              <a:ext uri="{FF2B5EF4-FFF2-40B4-BE49-F238E27FC236}">
                <a16:creationId xmlns:a16="http://schemas.microsoft.com/office/drawing/2014/main" id="{3A10E12A-3C0A-4E45-A1E7-168DA1DC2C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1190" y="3231189"/>
            <a:ext cx="4270191" cy="145953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3C90FC6-B125-514E-94F4-E03BC77519B3}"/>
                  </a:ext>
                </a:extLst>
              </p:cNvPr>
              <p:cNvSpPr txBox="1"/>
              <p:nvPr/>
            </p:nvSpPr>
            <p:spPr>
              <a:xfrm>
                <a:off x="1847975" y="1927484"/>
                <a:ext cx="3948773" cy="98488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sz="32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i="1">
                          <a:latin typeface="Cambria Math" panose="02040503050406030204" pitchFamily="18" charset="0"/>
                        </a:rPr>
                        <m:t>𝜌</m:t>
                      </m:r>
                      <m:sSub>
                        <m:sSub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sz="32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3200" i="1">
                          <a:latin typeface="Cambria Math" panose="02040503050406030204" pitchFamily="18" charset="0"/>
                        </a:rPr>
                        <m:t>𝛼</m:t>
                      </m:r>
                      <m:r>
                        <m:rPr>
                          <m:sty m:val="p"/>
                        </m:rPr>
                        <a:rPr lang="en-US" sz="3200"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US" sz="3200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3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32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sz="32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sz="32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3C90FC6-B125-514E-94F4-E03BC77519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7975" y="1927484"/>
                <a:ext cx="3948773" cy="984885"/>
              </a:xfrm>
              <a:prstGeom prst="rect">
                <a:avLst/>
              </a:prstGeom>
              <a:blipFill>
                <a:blip r:embed="rId5"/>
                <a:stretch>
                  <a:fillRect l="-641" b="-75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Google Shape;291;p31">
            <a:extLst>
              <a:ext uri="{FF2B5EF4-FFF2-40B4-BE49-F238E27FC236}">
                <a16:creationId xmlns:a16="http://schemas.microsoft.com/office/drawing/2014/main" id="{415DBC8D-1C08-864D-9485-DB3142177A81}"/>
              </a:ext>
            </a:extLst>
          </p:cNvPr>
          <p:cNvSpPr txBox="1"/>
          <p:nvPr/>
        </p:nvSpPr>
        <p:spPr>
          <a:xfrm>
            <a:off x="2012864" y="4987504"/>
            <a:ext cx="8166273" cy="977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68" tIns="121868" rIns="121868" bIns="121868" anchor="t" anchorCtr="0">
            <a:noAutofit/>
          </a:bodyPr>
          <a:lstStyle/>
          <a:p>
            <a:r>
              <a:rPr lang="en" sz="2399" dirty="0"/>
              <a:t>You may see </a:t>
            </a:r>
            <a:r>
              <a:rPr lang="en" sz="2399" dirty="0" err="1"/>
              <a:t>SGD+Momentum</a:t>
            </a:r>
            <a:r>
              <a:rPr lang="en" sz="2399" dirty="0"/>
              <a:t> formulated different ways, but they are equivalent - give same sequence of x</a:t>
            </a:r>
            <a:endParaRPr sz="2399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22DDD4C-6BEA-254E-9955-E81C4E249FC9}"/>
              </a:ext>
            </a:extLst>
          </p:cNvPr>
          <p:cNvSpPr txBox="1"/>
          <p:nvPr/>
        </p:nvSpPr>
        <p:spPr>
          <a:xfrm>
            <a:off x="0" y="6581001"/>
            <a:ext cx="2314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D </a:t>
            </a:r>
            <a:r>
              <a:rPr lang="en-US" sz="1200" dirty="0" err="1"/>
              <a:t>Fouhey</a:t>
            </a:r>
            <a:r>
              <a:rPr lang="en-US" sz="1200" dirty="0"/>
              <a:t> &amp; J Johnson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B04C596-F1E4-D744-9DEE-849FF0B6EE6A}"/>
              </a:ext>
            </a:extLst>
          </p:cNvPr>
          <p:cNvSpPr/>
          <p:nvPr/>
        </p:nvSpPr>
        <p:spPr>
          <a:xfrm>
            <a:off x="1427018" y="1005840"/>
            <a:ext cx="4668982" cy="208119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D35F37-6CF2-054D-8BA3-871B6A53568A}"/>
              </a:ext>
            </a:extLst>
          </p:cNvPr>
          <p:cNvSpPr txBox="1"/>
          <p:nvPr/>
        </p:nvSpPr>
        <p:spPr>
          <a:xfrm>
            <a:off x="6001381" y="415636"/>
            <a:ext cx="4424994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dirty="0">
                <a:solidFill>
                  <a:srgbClr val="FF0000"/>
                </a:solidFill>
              </a:rPr>
              <a:t>You need to implement it in pa1.</a:t>
            </a:r>
          </a:p>
        </p:txBody>
      </p:sp>
    </p:spTree>
    <p:extLst>
      <p:ext uri="{BB962C8B-B14F-4D97-AF65-F5344CB8AC3E}">
        <p14:creationId xmlns:p14="http://schemas.microsoft.com/office/powerpoint/2010/main" val="1446247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SGD + Momentum</a:t>
            </a:r>
          </a:p>
        </p:txBody>
      </p:sp>
      <p:pic>
        <p:nvPicPr>
          <p:cNvPr id="16" name="Google Shape;302;p3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21519" y="1547127"/>
            <a:ext cx="3349981" cy="3349954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305;p32"/>
          <p:cNvSpPr/>
          <p:nvPr/>
        </p:nvSpPr>
        <p:spPr>
          <a:xfrm>
            <a:off x="1977408" y="2595391"/>
            <a:ext cx="1562443" cy="772649"/>
          </a:xfrm>
          <a:custGeom>
            <a:avLst/>
            <a:gdLst/>
            <a:ahLst/>
            <a:cxnLst/>
            <a:rect l="l" t="t" r="r" b="b"/>
            <a:pathLst>
              <a:path w="62514" h="30914" extrusionOk="0">
                <a:moveTo>
                  <a:pt x="0" y="1460"/>
                </a:moveTo>
                <a:cubicBezTo>
                  <a:pt x="3045" y="1460"/>
                  <a:pt x="13464" y="-1825"/>
                  <a:pt x="18267" y="1460"/>
                </a:cubicBezTo>
                <a:cubicBezTo>
                  <a:pt x="23070" y="4745"/>
                  <a:pt x="23408" y="18968"/>
                  <a:pt x="28820" y="21171"/>
                </a:cubicBezTo>
                <a:cubicBezTo>
                  <a:pt x="34232" y="23374"/>
                  <a:pt x="45125" y="13052"/>
                  <a:pt x="50741" y="14676"/>
                </a:cubicBezTo>
                <a:cubicBezTo>
                  <a:pt x="56357" y="16300"/>
                  <a:pt x="60552" y="28208"/>
                  <a:pt x="62514" y="30914"/>
                </a:cubicBezTo>
              </a:path>
            </a:pathLst>
          </a:custGeom>
          <a:noFill/>
          <a:ln w="762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8" name="Google Shape;306;p32"/>
          <p:cNvSpPr txBox="1"/>
          <p:nvPr/>
        </p:nvSpPr>
        <p:spPr>
          <a:xfrm>
            <a:off x="1641269" y="1972930"/>
            <a:ext cx="2234718" cy="527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r>
              <a:rPr lang="en" sz="2399" dirty="0"/>
              <a:t>Local Minima</a:t>
            </a:r>
            <a:endParaRPr sz="2399" dirty="0"/>
          </a:p>
        </p:txBody>
      </p:sp>
      <p:sp>
        <p:nvSpPr>
          <p:cNvPr id="19" name="Google Shape;307;p32"/>
          <p:cNvSpPr txBox="1"/>
          <p:nvPr/>
        </p:nvSpPr>
        <p:spPr>
          <a:xfrm>
            <a:off x="3892058" y="1986265"/>
            <a:ext cx="2234718" cy="527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r>
              <a:rPr lang="en" sz="2399"/>
              <a:t>Saddle points</a:t>
            </a:r>
            <a:endParaRPr sz="2399"/>
          </a:p>
        </p:txBody>
      </p:sp>
      <p:sp>
        <p:nvSpPr>
          <p:cNvPr id="20" name="Google Shape;308;p32"/>
          <p:cNvSpPr/>
          <p:nvPr/>
        </p:nvSpPr>
        <p:spPr>
          <a:xfrm>
            <a:off x="4309174" y="2636733"/>
            <a:ext cx="1521904" cy="730535"/>
          </a:xfrm>
          <a:custGeom>
            <a:avLst/>
            <a:gdLst/>
            <a:ahLst/>
            <a:cxnLst/>
            <a:rect l="l" t="t" r="r" b="b"/>
            <a:pathLst>
              <a:path w="60892" h="29229" extrusionOk="0">
                <a:moveTo>
                  <a:pt x="0" y="0"/>
                </a:moveTo>
                <a:cubicBezTo>
                  <a:pt x="2030" y="2504"/>
                  <a:pt x="7374" y="12315"/>
                  <a:pt x="12178" y="15021"/>
                </a:cubicBezTo>
                <a:cubicBezTo>
                  <a:pt x="16982" y="17727"/>
                  <a:pt x="23274" y="15968"/>
                  <a:pt x="28822" y="16238"/>
                </a:cubicBezTo>
                <a:cubicBezTo>
                  <a:pt x="34370" y="16509"/>
                  <a:pt x="40121" y="14479"/>
                  <a:pt x="45466" y="16644"/>
                </a:cubicBezTo>
                <a:cubicBezTo>
                  <a:pt x="50811" y="18809"/>
                  <a:pt x="58321" y="27132"/>
                  <a:pt x="60892" y="29229"/>
                </a:cubicBezTo>
              </a:path>
            </a:pathLst>
          </a:custGeom>
          <a:noFill/>
          <a:ln w="762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1" name="Google Shape;309;p32"/>
          <p:cNvSpPr/>
          <p:nvPr/>
        </p:nvSpPr>
        <p:spPr>
          <a:xfrm>
            <a:off x="2657157" y="2910683"/>
            <a:ext cx="182653" cy="182653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endParaRPr sz="1865"/>
          </a:p>
        </p:txBody>
      </p:sp>
      <p:sp>
        <p:nvSpPr>
          <p:cNvPr id="22" name="Google Shape;310;p32"/>
          <p:cNvSpPr/>
          <p:nvPr/>
        </p:nvSpPr>
        <p:spPr>
          <a:xfrm>
            <a:off x="4918093" y="2818637"/>
            <a:ext cx="182653" cy="182653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endParaRPr sz="1865"/>
          </a:p>
        </p:txBody>
      </p:sp>
      <p:cxnSp>
        <p:nvCxnSpPr>
          <p:cNvPr id="23" name="Google Shape;312;p32"/>
          <p:cNvCxnSpPr/>
          <p:nvPr/>
        </p:nvCxnSpPr>
        <p:spPr>
          <a:xfrm>
            <a:off x="5100745" y="2909963"/>
            <a:ext cx="329615" cy="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4" name="Google Shape;313;p32"/>
          <p:cNvCxnSpPr/>
          <p:nvPr/>
        </p:nvCxnSpPr>
        <p:spPr>
          <a:xfrm>
            <a:off x="2839810" y="3002009"/>
            <a:ext cx="278927" cy="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5" name="Google Shape;325;p32"/>
          <p:cNvSpPr txBox="1"/>
          <p:nvPr/>
        </p:nvSpPr>
        <p:spPr>
          <a:xfrm>
            <a:off x="7579148" y="1019542"/>
            <a:ext cx="2234718" cy="527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r>
              <a:rPr lang="en" sz="2399"/>
              <a:t>Gradient Noise</a:t>
            </a:r>
            <a:endParaRPr sz="2399"/>
          </a:p>
        </p:txBody>
      </p:sp>
      <p:cxnSp>
        <p:nvCxnSpPr>
          <p:cNvPr id="26" name="Google Shape;326;p32"/>
          <p:cNvCxnSpPr/>
          <p:nvPr/>
        </p:nvCxnSpPr>
        <p:spPr>
          <a:xfrm>
            <a:off x="7088826" y="5124833"/>
            <a:ext cx="610941" cy="0"/>
          </a:xfrm>
          <a:prstGeom prst="straightConnector1">
            <a:avLst/>
          </a:prstGeom>
          <a:noFill/>
          <a:ln w="762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7" name="Google Shape;327;p32"/>
          <p:cNvCxnSpPr/>
          <p:nvPr/>
        </p:nvCxnSpPr>
        <p:spPr>
          <a:xfrm>
            <a:off x="8260921" y="5124833"/>
            <a:ext cx="610941" cy="0"/>
          </a:xfrm>
          <a:prstGeom prst="straightConnector1">
            <a:avLst/>
          </a:prstGeom>
          <a:noFill/>
          <a:ln w="76200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8" name="Google Shape;329;p32"/>
          <p:cNvSpPr txBox="1"/>
          <p:nvPr/>
        </p:nvSpPr>
        <p:spPr>
          <a:xfrm>
            <a:off x="8850018" y="4897082"/>
            <a:ext cx="1927697" cy="366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r>
              <a:rPr lang="en" sz="1865" dirty="0" err="1"/>
              <a:t>SGD+Momentum</a:t>
            </a:r>
            <a:endParaRPr sz="1865" dirty="0"/>
          </a:p>
        </p:txBody>
      </p:sp>
      <p:sp>
        <p:nvSpPr>
          <p:cNvPr id="29" name="Google Shape;328;p32"/>
          <p:cNvSpPr txBox="1"/>
          <p:nvPr/>
        </p:nvSpPr>
        <p:spPr>
          <a:xfrm>
            <a:off x="7649980" y="4941733"/>
            <a:ext cx="610941" cy="366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r>
              <a:rPr lang="en" sz="1865"/>
              <a:t>SGD</a:t>
            </a:r>
            <a:endParaRPr sz="1865" dirty="0"/>
          </a:p>
        </p:txBody>
      </p:sp>
      <p:sp>
        <p:nvSpPr>
          <p:cNvPr id="30" name="Google Shape;311;p32"/>
          <p:cNvSpPr txBox="1"/>
          <p:nvPr/>
        </p:nvSpPr>
        <p:spPr>
          <a:xfrm>
            <a:off x="2794657" y="3630399"/>
            <a:ext cx="2965928" cy="872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r>
              <a:rPr lang="en" sz="2399" dirty="0"/>
              <a:t>Poor Conditioning</a:t>
            </a:r>
            <a:endParaRPr sz="2399" dirty="0"/>
          </a:p>
        </p:txBody>
      </p:sp>
      <p:grpSp>
        <p:nvGrpSpPr>
          <p:cNvPr id="31" name="Google Shape;314;p32"/>
          <p:cNvGrpSpPr/>
          <p:nvPr/>
        </p:nvGrpSpPr>
        <p:grpSpPr>
          <a:xfrm>
            <a:off x="1856539" y="4138455"/>
            <a:ext cx="4842196" cy="1070150"/>
            <a:chOff x="496600" y="2128225"/>
            <a:chExt cx="8191200" cy="1645800"/>
          </a:xfrm>
        </p:grpSpPr>
        <p:sp>
          <p:nvSpPr>
            <p:cNvPr id="32" name="Google Shape;315;p32"/>
            <p:cNvSpPr/>
            <p:nvPr/>
          </p:nvSpPr>
          <p:spPr>
            <a:xfrm rot="5400000">
              <a:off x="4379878" y="1885279"/>
              <a:ext cx="425100" cy="2115600"/>
            </a:xfrm>
            <a:prstGeom prst="ellipse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01" tIns="91401" rIns="91401" bIns="91401" anchor="ctr" anchorCtr="0">
              <a:noAutofit/>
            </a:bodyPr>
            <a:lstStyle/>
            <a:p>
              <a:endParaRPr sz="1865"/>
            </a:p>
          </p:txBody>
        </p:sp>
        <p:sp>
          <p:nvSpPr>
            <p:cNvPr id="33" name="Google Shape;316;p32"/>
            <p:cNvSpPr/>
            <p:nvPr/>
          </p:nvSpPr>
          <p:spPr>
            <a:xfrm rot="5400000">
              <a:off x="3769300" y="-1144475"/>
              <a:ext cx="1645800" cy="8191200"/>
            </a:xfrm>
            <a:prstGeom prst="ellipse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01" tIns="91401" rIns="91401" bIns="91401" anchor="ctr" anchorCtr="0">
              <a:noAutofit/>
            </a:bodyPr>
            <a:lstStyle/>
            <a:p>
              <a:endParaRPr sz="1865"/>
            </a:p>
          </p:txBody>
        </p:sp>
        <p:sp>
          <p:nvSpPr>
            <p:cNvPr id="34" name="Google Shape;317;p32"/>
            <p:cNvSpPr/>
            <p:nvPr/>
          </p:nvSpPr>
          <p:spPr>
            <a:xfrm rot="5400000">
              <a:off x="3893866" y="-524487"/>
              <a:ext cx="1397100" cy="6951600"/>
            </a:xfrm>
            <a:prstGeom prst="ellipse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01" tIns="91401" rIns="91401" bIns="91401" anchor="ctr" anchorCtr="0">
              <a:noAutofit/>
            </a:bodyPr>
            <a:lstStyle/>
            <a:p>
              <a:endParaRPr sz="1865"/>
            </a:p>
          </p:txBody>
        </p:sp>
        <p:sp>
          <p:nvSpPr>
            <p:cNvPr id="35" name="Google Shape;318;p32"/>
            <p:cNvSpPr/>
            <p:nvPr/>
          </p:nvSpPr>
          <p:spPr>
            <a:xfrm rot="5400000">
              <a:off x="4045030" y="227104"/>
              <a:ext cx="1094400" cy="5448000"/>
            </a:xfrm>
            <a:prstGeom prst="ellipse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01" tIns="91401" rIns="91401" bIns="91401" anchor="ctr" anchorCtr="0">
              <a:noAutofit/>
            </a:bodyPr>
            <a:lstStyle/>
            <a:p>
              <a:endParaRPr sz="1865"/>
            </a:p>
          </p:txBody>
        </p:sp>
        <p:sp>
          <p:nvSpPr>
            <p:cNvPr id="36" name="Google Shape;319;p32"/>
            <p:cNvSpPr/>
            <p:nvPr/>
          </p:nvSpPr>
          <p:spPr>
            <a:xfrm rot="5400000">
              <a:off x="4172563" y="862392"/>
              <a:ext cx="839400" cy="4177500"/>
            </a:xfrm>
            <a:prstGeom prst="ellipse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01" tIns="91401" rIns="91401" bIns="91401" anchor="ctr" anchorCtr="0">
              <a:noAutofit/>
            </a:bodyPr>
            <a:lstStyle/>
            <a:p>
              <a:endParaRPr sz="1865"/>
            </a:p>
          </p:txBody>
        </p:sp>
        <p:sp>
          <p:nvSpPr>
            <p:cNvPr id="37" name="Google Shape;320;p32"/>
            <p:cNvSpPr/>
            <p:nvPr/>
          </p:nvSpPr>
          <p:spPr>
            <a:xfrm rot="5400000">
              <a:off x="4286360" y="1428637"/>
              <a:ext cx="611700" cy="3045000"/>
            </a:xfrm>
            <a:prstGeom prst="ellipse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01" tIns="91401" rIns="91401" bIns="91401" anchor="ctr" anchorCtr="0">
              <a:noAutofit/>
            </a:bodyPr>
            <a:lstStyle/>
            <a:p>
              <a:endParaRPr sz="1865"/>
            </a:p>
          </p:txBody>
        </p:sp>
        <p:sp>
          <p:nvSpPr>
            <p:cNvPr id="38" name="Google Shape;321;p32"/>
            <p:cNvSpPr/>
            <p:nvPr/>
          </p:nvSpPr>
          <p:spPr>
            <a:xfrm>
              <a:off x="2678975" y="3498290"/>
              <a:ext cx="135300" cy="135300"/>
            </a:xfrm>
            <a:prstGeom prst="ellipse">
              <a:avLst/>
            </a:prstGeom>
            <a:solidFill>
              <a:srgbClr val="FF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01" tIns="91401" rIns="91401" bIns="91401" anchor="ctr" anchorCtr="0">
              <a:noAutofit/>
            </a:bodyPr>
            <a:lstStyle/>
            <a:p>
              <a:endParaRPr sz="1865"/>
            </a:p>
          </p:txBody>
        </p:sp>
        <p:sp>
          <p:nvSpPr>
            <p:cNvPr id="39" name="Google Shape;322;p32"/>
            <p:cNvSpPr/>
            <p:nvPr/>
          </p:nvSpPr>
          <p:spPr>
            <a:xfrm>
              <a:off x="4502250" y="2814927"/>
              <a:ext cx="240600" cy="240600"/>
            </a:xfrm>
            <a:prstGeom prst="smileyFace">
              <a:avLst>
                <a:gd name="adj" fmla="val 4653"/>
              </a:avLst>
            </a:prstGeom>
            <a:solidFill>
              <a:srgbClr val="F9CB9C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01" tIns="91401" rIns="91401" bIns="91401" anchor="ctr" anchorCtr="0">
              <a:noAutofit/>
            </a:bodyPr>
            <a:lstStyle/>
            <a:p>
              <a:endParaRPr sz="1865"/>
            </a:p>
          </p:txBody>
        </p:sp>
        <p:sp>
          <p:nvSpPr>
            <p:cNvPr id="40" name="Google Shape;323;p32"/>
            <p:cNvSpPr/>
            <p:nvPr/>
          </p:nvSpPr>
          <p:spPr>
            <a:xfrm>
              <a:off x="2767400" y="2301250"/>
              <a:ext cx="1879000" cy="1240700"/>
            </a:xfrm>
            <a:custGeom>
              <a:avLst/>
              <a:gdLst/>
              <a:ahLst/>
              <a:cxnLst/>
              <a:rect l="l" t="t" r="r" b="b"/>
              <a:pathLst>
                <a:path w="75160" h="49628" extrusionOk="0">
                  <a:moveTo>
                    <a:pt x="0" y="48481"/>
                  </a:moveTo>
                  <a:lnTo>
                    <a:pt x="4303" y="0"/>
                  </a:lnTo>
                  <a:lnTo>
                    <a:pt x="7172" y="49628"/>
                  </a:lnTo>
                  <a:lnTo>
                    <a:pt x="10328" y="2581"/>
                  </a:lnTo>
                  <a:lnTo>
                    <a:pt x="13196" y="47046"/>
                  </a:lnTo>
                  <a:lnTo>
                    <a:pt x="14344" y="4876"/>
                  </a:lnTo>
                  <a:lnTo>
                    <a:pt x="18360" y="43604"/>
                  </a:lnTo>
                  <a:lnTo>
                    <a:pt x="19507" y="8606"/>
                  </a:lnTo>
                  <a:lnTo>
                    <a:pt x="22663" y="41022"/>
                  </a:lnTo>
                  <a:lnTo>
                    <a:pt x="25245" y="12622"/>
                  </a:lnTo>
                  <a:lnTo>
                    <a:pt x="27827" y="41022"/>
                  </a:lnTo>
                  <a:lnTo>
                    <a:pt x="31269" y="13483"/>
                  </a:lnTo>
                  <a:lnTo>
                    <a:pt x="34712" y="39875"/>
                  </a:lnTo>
                  <a:lnTo>
                    <a:pt x="37867" y="14630"/>
                  </a:lnTo>
                  <a:lnTo>
                    <a:pt x="39015" y="37293"/>
                  </a:lnTo>
                  <a:lnTo>
                    <a:pt x="43318" y="16925"/>
                  </a:lnTo>
                  <a:lnTo>
                    <a:pt x="45326" y="34711"/>
                  </a:lnTo>
                  <a:lnTo>
                    <a:pt x="47621" y="18072"/>
                  </a:lnTo>
                  <a:lnTo>
                    <a:pt x="48481" y="33277"/>
                  </a:lnTo>
                  <a:lnTo>
                    <a:pt x="51350" y="18072"/>
                  </a:lnTo>
                  <a:lnTo>
                    <a:pt x="53358" y="30982"/>
                  </a:lnTo>
                  <a:lnTo>
                    <a:pt x="55366" y="18359"/>
                  </a:lnTo>
                  <a:lnTo>
                    <a:pt x="56801" y="28974"/>
                  </a:lnTo>
                  <a:lnTo>
                    <a:pt x="58809" y="20081"/>
                  </a:lnTo>
                  <a:lnTo>
                    <a:pt x="61390" y="28687"/>
                  </a:lnTo>
                  <a:lnTo>
                    <a:pt x="62825" y="20941"/>
                  </a:lnTo>
                  <a:lnTo>
                    <a:pt x="65407" y="30408"/>
                  </a:lnTo>
                  <a:lnTo>
                    <a:pt x="67702" y="20941"/>
                  </a:lnTo>
                  <a:lnTo>
                    <a:pt x="69997" y="30408"/>
                  </a:lnTo>
                  <a:lnTo>
                    <a:pt x="71431" y="21515"/>
                  </a:lnTo>
                  <a:lnTo>
                    <a:pt x="72005" y="30408"/>
                  </a:lnTo>
                  <a:lnTo>
                    <a:pt x="75160" y="24957"/>
                  </a:lnTo>
                </a:path>
              </a:pathLst>
            </a:custGeom>
            <a:noFill/>
            <a:ln w="9525" cap="flat" cmpd="sng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</p:sp>
      </p:grpSp>
      <p:sp>
        <p:nvSpPr>
          <p:cNvPr id="41" name="Google Shape;278;p30">
            <a:extLst>
              <a:ext uri="{FF2B5EF4-FFF2-40B4-BE49-F238E27FC236}">
                <a16:creationId xmlns:a16="http://schemas.microsoft.com/office/drawing/2014/main" id="{62267FD0-F78E-9F41-8612-A9CB7E217134}"/>
              </a:ext>
            </a:extLst>
          </p:cNvPr>
          <p:cNvSpPr txBox="1"/>
          <p:nvPr/>
        </p:nvSpPr>
        <p:spPr>
          <a:xfrm>
            <a:off x="1524000" y="6161366"/>
            <a:ext cx="5943600" cy="253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r>
              <a:rPr lang="en" sz="1100" dirty="0" err="1">
                <a:solidFill>
                  <a:schemeClr val="dk1"/>
                </a:solidFill>
              </a:rPr>
              <a:t>Sutskever</a:t>
            </a:r>
            <a:r>
              <a:rPr lang="en" sz="1100" dirty="0">
                <a:solidFill>
                  <a:schemeClr val="dk1"/>
                </a:solidFill>
              </a:rPr>
              <a:t> et al, “On the importance of initialization and momentum in deep learning”, ICML 2013</a:t>
            </a:r>
            <a:endParaRPr sz="1100" dirty="0">
              <a:solidFill>
                <a:schemeClr val="dk1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78A2A08-8F17-3142-8586-617641CD0CCE}"/>
              </a:ext>
            </a:extLst>
          </p:cNvPr>
          <p:cNvSpPr txBox="1"/>
          <p:nvPr/>
        </p:nvSpPr>
        <p:spPr>
          <a:xfrm>
            <a:off x="0" y="6581001"/>
            <a:ext cx="2314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D </a:t>
            </a:r>
            <a:r>
              <a:rPr lang="en-US" sz="1200" dirty="0" err="1"/>
              <a:t>Fouhey</a:t>
            </a:r>
            <a:r>
              <a:rPr lang="en-US" sz="1200" dirty="0"/>
              <a:t> &amp; J Johnson</a:t>
            </a:r>
          </a:p>
        </p:txBody>
      </p:sp>
    </p:spTree>
    <p:extLst>
      <p:ext uri="{BB962C8B-B14F-4D97-AF65-F5344CB8AC3E}">
        <p14:creationId xmlns:p14="http://schemas.microsoft.com/office/powerpoint/2010/main" val="13008692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Nesterov</a:t>
            </a:r>
            <a:r>
              <a:rPr lang="en-US" dirty="0"/>
              <a:t> momentum</a:t>
            </a:r>
          </a:p>
        </p:txBody>
      </p:sp>
      <p:pic>
        <p:nvPicPr>
          <p:cNvPr id="4" name="Content Placeholder 3" descr="Screen Shot 2019-04-08 at 11.24.43 A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5847" b="-4584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7857047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RMS prop</a:t>
            </a:r>
          </a:p>
        </p:txBody>
      </p:sp>
      <p:pic>
        <p:nvPicPr>
          <p:cNvPr id="4" name="Content Placeholder 3" descr="Screen Shot 2019-04-08 at 11.30.49 A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8556" b="-1855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2979371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Adam</a:t>
            </a:r>
          </a:p>
        </p:txBody>
      </p:sp>
      <p:pic>
        <p:nvPicPr>
          <p:cNvPr id="4" name="Content Placeholder 3" descr="Screen Shot 2019-04-08 at 11.31.28 A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0470" b="-2047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315361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Shape 447"/>
          <p:cNvSpPr txBox="1"/>
          <p:nvPr/>
        </p:nvSpPr>
        <p:spPr>
          <a:xfrm>
            <a:off x="1883252" y="141635"/>
            <a:ext cx="5622599" cy="4979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r>
              <a:rPr lang="en" sz="3000" dirty="0">
                <a:solidFill>
                  <a:schemeClr val="bg1"/>
                </a:solidFill>
              </a:rPr>
              <a:t>Adam update</a:t>
            </a:r>
          </a:p>
        </p:txBody>
      </p:sp>
      <p:sp>
        <p:nvSpPr>
          <p:cNvPr id="448" name="Shape 448"/>
          <p:cNvSpPr txBox="1"/>
          <p:nvPr/>
        </p:nvSpPr>
        <p:spPr>
          <a:xfrm>
            <a:off x="7465952" y="66035"/>
            <a:ext cx="3202199" cy="5279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r>
              <a:rPr lang="en">
                <a:solidFill>
                  <a:srgbClr val="0000FF"/>
                </a:solidFill>
              </a:rPr>
              <a:t>[Kingma and Ba, 2014]</a:t>
            </a:r>
          </a:p>
        </p:txBody>
      </p:sp>
      <p:pic>
        <p:nvPicPr>
          <p:cNvPr id="449" name="Shape 4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83239" y="2093467"/>
            <a:ext cx="6296025" cy="1295400"/>
          </a:xfrm>
          <a:prstGeom prst="rect">
            <a:avLst/>
          </a:prstGeom>
          <a:noFill/>
          <a:ln>
            <a:noFill/>
          </a:ln>
        </p:spPr>
      </p:pic>
      <p:sp>
        <p:nvSpPr>
          <p:cNvPr id="450" name="Shape 450"/>
          <p:cNvSpPr txBox="1"/>
          <p:nvPr/>
        </p:nvSpPr>
        <p:spPr>
          <a:xfrm>
            <a:off x="1883252" y="898602"/>
            <a:ext cx="4126799" cy="576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r>
              <a:rPr lang="en"/>
              <a:t>(incomplete, but close)</a:t>
            </a:r>
          </a:p>
        </p:txBody>
      </p:sp>
      <p:sp>
        <p:nvSpPr>
          <p:cNvPr id="451" name="Shape 451"/>
          <p:cNvSpPr/>
          <p:nvPr/>
        </p:nvSpPr>
        <p:spPr>
          <a:xfrm>
            <a:off x="1886705" y="2445653"/>
            <a:ext cx="6569099" cy="280000"/>
          </a:xfrm>
          <a:prstGeom prst="rect">
            <a:avLst/>
          </a:prstGeom>
          <a:noFill/>
          <a:ln w="19050" cap="flat" cmpd="sng">
            <a:solidFill>
              <a:srgbClr val="38761D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52" name="Shape 452"/>
          <p:cNvSpPr txBox="1"/>
          <p:nvPr/>
        </p:nvSpPr>
        <p:spPr>
          <a:xfrm>
            <a:off x="8544509" y="2043849"/>
            <a:ext cx="2046600" cy="792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r>
              <a:rPr lang="en">
                <a:solidFill>
                  <a:srgbClr val="38761D"/>
                </a:solidFill>
              </a:rPr>
              <a:t>momentum</a:t>
            </a:r>
          </a:p>
        </p:txBody>
      </p:sp>
      <p:sp>
        <p:nvSpPr>
          <p:cNvPr id="453" name="Shape 453"/>
          <p:cNvSpPr/>
          <p:nvPr/>
        </p:nvSpPr>
        <p:spPr>
          <a:xfrm>
            <a:off x="1885377" y="2769668"/>
            <a:ext cx="6569099" cy="619199"/>
          </a:xfrm>
          <a:prstGeom prst="rect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54" name="Shape 454"/>
          <p:cNvSpPr txBox="1"/>
          <p:nvPr/>
        </p:nvSpPr>
        <p:spPr>
          <a:xfrm>
            <a:off x="8530735" y="3208853"/>
            <a:ext cx="2046600" cy="792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r>
              <a:rPr lang="en">
                <a:solidFill>
                  <a:srgbClr val="FF0000"/>
                </a:solidFill>
              </a:rPr>
              <a:t>RMSProp-like</a:t>
            </a:r>
          </a:p>
        </p:txBody>
      </p:sp>
      <p:sp>
        <p:nvSpPr>
          <p:cNvPr id="455" name="Shape 455"/>
          <p:cNvSpPr txBox="1"/>
          <p:nvPr/>
        </p:nvSpPr>
        <p:spPr>
          <a:xfrm>
            <a:off x="1883250" y="3695933"/>
            <a:ext cx="8145300" cy="1192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r>
              <a:rPr lang="en" sz="2400"/>
              <a:t>Looks a bit like RMSProp with momentum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FAADCD-A9E2-D949-2511-77878EA5DD11}"/>
              </a:ext>
            </a:extLst>
          </p:cNvPr>
          <p:cNvSpPr txBox="1">
            <a:spLocks/>
          </p:cNvSpPr>
          <p:nvPr/>
        </p:nvSpPr>
        <p:spPr>
          <a:xfrm>
            <a:off x="17929" y="18256"/>
            <a:ext cx="12192000" cy="1165086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Adam update</a:t>
            </a:r>
          </a:p>
        </p:txBody>
      </p:sp>
    </p:spTree>
    <p:extLst>
      <p:ext uri="{BB962C8B-B14F-4D97-AF65-F5344CB8AC3E}">
        <p14:creationId xmlns:p14="http://schemas.microsoft.com/office/powerpoint/2010/main" val="35869072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Shape 492"/>
          <p:cNvSpPr txBox="1"/>
          <p:nvPr/>
        </p:nvSpPr>
        <p:spPr>
          <a:xfrm>
            <a:off x="1999061" y="756920"/>
            <a:ext cx="8607599" cy="86318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r>
              <a:rPr lang="en" sz="2400" dirty="0"/>
              <a:t>SGD, SGD+Momentum, </a:t>
            </a:r>
            <a:r>
              <a:rPr lang="en" sz="2400" dirty="0" err="1"/>
              <a:t>Adagrad</a:t>
            </a:r>
            <a:r>
              <a:rPr lang="en" sz="2400" dirty="0"/>
              <a:t> RMSProp, Adam all have </a:t>
            </a:r>
            <a:r>
              <a:rPr lang="en" sz="2400" b="1" dirty="0"/>
              <a:t>learning rate </a:t>
            </a:r>
            <a:r>
              <a:rPr lang="en" sz="2400" dirty="0"/>
              <a:t>as a hyperparameter. ,</a:t>
            </a:r>
          </a:p>
        </p:txBody>
      </p:sp>
      <p:pic>
        <p:nvPicPr>
          <p:cNvPr id="493" name="Shape 4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99061" y="1620101"/>
            <a:ext cx="3415625" cy="4107699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494" name="Shape 494"/>
          <p:cNvSpPr txBox="1"/>
          <p:nvPr/>
        </p:nvSpPr>
        <p:spPr>
          <a:xfrm>
            <a:off x="6007902" y="3453235"/>
            <a:ext cx="4316399" cy="1879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r>
              <a:rPr lang="en" sz="2400">
                <a:solidFill>
                  <a:srgbClr val="0000FF"/>
                </a:solidFill>
              </a:rPr>
              <a:t>Q: Which one of these learning rates is best to use?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4FEAF23-F459-1C3F-B376-C07101B291B3}"/>
              </a:ext>
            </a:extLst>
          </p:cNvPr>
          <p:cNvSpPr txBox="1">
            <a:spLocks/>
          </p:cNvSpPr>
          <p:nvPr/>
        </p:nvSpPr>
        <p:spPr>
          <a:xfrm>
            <a:off x="17929" y="18256"/>
            <a:ext cx="12192000" cy="1165086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Choosing learning rates</a:t>
            </a:r>
          </a:p>
        </p:txBody>
      </p:sp>
    </p:spTree>
    <p:extLst>
      <p:ext uri="{BB962C8B-B14F-4D97-AF65-F5344CB8AC3E}">
        <p14:creationId xmlns:p14="http://schemas.microsoft.com/office/powerpoint/2010/main" val="218346733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Shape 500"/>
          <p:cNvSpPr txBox="1"/>
          <p:nvPr/>
        </p:nvSpPr>
        <p:spPr>
          <a:xfrm>
            <a:off x="1870550" y="714734"/>
            <a:ext cx="8607599" cy="85290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r>
              <a:rPr lang="en" sz="2400" dirty="0"/>
              <a:t>SGD, SGD+Momentum, Adagrad, RMSProp, Adam all have </a:t>
            </a:r>
            <a:r>
              <a:rPr lang="en" sz="2400" b="1" dirty="0"/>
              <a:t>learning rate </a:t>
            </a:r>
            <a:r>
              <a:rPr lang="en" sz="2400" dirty="0"/>
              <a:t>as a hyperparameter.</a:t>
            </a:r>
          </a:p>
        </p:txBody>
      </p:sp>
      <p:pic>
        <p:nvPicPr>
          <p:cNvPr id="501" name="Shape 50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99061" y="1620101"/>
            <a:ext cx="3415625" cy="4107699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502" name="Shape 502"/>
          <p:cNvSpPr txBox="1"/>
          <p:nvPr/>
        </p:nvSpPr>
        <p:spPr>
          <a:xfrm>
            <a:off x="5774152" y="1458931"/>
            <a:ext cx="4703999" cy="421907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r>
              <a:rPr lang="en" b="1"/>
              <a:t>=&gt; Learning rate decay over time!</a:t>
            </a:r>
          </a:p>
        </p:txBody>
      </p:sp>
      <p:sp>
        <p:nvSpPr>
          <p:cNvPr id="503" name="Shape 503"/>
          <p:cNvSpPr txBox="1"/>
          <p:nvPr/>
        </p:nvSpPr>
        <p:spPr>
          <a:xfrm>
            <a:off x="5774150" y="2321800"/>
            <a:ext cx="4703999" cy="333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r>
              <a:rPr lang="en" b="1" dirty="0"/>
              <a:t>step decay: </a:t>
            </a:r>
          </a:p>
          <a:p>
            <a:r>
              <a:rPr lang="en" dirty="0"/>
              <a:t>e.g. decay learning rate by half every few epochs.</a:t>
            </a:r>
          </a:p>
          <a:p>
            <a:endParaRPr dirty="0"/>
          </a:p>
          <a:p>
            <a:endParaRPr dirty="0"/>
          </a:p>
          <a:p>
            <a:r>
              <a:rPr lang="en" b="1" dirty="0"/>
              <a:t>exponential decay:</a:t>
            </a:r>
          </a:p>
          <a:p>
            <a:endParaRPr b="1" dirty="0"/>
          </a:p>
          <a:p>
            <a:endParaRPr b="1" dirty="0"/>
          </a:p>
          <a:p>
            <a:endParaRPr b="1" dirty="0"/>
          </a:p>
          <a:p>
            <a:r>
              <a:rPr lang="en" b="1" dirty="0"/>
              <a:t>1/t decay:</a:t>
            </a:r>
          </a:p>
        </p:txBody>
      </p:sp>
      <p:pic>
        <p:nvPicPr>
          <p:cNvPr id="504" name="Shape 50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97239" y="4098466"/>
            <a:ext cx="1362075" cy="469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5" name="Shape 50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97239" y="5204200"/>
            <a:ext cx="1933575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C37686C-AD02-BC4C-FC46-0B752B3FF6F0}"/>
              </a:ext>
            </a:extLst>
          </p:cNvPr>
          <p:cNvSpPr txBox="1">
            <a:spLocks/>
          </p:cNvSpPr>
          <p:nvPr/>
        </p:nvSpPr>
        <p:spPr>
          <a:xfrm>
            <a:off x="17929" y="18256"/>
            <a:ext cx="12192000" cy="1165086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Choosing learning rates</a:t>
            </a:r>
          </a:p>
        </p:txBody>
      </p:sp>
    </p:spTree>
    <p:extLst>
      <p:ext uri="{BB962C8B-B14F-4D97-AF65-F5344CB8AC3E}">
        <p14:creationId xmlns:p14="http://schemas.microsoft.com/office/powerpoint/2010/main" val="38324696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ctr">
          <a:defRPr sz="28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6" id="{777D2607-77E0-384B-BDD7-F35D469D60DB}" vid="{4A1DB25B-D6FF-654D-85D6-1C898B3B9A8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638</TotalTime>
  <Words>3719</Words>
  <Application>Microsoft Macintosh PowerPoint</Application>
  <PresentationFormat>Widescreen</PresentationFormat>
  <Paragraphs>591</Paragraphs>
  <Slides>63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71" baseType="lpstr">
      <vt:lpstr>Arial</vt:lpstr>
      <vt:lpstr>Calibri</vt:lpstr>
      <vt:lpstr>Calibri Light</vt:lpstr>
      <vt:lpstr>Cambria Math</vt:lpstr>
      <vt:lpstr>Courier New</vt:lpstr>
      <vt:lpstr>Helvetica Neue Light</vt:lpstr>
      <vt:lpstr>Times</vt:lpstr>
      <vt:lpstr>Office Theme</vt:lpstr>
      <vt:lpstr>CS 7150</vt:lpstr>
      <vt:lpstr>Project Proposals due Thursday</vt:lpstr>
      <vt:lpstr>Topic of the Final Project</vt:lpstr>
      <vt:lpstr>How can I pick a topic?</vt:lpstr>
      <vt:lpstr>How can I pick a topic?</vt:lpstr>
      <vt:lpstr>How to choose a topic</vt:lpstr>
      <vt:lpstr>How much time should I spend on it?</vt:lpstr>
      <vt:lpstr>Do I need to have state-of-the-art performance?</vt:lpstr>
      <vt:lpstr>Common pitfalls</vt:lpstr>
      <vt:lpstr>Project questions?</vt:lpstr>
      <vt:lpstr>SOTA Continued</vt:lpstr>
      <vt:lpstr>More tricks for generalization</vt:lpstr>
      <vt:lpstr>Weight decay</vt:lpstr>
      <vt:lpstr>More tricks for generalization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Alexnet architecture</vt:lpstr>
      <vt:lpstr>Understanding Convolutions</vt:lpstr>
      <vt:lpstr>Going Deeper: Imagenet Winners</vt:lpstr>
      <vt:lpstr>How to go Deep, Part 1</vt:lpstr>
      <vt:lpstr>Weight Initialization: Activation Statistics</vt:lpstr>
      <vt:lpstr>Weight Initialization: Activation Statistics</vt:lpstr>
      <vt:lpstr>Weight Initialization: Activation Statistics</vt:lpstr>
      <vt:lpstr>Weight Initialization: Activation Statistics</vt:lpstr>
      <vt:lpstr>Weight Initialization: Activation Statistics</vt:lpstr>
      <vt:lpstr>Weight Initialization: Activation Statistics</vt:lpstr>
      <vt:lpstr>Weight Initialization: Xavier</vt:lpstr>
      <vt:lpstr>Weight Initialization: Xavier</vt:lpstr>
      <vt:lpstr>Weight Initialization: Xavier</vt:lpstr>
      <vt:lpstr>Weight Initialization: MSRA</vt:lpstr>
      <vt:lpstr>How to go Deep, part 2</vt:lpstr>
      <vt:lpstr>Batch Normalization</vt:lpstr>
      <vt:lpstr>Batch Normalization: Test-Time</vt:lpstr>
      <vt:lpstr>Batch Normalization: Test-Time</vt:lpstr>
      <vt:lpstr>Batch Normalization for ConvNets</vt:lpstr>
      <vt:lpstr>Batch Normalization for ConvNets</vt:lpstr>
      <vt:lpstr>Different Normalization Layers</vt:lpstr>
      <vt:lpstr>ImageNet Classification Challenge</vt:lpstr>
      <vt:lpstr>Residual Networks</vt:lpstr>
      <vt:lpstr>Residual Networks</vt:lpstr>
      <vt:lpstr>Residual Networks</vt:lpstr>
      <vt:lpstr>Residual Networks</vt:lpstr>
      <vt:lpstr>Residual Networks</vt:lpstr>
      <vt:lpstr>Residual Networks</vt:lpstr>
      <vt:lpstr>Residual Networks</vt:lpstr>
      <vt:lpstr>Residual Networks</vt:lpstr>
      <vt:lpstr>Problems with SGD</vt:lpstr>
      <vt:lpstr>SGD + Momentum</vt:lpstr>
      <vt:lpstr>SGD + Momentum</vt:lpstr>
      <vt:lpstr>SGD + Momentum</vt:lpstr>
      <vt:lpstr>Nesterov momentum</vt:lpstr>
      <vt:lpstr>RMS prop</vt:lpstr>
      <vt:lpstr>Adam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7150</dc:title>
  <dc:creator>David Bau</dc:creator>
  <cp:lastModifiedBy>David Bau</cp:lastModifiedBy>
  <cp:revision>4</cp:revision>
  <dcterms:created xsi:type="dcterms:W3CDTF">2022-09-26T02:33:44Z</dcterms:created>
  <dcterms:modified xsi:type="dcterms:W3CDTF">2022-09-26T13:12:28Z</dcterms:modified>
</cp:coreProperties>
</file>