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46" r:id="rId1"/>
  </p:sldMasterIdLst>
  <p:notesMasterIdLst>
    <p:notesMasterId r:id="rId44"/>
  </p:notesMasterIdLst>
  <p:sldIdLst>
    <p:sldId id="350" r:id="rId2"/>
    <p:sldId id="1383" r:id="rId3"/>
    <p:sldId id="2409" r:id="rId4"/>
    <p:sldId id="2410" r:id="rId5"/>
    <p:sldId id="2411" r:id="rId6"/>
    <p:sldId id="2412" r:id="rId7"/>
    <p:sldId id="2413" r:id="rId8"/>
    <p:sldId id="2414" r:id="rId9"/>
    <p:sldId id="2415" r:id="rId10"/>
    <p:sldId id="2416" r:id="rId11"/>
    <p:sldId id="2417" r:id="rId12"/>
    <p:sldId id="2418" r:id="rId13"/>
    <p:sldId id="2419" r:id="rId14"/>
    <p:sldId id="2420" r:id="rId15"/>
    <p:sldId id="2421" r:id="rId16"/>
    <p:sldId id="2423" r:id="rId17"/>
    <p:sldId id="2424" r:id="rId18"/>
    <p:sldId id="2425" r:id="rId19"/>
    <p:sldId id="2426" r:id="rId20"/>
    <p:sldId id="2428" r:id="rId21"/>
    <p:sldId id="2429" r:id="rId22"/>
    <p:sldId id="2431" r:id="rId23"/>
    <p:sldId id="2432" r:id="rId24"/>
    <p:sldId id="2434" r:id="rId25"/>
    <p:sldId id="2433" r:id="rId26"/>
    <p:sldId id="2436" r:id="rId27"/>
    <p:sldId id="2437" r:id="rId28"/>
    <p:sldId id="2438" r:id="rId29"/>
    <p:sldId id="2439" r:id="rId30"/>
    <p:sldId id="2440" r:id="rId31"/>
    <p:sldId id="1373" r:id="rId32"/>
    <p:sldId id="1358" r:id="rId33"/>
    <p:sldId id="2402" r:id="rId34"/>
    <p:sldId id="2404" r:id="rId35"/>
    <p:sldId id="2405" r:id="rId36"/>
    <p:sldId id="2406" r:id="rId37"/>
    <p:sldId id="2407" r:id="rId38"/>
    <p:sldId id="2403" r:id="rId39"/>
    <p:sldId id="1371" r:id="rId40"/>
    <p:sldId id="2401" r:id="rId41"/>
    <p:sldId id="1372" r:id="rId42"/>
    <p:sldId id="2408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4843"/>
    <p:restoredTop sz="96197"/>
  </p:normalViewPr>
  <p:slideViewPr>
    <p:cSldViewPr snapToGrid="0">
      <p:cViewPr>
        <p:scale>
          <a:sx n="135" d="100"/>
          <a:sy n="135" d="100"/>
        </p:scale>
        <p:origin x="-3016" y="-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Work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9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519-4C43-80EE-37EC1290AD9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ILSVRC!$B$4:$B$13</c:f>
              <c:strCach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Human</c:v>
                </c:pt>
              </c:strCache>
            </c:strRef>
          </c:cat>
          <c:val>
            <c:numRef>
              <c:f>ILSVRC!$C$4:$C$13</c:f>
              <c:numCache>
                <c:formatCode>General</c:formatCode>
                <c:ptCount val="10"/>
                <c:pt idx="0">
                  <c:v>28.2</c:v>
                </c:pt>
                <c:pt idx="1">
                  <c:v>25.8</c:v>
                </c:pt>
                <c:pt idx="2">
                  <c:v>16.399999999999999</c:v>
                </c:pt>
                <c:pt idx="3">
                  <c:v>11.7</c:v>
                </c:pt>
                <c:pt idx="4">
                  <c:v>7.3</c:v>
                </c:pt>
                <c:pt idx="5">
                  <c:v>6.7</c:v>
                </c:pt>
                <c:pt idx="6">
                  <c:v>3.6</c:v>
                </c:pt>
                <c:pt idx="7">
                  <c:v>3</c:v>
                </c:pt>
                <c:pt idx="8">
                  <c:v>2.2999999999999998</c:v>
                </c:pt>
                <c:pt idx="9">
                  <c:v>5.0999999999999996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519-4C43-80EE-37EC1290AD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1545177136"/>
        <c:axId val="1548654032"/>
      </c:barChart>
      <c:catAx>
        <c:axId val="1545177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48654032"/>
        <c:crosses val="autoZero"/>
        <c:auto val="1"/>
        <c:lblAlgn val="ctr"/>
        <c:lblOffset val="100"/>
        <c:noMultiLvlLbl val="0"/>
      </c:catAx>
      <c:valAx>
        <c:axId val="1548654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800" dirty="0"/>
                  <a:t>Error</a:t>
                </a:r>
                <a:r>
                  <a:rPr lang="en-US" sz="2800" baseline="0" dirty="0"/>
                  <a:t> Rate</a:t>
                </a:r>
                <a:endParaRPr lang="en-US" sz="2800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45177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388E7B-8FF6-E84E-AEBE-FB79F22A90E9}" type="datetimeFigureOut">
              <a:rPr lang="en-US" smtClean="0"/>
              <a:t>9/30/22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2179B8-9666-C948-98B8-1AE9690BC7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356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02550-E544-C4C1-5FC5-6C8CE7749F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FE0960-93DB-4758-9AA2-91E78FB729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ADF8DC-DA72-43DF-DECC-2134CB7A2E9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7373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9/30/22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B8AF1C-4E65-6530-4671-9E98F7140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7373"/>
            <a:ext cx="4114800" cy="365125"/>
          </a:xfrm>
        </p:spPr>
        <p:txBody>
          <a:bodyPr/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721CD6-56C4-7121-FE51-EC50E1887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7373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6777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31127-9E15-A445-AD8D-C387316BA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9" y="18256"/>
            <a:ext cx="12192000" cy="1165086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4C2E2B-F9BF-62F4-7059-E250882AA7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3342"/>
            <a:ext cx="10515600" cy="52940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837677-D3CE-55C2-2C83-26E0E98D6BC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7373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9/30/22</a:t>
            </a:fld>
            <a:endParaRPr lang="en-US" spc="5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17F0FE-6A21-41A1-99DD-07CF5EEE4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7373"/>
            <a:ext cx="4114800" cy="365125"/>
          </a:xfrm>
        </p:spPr>
        <p:txBody>
          <a:bodyPr/>
          <a:lstStyle/>
          <a:p>
            <a:endParaRPr lang="en-US" spc="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C6DE35-0251-72C1-B5A9-52CF0498C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7373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407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BC184-1113-E3CB-6698-AE6B64AE4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C5CE6A-B41E-1E3F-8247-E454D32D7A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28E0A8-EE8C-5BB0-5609-DA4878640D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04267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9/30/22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7C42A6-A709-A5D1-160E-F932FF3A4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04267"/>
            <a:ext cx="4114800" cy="365125"/>
          </a:xfrm>
        </p:spPr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D55955-04DC-82E8-AAAE-EED31E449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04267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1836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C3AAF-6391-7040-2263-BF68C96DC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16106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32517F-2220-509E-7312-10D5DC459B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116106"/>
            <a:ext cx="5181600" cy="5374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03871B-734E-1442-D40E-6522769673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16106"/>
            <a:ext cx="5181600" cy="5374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A94864-78BB-A1C6-E916-CF91AB5012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90820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9/30/22</a:t>
            </a:fld>
            <a:endParaRPr lang="en-US" spc="5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D84D58-6C3A-2F4B-C6B7-E5BAF2509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0820"/>
            <a:ext cx="4114800" cy="365125"/>
          </a:xfrm>
        </p:spPr>
        <p:txBody>
          <a:bodyPr/>
          <a:lstStyle/>
          <a:p>
            <a:endParaRPr lang="en-US" spc="5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518FBE-FB37-20F4-DA80-1FB5F055D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0820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10640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008AF-F2BA-3E3D-6B58-FEE824818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556"/>
            <a:ext cx="12192000" cy="1097104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FFB0BA-CE4D-4FDE-9F9E-171E0DF102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697405-D98E-D99F-6DE2-315D6F1450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9CA83A-5ACB-F097-BB93-1E47D5FACE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7FAFDD-D093-24FB-61D7-F4FE269048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DC8139-FFDB-469D-90BA-E449847600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7373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9/30/22</a:t>
            </a:fld>
            <a:endParaRPr lang="en-US" spc="5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486573-A6B0-1127-6838-2D25A9F78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7373"/>
            <a:ext cx="4114800" cy="365125"/>
          </a:xfrm>
        </p:spPr>
        <p:txBody>
          <a:bodyPr/>
          <a:lstStyle/>
          <a:p>
            <a:endParaRPr lang="en-US" spc="50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F30504-5C68-A03D-7E11-BC775F162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7373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051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62668-3D8C-2EE9-4AE9-54407704D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2955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84B263-9F32-7328-F41B-39B4379BCEE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90820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9/30/22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1B3EF2-8FA0-4DDD-FD31-71860E55D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0820"/>
            <a:ext cx="4114800" cy="365125"/>
          </a:xfrm>
        </p:spPr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EB27B7-A705-6709-3F35-77286BD23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0820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2430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82A62D-9C23-A8CE-57F1-CB207298FE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7373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9/30/22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D73FBA-0C0A-D13F-927A-A349671AD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7373"/>
            <a:ext cx="4114800" cy="365125"/>
          </a:xfrm>
        </p:spPr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ABE2E4-F4A2-F6AE-1C91-803AD0999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7373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1970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5E85A-9674-535B-0C2E-8B41B7E61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10853F-03D7-E335-16CB-4F04EF9DC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F37758-B4C5-5EB0-8C65-266E3BD27B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F55628-FCF9-0648-6E6E-F5826FDD0EC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90820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9/30/22</a:t>
            </a:fld>
            <a:endParaRPr lang="en-US" spc="5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D8F0B0-F0F1-150B-7C74-478CD1C76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0820"/>
            <a:ext cx="4114800" cy="365125"/>
          </a:xfrm>
        </p:spPr>
        <p:txBody>
          <a:bodyPr/>
          <a:lstStyle/>
          <a:p>
            <a:endParaRPr lang="en-US" spc="5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2CD0F4-37B4-1EA2-DEE6-BF7BE9651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0820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7343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2BD80-5E74-286D-A88A-B5001C289F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DC1A3AF-CA86-8237-DBD8-C630A8B219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805A9B-1015-6176-54B5-A587E13A5D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523F17-BA6A-5168-3B4B-3A442DEA32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7373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9/30/22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8175C6-A770-589A-284B-886004CDD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7373"/>
            <a:ext cx="4114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8610A3-AD90-569D-B9E6-7033E619F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7373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225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84C43-76A7-5239-5744-F854AFB1B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B9D718-E267-83B1-B7C8-E8665DCC85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6438F8-0EF5-806D-946E-87B2DEC4A9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7373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9/30/22</a:t>
            </a:fld>
            <a:endParaRPr lang="en-US" spc="5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C77F8C-F396-A4A5-8B89-D83C69464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7373"/>
            <a:ext cx="4114800" cy="365125"/>
          </a:xfrm>
        </p:spPr>
        <p:txBody>
          <a:bodyPr/>
          <a:lstStyle/>
          <a:p>
            <a:endParaRPr lang="en-US" spc="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DA5D31-1877-131B-D287-0DA35F86E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7373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394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BB4EFD-5F11-02A2-D17D-752AB34BF7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2E2DF1-ADCD-429E-881D-7C26DD67BF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29D2F3-D8AA-01FA-3F65-F819E19B64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7373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9/30/22</a:t>
            </a:fld>
            <a:endParaRPr lang="en-US" spc="5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876C3E-DC8E-C64A-308F-17C4ACCD4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7373"/>
            <a:ext cx="4114800" cy="365125"/>
          </a:xfrm>
        </p:spPr>
        <p:txBody>
          <a:bodyPr/>
          <a:lstStyle/>
          <a:p>
            <a:endParaRPr lang="en-US" spc="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23FD9E-8CAD-B1CF-7C1B-5C2D9FF04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7373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6284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43A4E1-0773-ADC5-080E-4F3900428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833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07F95F-8165-7ED2-8E01-2D73B745BC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183341"/>
            <a:ext cx="10515600" cy="53209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52F3B3-0700-07AD-2545-BEBAEC3848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50426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fld id="{A37D6D71-8B28-4ED6-B932-04B197003D23}" type="datetimeFigureOut">
              <a:rPr lang="en-US" smtClean="0"/>
              <a:pPr algn="r"/>
              <a:t>9/30/22</a:t>
            </a:fld>
            <a:endParaRPr lang="en-US" spc="5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FFE4B2-9AED-B741-9160-02E502A9CB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50426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spc="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D1CF50-2EC9-079F-9B5F-274765093C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50426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3251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7" r:id="rId1"/>
    <p:sldLayoutId id="2147484048" r:id="rId2"/>
    <p:sldLayoutId id="2147484049" r:id="rId3"/>
    <p:sldLayoutId id="2147484050" r:id="rId4"/>
    <p:sldLayoutId id="2147484051" r:id="rId5"/>
    <p:sldLayoutId id="2147484052" r:id="rId6"/>
    <p:sldLayoutId id="2147484053" r:id="rId7"/>
    <p:sldLayoutId id="2147484054" r:id="rId8"/>
    <p:sldLayoutId id="2147484055" r:id="rId9"/>
    <p:sldLayoutId id="2147484056" r:id="rId10"/>
    <p:sldLayoutId id="2147484057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A901EDA5-7436-4F2F-B35F-B242CACC3BC2}"/>
              </a:ext>
            </a:extLst>
          </p:cNvPr>
          <p:cNvGrpSpPr/>
          <p:nvPr/>
        </p:nvGrpSpPr>
        <p:grpSpPr>
          <a:xfrm>
            <a:off x="3523488" y="0"/>
            <a:ext cx="8668513" cy="6858000"/>
            <a:chOff x="3523488" y="0"/>
            <a:chExt cx="8668513" cy="68580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F28EA485-F7E3-771F-D2AA-7017D5F4B2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523488" y="10"/>
              <a:ext cx="8668512" cy="6857990"/>
            </a:xfrm>
            <a:prstGeom prst="rect">
              <a:avLst/>
            </a:prstGeom>
            <a:gradFill>
              <a:gsLst>
                <a:gs pos="0">
                  <a:schemeClr val="accent1">
                    <a:lumMod val="0"/>
                    <a:lumOff val="100000"/>
                  </a:schemeClr>
                </a:gs>
                <a:gs pos="0">
                  <a:schemeClr val="accent1">
                    <a:lumMod val="0"/>
                    <a:lumOff val="100000"/>
                  </a:schemeClr>
                </a:gs>
                <a:gs pos="100000">
                  <a:schemeClr val="accent1">
                    <a:lumMod val="45083"/>
                    <a:lumOff val="54917"/>
                  </a:schemeClr>
                </a:gs>
              </a:gsLst>
              <a:lin ang="10800000" scaled="1"/>
            </a:gradFill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EAFA9A4-FA8B-799A-0480-FAA0B384B866}"/>
                </a:ext>
              </a:extLst>
            </p:cNvPr>
            <p:cNvSpPr/>
            <p:nvPr/>
          </p:nvSpPr>
          <p:spPr>
            <a:xfrm>
              <a:off x="3523488" y="0"/>
              <a:ext cx="8668513" cy="6858000"/>
            </a:xfrm>
            <a:prstGeom prst="rect">
              <a:avLst/>
            </a:prstGeom>
            <a:gradFill>
              <a:gsLst>
                <a:gs pos="0">
                  <a:schemeClr val="accent1">
                    <a:lumMod val="0"/>
                    <a:lumOff val="100000"/>
                  </a:schemeClr>
                </a:gs>
                <a:gs pos="0">
                  <a:schemeClr val="accent1">
                    <a:lumMod val="0"/>
                    <a:lumOff val="100000"/>
                    <a:alpha val="0"/>
                  </a:schemeClr>
                </a:gs>
                <a:gs pos="100000">
                  <a:schemeClr val="bg1"/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50134F6-7F25-885D-06A7-B9426E014C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en-US" sz="4800" dirty="0"/>
              <a:t>CS 7150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EF45E0-C019-97D5-23A8-3C1D8C3ACB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pPr algn="l"/>
            <a:r>
              <a:rPr lang="en-US" sz="2000"/>
              <a:t>Deep </a:t>
            </a:r>
            <a:r>
              <a:rPr lang="en-US" sz="2000" dirty="0"/>
              <a:t>Learning</a:t>
            </a:r>
          </a:p>
        </p:txBody>
      </p:sp>
    </p:spTree>
    <p:extLst>
      <p:ext uri="{BB962C8B-B14F-4D97-AF65-F5344CB8AC3E}">
        <p14:creationId xmlns:p14="http://schemas.microsoft.com/office/powerpoint/2010/main" val="16279388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F0DD8-AA00-A813-A366-604D90805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check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3A15A7-3C2D-2975-9019-90D0C592C5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Backpropagation by python operator overloading.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This is a tricky idea!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Shall we step through how it works?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Constructing computation graph for</a:t>
            </a:r>
          </a:p>
          <a:p>
            <a:pPr marL="0" indent="0" algn="ctr">
              <a:buNone/>
            </a:pPr>
            <a:br>
              <a:rPr lang="en-US" sz="4800" dirty="0"/>
            </a:br>
            <a:r>
              <a:rPr lang="en-US" sz="4800" dirty="0" err="1"/>
              <a:t>cosh</a:t>
            </a:r>
            <a:r>
              <a:rPr lang="en-US" sz="4800" dirty="0"/>
              <a:t> = Mean(Exp(x), Exp(-x))</a:t>
            </a:r>
          </a:p>
        </p:txBody>
      </p:sp>
    </p:spTree>
    <p:extLst>
      <p:ext uri="{BB962C8B-B14F-4D97-AF65-F5344CB8AC3E}">
        <p14:creationId xmlns:p14="http://schemas.microsoft.com/office/powerpoint/2010/main" val="626898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9C069-4592-E3AB-A17C-001F4A392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(Whiteboard example)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0823D1-3E81-385E-1B76-378454AE4609}"/>
              </a:ext>
            </a:extLst>
          </p:cNvPr>
          <p:cNvSpPr txBox="1"/>
          <p:nvPr/>
        </p:nvSpPr>
        <p:spPr>
          <a:xfrm>
            <a:off x="415952" y="1183342"/>
            <a:ext cx="68435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Courier" pitchFamily="2" charset="0"/>
              </a:rPr>
              <a:t>x = Leaf(</a:t>
            </a:r>
            <a:r>
              <a:rPr lang="en-US" sz="2800" dirty="0" err="1">
                <a:latin typeface="Courier" pitchFamily="2" charset="0"/>
              </a:rPr>
              <a:t>math.log</a:t>
            </a:r>
            <a:r>
              <a:rPr lang="en-US" sz="2800" dirty="0">
                <a:latin typeface="Courier" pitchFamily="2" charset="0"/>
              </a:rPr>
              <a:t>(2), name='x’)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183148-4F14-E4EC-F32D-788FC4C856A5}"/>
              </a:ext>
            </a:extLst>
          </p:cNvPr>
          <p:cNvSpPr txBox="1"/>
          <p:nvPr/>
        </p:nvSpPr>
        <p:spPr>
          <a:xfrm>
            <a:off x="9350004" y="6068962"/>
            <a:ext cx="3401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x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0024BBC1-DC76-FDC3-59A8-A1430A494C57}"/>
              </a:ext>
            </a:extLst>
          </p:cNvPr>
          <p:cNvSpPr/>
          <p:nvPr/>
        </p:nvSpPr>
        <p:spPr>
          <a:xfrm>
            <a:off x="9505335" y="5423307"/>
            <a:ext cx="471949" cy="638280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702D51-D130-763A-90E7-3083961A072C}"/>
              </a:ext>
            </a:extLst>
          </p:cNvPr>
          <p:cNvSpPr txBox="1"/>
          <p:nvPr/>
        </p:nvSpPr>
        <p:spPr>
          <a:xfrm>
            <a:off x="10010172" y="4993362"/>
            <a:ext cx="1672253" cy="120032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Leaf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'x'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value: 0.69</a:t>
            </a:r>
          </a:p>
        </p:txBody>
      </p:sp>
    </p:spTree>
    <p:extLst>
      <p:ext uri="{BB962C8B-B14F-4D97-AF65-F5344CB8AC3E}">
        <p14:creationId xmlns:p14="http://schemas.microsoft.com/office/powerpoint/2010/main" val="6665124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9C069-4592-E3AB-A17C-001F4A392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(Whiteboard example)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0823D1-3E81-385E-1B76-378454AE4609}"/>
              </a:ext>
            </a:extLst>
          </p:cNvPr>
          <p:cNvSpPr txBox="1"/>
          <p:nvPr/>
        </p:nvSpPr>
        <p:spPr>
          <a:xfrm>
            <a:off x="415952" y="1183342"/>
            <a:ext cx="684354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Courier" pitchFamily="2" charset="0"/>
              </a:rPr>
              <a:t>x = Leaf(</a:t>
            </a:r>
            <a:r>
              <a:rPr lang="en-US" sz="2800" dirty="0" err="1">
                <a:latin typeface="Courier" pitchFamily="2" charset="0"/>
              </a:rPr>
              <a:t>math.log</a:t>
            </a:r>
            <a:r>
              <a:rPr lang="en-US" sz="2800" dirty="0">
                <a:latin typeface="Courier" pitchFamily="2" charset="0"/>
              </a:rPr>
              <a:t>(2), name='x’)</a:t>
            </a:r>
          </a:p>
          <a:p>
            <a:r>
              <a:rPr lang="en-US" sz="2800" dirty="0" err="1">
                <a:latin typeface="Courier" pitchFamily="2" charset="0"/>
              </a:rPr>
              <a:t>cosh</a:t>
            </a:r>
            <a:r>
              <a:rPr lang="en-US" sz="2800" dirty="0">
                <a:latin typeface="Courier" pitchFamily="2" charset="0"/>
              </a:rPr>
              <a:t> = Mean(Exp(x), Exp(-x))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A4C3BB-E16C-36D8-26B3-D3A1D310F493}"/>
              </a:ext>
            </a:extLst>
          </p:cNvPr>
          <p:cNvSpPr txBox="1"/>
          <p:nvPr/>
        </p:nvSpPr>
        <p:spPr>
          <a:xfrm>
            <a:off x="10010172" y="4993362"/>
            <a:ext cx="1672253" cy="120032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Leaf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'x'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value: 0.69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183148-4F14-E4EC-F32D-788FC4C856A5}"/>
              </a:ext>
            </a:extLst>
          </p:cNvPr>
          <p:cNvSpPr txBox="1"/>
          <p:nvPr/>
        </p:nvSpPr>
        <p:spPr>
          <a:xfrm>
            <a:off x="9350004" y="6068962"/>
            <a:ext cx="3401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x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0024BBC1-DC76-FDC3-59A8-A1430A494C57}"/>
              </a:ext>
            </a:extLst>
          </p:cNvPr>
          <p:cNvSpPr/>
          <p:nvPr/>
        </p:nvSpPr>
        <p:spPr>
          <a:xfrm>
            <a:off x="9505335" y="5423307"/>
            <a:ext cx="471949" cy="638280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16E396-DDD9-190F-7265-49FD2E64B092}"/>
              </a:ext>
            </a:extLst>
          </p:cNvPr>
          <p:cNvSpPr txBox="1"/>
          <p:nvPr/>
        </p:nvSpPr>
        <p:spPr>
          <a:xfrm>
            <a:off x="7125111" y="2795493"/>
            <a:ext cx="1672253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Exp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[x]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A12A6A6F-64BB-C1E2-E9F1-95E4AEA8F101}"/>
              </a:ext>
            </a:extLst>
          </p:cNvPr>
          <p:cNvSpPr/>
          <p:nvPr/>
        </p:nvSpPr>
        <p:spPr>
          <a:xfrm flipV="1">
            <a:off x="3713276" y="2501571"/>
            <a:ext cx="3411835" cy="800963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eft Brace 9">
            <a:extLst>
              <a:ext uri="{FF2B5EF4-FFF2-40B4-BE49-F238E27FC236}">
                <a16:creationId xmlns:a16="http://schemas.microsoft.com/office/drawing/2014/main" id="{FB5A26F1-38FE-090D-BD83-3F80D91C9DDD}"/>
              </a:ext>
            </a:extLst>
          </p:cNvPr>
          <p:cNvSpPr/>
          <p:nvPr/>
        </p:nvSpPr>
        <p:spPr>
          <a:xfrm rot="16200000">
            <a:off x="3612767" y="1562655"/>
            <a:ext cx="201018" cy="1370525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85B2D81B-3C55-829D-7B84-B66776BF8046}"/>
              </a:ext>
            </a:extLst>
          </p:cNvPr>
          <p:cNvSpPr/>
          <p:nvPr/>
        </p:nvSpPr>
        <p:spPr>
          <a:xfrm rot="4217566">
            <a:off x="8638309" y="3363723"/>
            <a:ext cx="2307672" cy="1490554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4368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9C069-4592-E3AB-A17C-001F4A392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(Whiteboard example)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0823D1-3E81-385E-1B76-378454AE4609}"/>
              </a:ext>
            </a:extLst>
          </p:cNvPr>
          <p:cNvSpPr txBox="1"/>
          <p:nvPr/>
        </p:nvSpPr>
        <p:spPr>
          <a:xfrm>
            <a:off x="415952" y="1183342"/>
            <a:ext cx="684354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Courier" pitchFamily="2" charset="0"/>
              </a:rPr>
              <a:t>x = Leaf(</a:t>
            </a:r>
            <a:r>
              <a:rPr lang="en-US" sz="2800" dirty="0" err="1">
                <a:latin typeface="Courier" pitchFamily="2" charset="0"/>
              </a:rPr>
              <a:t>math.log</a:t>
            </a:r>
            <a:r>
              <a:rPr lang="en-US" sz="2800" dirty="0">
                <a:latin typeface="Courier" pitchFamily="2" charset="0"/>
              </a:rPr>
              <a:t>(2), name='x’)</a:t>
            </a:r>
          </a:p>
          <a:p>
            <a:r>
              <a:rPr lang="en-US" sz="2800" dirty="0" err="1">
                <a:latin typeface="Courier" pitchFamily="2" charset="0"/>
              </a:rPr>
              <a:t>cosh</a:t>
            </a:r>
            <a:r>
              <a:rPr lang="en-US" sz="2800" dirty="0">
                <a:latin typeface="Courier" pitchFamily="2" charset="0"/>
              </a:rPr>
              <a:t> = Mean(Exp(x), Exp(-x))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A4C3BB-E16C-36D8-26B3-D3A1D310F493}"/>
              </a:ext>
            </a:extLst>
          </p:cNvPr>
          <p:cNvSpPr txBox="1"/>
          <p:nvPr/>
        </p:nvSpPr>
        <p:spPr>
          <a:xfrm>
            <a:off x="10010172" y="4993362"/>
            <a:ext cx="1672253" cy="120032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Leaf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'x'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value: 0.69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183148-4F14-E4EC-F32D-788FC4C856A5}"/>
              </a:ext>
            </a:extLst>
          </p:cNvPr>
          <p:cNvSpPr txBox="1"/>
          <p:nvPr/>
        </p:nvSpPr>
        <p:spPr>
          <a:xfrm>
            <a:off x="9350004" y="6068962"/>
            <a:ext cx="3401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x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0024BBC1-DC76-FDC3-59A8-A1430A494C57}"/>
              </a:ext>
            </a:extLst>
          </p:cNvPr>
          <p:cNvSpPr/>
          <p:nvPr/>
        </p:nvSpPr>
        <p:spPr>
          <a:xfrm>
            <a:off x="9505335" y="5423307"/>
            <a:ext cx="471949" cy="638280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16E396-DDD9-190F-7265-49FD2E64B092}"/>
              </a:ext>
            </a:extLst>
          </p:cNvPr>
          <p:cNvSpPr txBox="1"/>
          <p:nvPr/>
        </p:nvSpPr>
        <p:spPr>
          <a:xfrm>
            <a:off x="7125111" y="2795493"/>
            <a:ext cx="1672253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Exp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[x]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</a:p>
        </p:txBody>
      </p:sp>
      <p:sp>
        <p:nvSpPr>
          <p:cNvPr id="10" name="Left Brace 9">
            <a:extLst>
              <a:ext uri="{FF2B5EF4-FFF2-40B4-BE49-F238E27FC236}">
                <a16:creationId xmlns:a16="http://schemas.microsoft.com/office/drawing/2014/main" id="{FB5A26F1-38FE-090D-BD83-3F80D91C9DDD}"/>
              </a:ext>
            </a:extLst>
          </p:cNvPr>
          <p:cNvSpPr/>
          <p:nvPr/>
        </p:nvSpPr>
        <p:spPr>
          <a:xfrm rot="16200000">
            <a:off x="5758150" y="2010576"/>
            <a:ext cx="201017" cy="474688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85B2D81B-3C55-829D-7B84-B66776BF8046}"/>
              </a:ext>
            </a:extLst>
          </p:cNvPr>
          <p:cNvSpPr/>
          <p:nvPr/>
        </p:nvSpPr>
        <p:spPr>
          <a:xfrm rot="4217566">
            <a:off x="8638309" y="3363723"/>
            <a:ext cx="2307672" cy="1490554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A91169-6CB1-F6BE-E721-5BD9E7E429D4}"/>
              </a:ext>
            </a:extLst>
          </p:cNvPr>
          <p:cNvSpPr txBox="1"/>
          <p:nvPr/>
        </p:nvSpPr>
        <p:spPr>
          <a:xfrm>
            <a:off x="4688947" y="2448262"/>
            <a:ext cx="212083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“</a:t>
            </a:r>
            <a:r>
              <a:rPr lang="en-US" sz="2800" dirty="0">
                <a:latin typeface="Courier" pitchFamily="2" charset="0"/>
              </a:rPr>
              <a:t>-</a:t>
            </a:r>
            <a:r>
              <a:rPr lang="en-US" sz="2800" dirty="0"/>
              <a:t>object”</a:t>
            </a:r>
            <a:br>
              <a:rPr lang="en-US" sz="2800" dirty="0"/>
            </a:br>
            <a:r>
              <a:rPr lang="en-US" sz="2800" dirty="0"/>
              <a:t>usually illegal</a:t>
            </a:r>
            <a:br>
              <a:rPr lang="en-US" sz="2800" dirty="0"/>
            </a:br>
            <a:r>
              <a:rPr lang="en-US" sz="2800" dirty="0"/>
              <a:t>in python!</a:t>
            </a:r>
          </a:p>
        </p:txBody>
      </p:sp>
    </p:spTree>
    <p:extLst>
      <p:ext uri="{BB962C8B-B14F-4D97-AF65-F5344CB8AC3E}">
        <p14:creationId xmlns:p14="http://schemas.microsoft.com/office/powerpoint/2010/main" val="13297078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9C069-4592-E3AB-A17C-001F4A392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(Whiteboard example)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0823D1-3E81-385E-1B76-378454AE4609}"/>
              </a:ext>
            </a:extLst>
          </p:cNvPr>
          <p:cNvSpPr txBox="1"/>
          <p:nvPr/>
        </p:nvSpPr>
        <p:spPr>
          <a:xfrm>
            <a:off x="415952" y="1183342"/>
            <a:ext cx="684354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Courier" pitchFamily="2" charset="0"/>
              </a:rPr>
              <a:t>x = Leaf(</a:t>
            </a:r>
            <a:r>
              <a:rPr lang="en-US" sz="2800" dirty="0" err="1">
                <a:latin typeface="Courier" pitchFamily="2" charset="0"/>
              </a:rPr>
              <a:t>math.log</a:t>
            </a:r>
            <a:r>
              <a:rPr lang="en-US" sz="2800" dirty="0">
                <a:latin typeface="Courier" pitchFamily="2" charset="0"/>
              </a:rPr>
              <a:t>(2), name='x’)</a:t>
            </a:r>
          </a:p>
          <a:p>
            <a:r>
              <a:rPr lang="en-US" sz="2800" dirty="0" err="1">
                <a:latin typeface="Courier" pitchFamily="2" charset="0"/>
              </a:rPr>
              <a:t>cosh</a:t>
            </a:r>
            <a:r>
              <a:rPr lang="en-US" sz="2800" dirty="0">
                <a:latin typeface="Courier" pitchFamily="2" charset="0"/>
              </a:rPr>
              <a:t> = Mean(Exp(x), Exp(-x))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A4C3BB-E16C-36D8-26B3-D3A1D310F493}"/>
              </a:ext>
            </a:extLst>
          </p:cNvPr>
          <p:cNvSpPr txBox="1"/>
          <p:nvPr/>
        </p:nvSpPr>
        <p:spPr>
          <a:xfrm>
            <a:off x="10010172" y="4993362"/>
            <a:ext cx="1672253" cy="120032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Leaf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'x'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value: 0.69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183148-4F14-E4EC-F32D-788FC4C856A5}"/>
              </a:ext>
            </a:extLst>
          </p:cNvPr>
          <p:cNvSpPr txBox="1"/>
          <p:nvPr/>
        </p:nvSpPr>
        <p:spPr>
          <a:xfrm>
            <a:off x="9350004" y="6068962"/>
            <a:ext cx="3401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x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0024BBC1-DC76-FDC3-59A8-A1430A494C57}"/>
              </a:ext>
            </a:extLst>
          </p:cNvPr>
          <p:cNvSpPr/>
          <p:nvPr/>
        </p:nvSpPr>
        <p:spPr>
          <a:xfrm>
            <a:off x="9505335" y="5423307"/>
            <a:ext cx="471949" cy="638280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16E396-DDD9-190F-7265-49FD2E64B092}"/>
              </a:ext>
            </a:extLst>
          </p:cNvPr>
          <p:cNvSpPr txBox="1"/>
          <p:nvPr/>
        </p:nvSpPr>
        <p:spPr>
          <a:xfrm>
            <a:off x="7125111" y="2795493"/>
            <a:ext cx="1672253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Exp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[x]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</a:p>
        </p:txBody>
      </p:sp>
      <p:sp>
        <p:nvSpPr>
          <p:cNvPr id="10" name="Left Brace 9">
            <a:extLst>
              <a:ext uri="{FF2B5EF4-FFF2-40B4-BE49-F238E27FC236}">
                <a16:creationId xmlns:a16="http://schemas.microsoft.com/office/drawing/2014/main" id="{FB5A26F1-38FE-090D-BD83-3F80D91C9DDD}"/>
              </a:ext>
            </a:extLst>
          </p:cNvPr>
          <p:cNvSpPr/>
          <p:nvPr/>
        </p:nvSpPr>
        <p:spPr>
          <a:xfrm rot="16200000">
            <a:off x="5758150" y="2010576"/>
            <a:ext cx="201017" cy="474688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85B2D81B-3C55-829D-7B84-B66776BF8046}"/>
              </a:ext>
            </a:extLst>
          </p:cNvPr>
          <p:cNvSpPr/>
          <p:nvPr/>
        </p:nvSpPr>
        <p:spPr>
          <a:xfrm rot="4217566">
            <a:off x="8638309" y="3363723"/>
            <a:ext cx="2307672" cy="1490554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A91169-6CB1-F6BE-E721-5BD9E7E429D4}"/>
              </a:ext>
            </a:extLst>
          </p:cNvPr>
          <p:cNvSpPr txBox="1"/>
          <p:nvPr/>
        </p:nvSpPr>
        <p:spPr>
          <a:xfrm>
            <a:off x="4688947" y="2448262"/>
            <a:ext cx="212083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“</a:t>
            </a:r>
            <a:r>
              <a:rPr lang="en-US" sz="2800" dirty="0">
                <a:latin typeface="Courier" pitchFamily="2" charset="0"/>
              </a:rPr>
              <a:t>-</a:t>
            </a:r>
            <a:r>
              <a:rPr lang="en-US" sz="2800" dirty="0"/>
              <a:t>object”</a:t>
            </a:r>
            <a:br>
              <a:rPr lang="en-US" sz="2800" dirty="0"/>
            </a:br>
            <a:r>
              <a:rPr lang="en-US" sz="2800" dirty="0"/>
              <a:t>usually illegal</a:t>
            </a:r>
            <a:br>
              <a:rPr lang="en-US" sz="2800" dirty="0"/>
            </a:br>
            <a:r>
              <a:rPr lang="en-US" sz="2800" dirty="0"/>
              <a:t>in python!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0BFC0D8-AAE0-8C20-8569-47AB51B7D04A}"/>
              </a:ext>
            </a:extLst>
          </p:cNvPr>
          <p:cNvSpPr txBox="1"/>
          <p:nvPr/>
        </p:nvSpPr>
        <p:spPr>
          <a:xfrm>
            <a:off x="402330" y="4189127"/>
            <a:ext cx="91030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But the </a:t>
            </a:r>
            <a:r>
              <a:rPr lang="en-US" sz="2800" dirty="0" err="1"/>
              <a:t>ComputationNode</a:t>
            </a:r>
            <a:r>
              <a:rPr lang="en-US" sz="2800" dirty="0"/>
              <a:t> class defines an </a:t>
            </a:r>
            <a:r>
              <a:rPr lang="en-US" sz="2800" i="1" dirty="0"/>
              <a:t>operator overload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D1C3033-6BF0-A930-2DB5-28DE6D7B77DD}"/>
              </a:ext>
            </a:extLst>
          </p:cNvPr>
          <p:cNvSpPr txBox="1"/>
          <p:nvPr/>
        </p:nvSpPr>
        <p:spPr>
          <a:xfrm>
            <a:off x="2788149" y="4689705"/>
            <a:ext cx="512512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ourier" pitchFamily="2" charset="0"/>
              </a:rPr>
              <a:t>def __neg__(self):</a:t>
            </a:r>
            <a:br>
              <a:rPr lang="en-US" sz="2800" dirty="0">
                <a:latin typeface="Courier" pitchFamily="2" charset="0"/>
              </a:rPr>
            </a:br>
            <a:r>
              <a:rPr lang="en-US" sz="2800" dirty="0">
                <a:latin typeface="Courier" pitchFamily="2" charset="0"/>
              </a:rPr>
              <a:t>    return Negate(self)</a:t>
            </a:r>
          </a:p>
        </p:txBody>
      </p:sp>
    </p:spTree>
    <p:extLst>
      <p:ext uri="{BB962C8B-B14F-4D97-AF65-F5344CB8AC3E}">
        <p14:creationId xmlns:p14="http://schemas.microsoft.com/office/powerpoint/2010/main" val="18692282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9C069-4592-E3AB-A17C-001F4A392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(Whiteboard example)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0823D1-3E81-385E-1B76-378454AE4609}"/>
              </a:ext>
            </a:extLst>
          </p:cNvPr>
          <p:cNvSpPr txBox="1"/>
          <p:nvPr/>
        </p:nvSpPr>
        <p:spPr>
          <a:xfrm>
            <a:off x="415952" y="1183342"/>
            <a:ext cx="684354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Courier" pitchFamily="2" charset="0"/>
              </a:rPr>
              <a:t>x = Leaf(</a:t>
            </a:r>
            <a:r>
              <a:rPr lang="en-US" sz="2800" dirty="0" err="1">
                <a:latin typeface="Courier" pitchFamily="2" charset="0"/>
              </a:rPr>
              <a:t>math.log</a:t>
            </a:r>
            <a:r>
              <a:rPr lang="en-US" sz="2800" dirty="0">
                <a:latin typeface="Courier" pitchFamily="2" charset="0"/>
              </a:rPr>
              <a:t>(2), name='x’)</a:t>
            </a:r>
          </a:p>
          <a:p>
            <a:r>
              <a:rPr lang="en-US" sz="2800" dirty="0" err="1">
                <a:latin typeface="Courier" pitchFamily="2" charset="0"/>
              </a:rPr>
              <a:t>cosh</a:t>
            </a:r>
            <a:r>
              <a:rPr lang="en-US" sz="2800" dirty="0">
                <a:latin typeface="Courier" pitchFamily="2" charset="0"/>
              </a:rPr>
              <a:t> = Mean(Exp(x), Exp(-x))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A4C3BB-E16C-36D8-26B3-D3A1D310F493}"/>
              </a:ext>
            </a:extLst>
          </p:cNvPr>
          <p:cNvSpPr txBox="1"/>
          <p:nvPr/>
        </p:nvSpPr>
        <p:spPr>
          <a:xfrm>
            <a:off x="10010172" y="4993362"/>
            <a:ext cx="1672253" cy="120032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Leaf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'x'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value: 0.69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183148-4F14-E4EC-F32D-788FC4C856A5}"/>
              </a:ext>
            </a:extLst>
          </p:cNvPr>
          <p:cNvSpPr txBox="1"/>
          <p:nvPr/>
        </p:nvSpPr>
        <p:spPr>
          <a:xfrm>
            <a:off x="9350004" y="6068962"/>
            <a:ext cx="3401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x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0024BBC1-DC76-FDC3-59A8-A1430A494C57}"/>
              </a:ext>
            </a:extLst>
          </p:cNvPr>
          <p:cNvSpPr/>
          <p:nvPr/>
        </p:nvSpPr>
        <p:spPr>
          <a:xfrm>
            <a:off x="9505335" y="5423307"/>
            <a:ext cx="471949" cy="638280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16E396-DDD9-190F-7265-49FD2E64B092}"/>
              </a:ext>
            </a:extLst>
          </p:cNvPr>
          <p:cNvSpPr txBox="1"/>
          <p:nvPr/>
        </p:nvSpPr>
        <p:spPr>
          <a:xfrm>
            <a:off x="7125111" y="2795493"/>
            <a:ext cx="1672253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Exp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[x]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</a:p>
        </p:txBody>
      </p:sp>
      <p:sp>
        <p:nvSpPr>
          <p:cNvPr id="10" name="Left Brace 9">
            <a:extLst>
              <a:ext uri="{FF2B5EF4-FFF2-40B4-BE49-F238E27FC236}">
                <a16:creationId xmlns:a16="http://schemas.microsoft.com/office/drawing/2014/main" id="{FB5A26F1-38FE-090D-BD83-3F80D91C9DDD}"/>
              </a:ext>
            </a:extLst>
          </p:cNvPr>
          <p:cNvSpPr/>
          <p:nvPr/>
        </p:nvSpPr>
        <p:spPr>
          <a:xfrm rot="16200000">
            <a:off x="5758150" y="2010576"/>
            <a:ext cx="201017" cy="474688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85B2D81B-3C55-829D-7B84-B66776BF8046}"/>
              </a:ext>
            </a:extLst>
          </p:cNvPr>
          <p:cNvSpPr/>
          <p:nvPr/>
        </p:nvSpPr>
        <p:spPr>
          <a:xfrm rot="4217566">
            <a:off x="8638309" y="3363723"/>
            <a:ext cx="2307672" cy="1490554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A91169-6CB1-F6BE-E721-5BD9E7E429D4}"/>
              </a:ext>
            </a:extLst>
          </p:cNvPr>
          <p:cNvSpPr txBox="1"/>
          <p:nvPr/>
        </p:nvSpPr>
        <p:spPr>
          <a:xfrm>
            <a:off x="4690422" y="2448262"/>
            <a:ext cx="21178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Courier" pitchFamily="2" charset="0"/>
              </a:rPr>
              <a:t>Negate(x)</a:t>
            </a:r>
            <a:endParaRPr lang="en-US" sz="28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0BFC0D8-AAE0-8C20-8569-47AB51B7D04A}"/>
              </a:ext>
            </a:extLst>
          </p:cNvPr>
          <p:cNvSpPr txBox="1"/>
          <p:nvPr/>
        </p:nvSpPr>
        <p:spPr>
          <a:xfrm>
            <a:off x="402330" y="4189127"/>
            <a:ext cx="91030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But the </a:t>
            </a:r>
            <a:r>
              <a:rPr lang="en-US" sz="2800" dirty="0" err="1"/>
              <a:t>ComputationNode</a:t>
            </a:r>
            <a:r>
              <a:rPr lang="en-US" sz="2800" dirty="0"/>
              <a:t> class defines an </a:t>
            </a:r>
            <a:r>
              <a:rPr lang="en-US" sz="2800" i="1" dirty="0"/>
              <a:t>operator overload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D1C3033-6BF0-A930-2DB5-28DE6D7B77DD}"/>
              </a:ext>
            </a:extLst>
          </p:cNvPr>
          <p:cNvSpPr txBox="1"/>
          <p:nvPr/>
        </p:nvSpPr>
        <p:spPr>
          <a:xfrm>
            <a:off x="2788149" y="4689705"/>
            <a:ext cx="512512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ourier" pitchFamily="2" charset="0"/>
              </a:rPr>
              <a:t>def __neg__(self):</a:t>
            </a:r>
            <a:br>
              <a:rPr lang="en-US" sz="2800" dirty="0">
                <a:latin typeface="Courier" pitchFamily="2" charset="0"/>
              </a:rPr>
            </a:br>
            <a:r>
              <a:rPr lang="en-US" sz="2800" dirty="0">
                <a:latin typeface="Courier" pitchFamily="2" charset="0"/>
              </a:rPr>
              <a:t>    return Negate(self)</a:t>
            </a:r>
          </a:p>
        </p:txBody>
      </p:sp>
    </p:spTree>
    <p:extLst>
      <p:ext uri="{BB962C8B-B14F-4D97-AF65-F5344CB8AC3E}">
        <p14:creationId xmlns:p14="http://schemas.microsoft.com/office/powerpoint/2010/main" val="29738375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9C069-4592-E3AB-A17C-001F4A392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(Whiteboard example)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0823D1-3E81-385E-1B76-378454AE4609}"/>
              </a:ext>
            </a:extLst>
          </p:cNvPr>
          <p:cNvSpPr txBox="1"/>
          <p:nvPr/>
        </p:nvSpPr>
        <p:spPr>
          <a:xfrm>
            <a:off x="415952" y="1183342"/>
            <a:ext cx="684354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Courier" pitchFamily="2" charset="0"/>
              </a:rPr>
              <a:t>x = Leaf(</a:t>
            </a:r>
            <a:r>
              <a:rPr lang="en-US" sz="2800" dirty="0" err="1">
                <a:latin typeface="Courier" pitchFamily="2" charset="0"/>
              </a:rPr>
              <a:t>math.log</a:t>
            </a:r>
            <a:r>
              <a:rPr lang="en-US" sz="2800" dirty="0">
                <a:latin typeface="Courier" pitchFamily="2" charset="0"/>
              </a:rPr>
              <a:t>(2), name='x’)</a:t>
            </a:r>
          </a:p>
          <a:p>
            <a:r>
              <a:rPr lang="en-US" sz="2800" dirty="0" err="1">
                <a:latin typeface="Courier" pitchFamily="2" charset="0"/>
              </a:rPr>
              <a:t>cosh</a:t>
            </a:r>
            <a:r>
              <a:rPr lang="en-US" sz="2800" dirty="0">
                <a:latin typeface="Courier" pitchFamily="2" charset="0"/>
              </a:rPr>
              <a:t> = Mean(Exp(x), Exp(-x))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A4C3BB-E16C-36D8-26B3-D3A1D310F493}"/>
              </a:ext>
            </a:extLst>
          </p:cNvPr>
          <p:cNvSpPr txBox="1"/>
          <p:nvPr/>
        </p:nvSpPr>
        <p:spPr>
          <a:xfrm>
            <a:off x="10010172" y="4993362"/>
            <a:ext cx="1672253" cy="120032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Leaf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'x'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value: 0.69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183148-4F14-E4EC-F32D-788FC4C856A5}"/>
              </a:ext>
            </a:extLst>
          </p:cNvPr>
          <p:cNvSpPr txBox="1"/>
          <p:nvPr/>
        </p:nvSpPr>
        <p:spPr>
          <a:xfrm>
            <a:off x="9350004" y="6068962"/>
            <a:ext cx="3401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x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0024BBC1-DC76-FDC3-59A8-A1430A494C57}"/>
              </a:ext>
            </a:extLst>
          </p:cNvPr>
          <p:cNvSpPr/>
          <p:nvPr/>
        </p:nvSpPr>
        <p:spPr>
          <a:xfrm>
            <a:off x="9505335" y="5423307"/>
            <a:ext cx="471949" cy="638280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16E396-DDD9-190F-7265-49FD2E64B092}"/>
              </a:ext>
            </a:extLst>
          </p:cNvPr>
          <p:cNvSpPr txBox="1"/>
          <p:nvPr/>
        </p:nvSpPr>
        <p:spPr>
          <a:xfrm>
            <a:off x="7125111" y="2795493"/>
            <a:ext cx="1672253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Exp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[x]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</a:p>
        </p:txBody>
      </p:sp>
      <p:sp>
        <p:nvSpPr>
          <p:cNvPr id="10" name="Left Brace 9">
            <a:extLst>
              <a:ext uri="{FF2B5EF4-FFF2-40B4-BE49-F238E27FC236}">
                <a16:creationId xmlns:a16="http://schemas.microsoft.com/office/drawing/2014/main" id="{FB5A26F1-38FE-090D-BD83-3F80D91C9DDD}"/>
              </a:ext>
            </a:extLst>
          </p:cNvPr>
          <p:cNvSpPr/>
          <p:nvPr/>
        </p:nvSpPr>
        <p:spPr>
          <a:xfrm rot="16200000">
            <a:off x="5758150" y="2010576"/>
            <a:ext cx="201017" cy="474688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85B2D81B-3C55-829D-7B84-B66776BF8046}"/>
              </a:ext>
            </a:extLst>
          </p:cNvPr>
          <p:cNvSpPr/>
          <p:nvPr/>
        </p:nvSpPr>
        <p:spPr>
          <a:xfrm rot="4217566">
            <a:off x="8638309" y="3363723"/>
            <a:ext cx="2307672" cy="1490554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A91169-6CB1-F6BE-E721-5BD9E7E429D4}"/>
              </a:ext>
            </a:extLst>
          </p:cNvPr>
          <p:cNvSpPr txBox="1"/>
          <p:nvPr/>
        </p:nvSpPr>
        <p:spPr>
          <a:xfrm>
            <a:off x="4690422" y="2448262"/>
            <a:ext cx="21178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Courier" pitchFamily="2" charset="0"/>
              </a:rPr>
              <a:t>Negate(x)</a:t>
            </a:r>
            <a:endParaRPr lang="en-US" sz="28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0BFC0D8-AAE0-8C20-8569-47AB51B7D04A}"/>
              </a:ext>
            </a:extLst>
          </p:cNvPr>
          <p:cNvSpPr txBox="1"/>
          <p:nvPr/>
        </p:nvSpPr>
        <p:spPr>
          <a:xfrm>
            <a:off x="402330" y="4189127"/>
            <a:ext cx="91030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But the </a:t>
            </a:r>
            <a:r>
              <a:rPr lang="en-US" sz="2800" dirty="0" err="1"/>
              <a:t>ComputationNode</a:t>
            </a:r>
            <a:r>
              <a:rPr lang="en-US" sz="2800" dirty="0"/>
              <a:t> class defines an </a:t>
            </a:r>
            <a:r>
              <a:rPr lang="en-US" sz="2800" i="1" dirty="0"/>
              <a:t>operator overload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D1C3033-6BF0-A930-2DB5-28DE6D7B77DD}"/>
              </a:ext>
            </a:extLst>
          </p:cNvPr>
          <p:cNvSpPr txBox="1"/>
          <p:nvPr/>
        </p:nvSpPr>
        <p:spPr>
          <a:xfrm>
            <a:off x="2788149" y="4689705"/>
            <a:ext cx="512512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ourier" pitchFamily="2" charset="0"/>
              </a:rPr>
              <a:t>def __neg__(self):</a:t>
            </a:r>
            <a:br>
              <a:rPr lang="en-US" sz="2800" dirty="0">
                <a:latin typeface="Courier" pitchFamily="2" charset="0"/>
              </a:rPr>
            </a:br>
            <a:r>
              <a:rPr lang="en-US" sz="2800" dirty="0">
                <a:latin typeface="Courier" pitchFamily="2" charset="0"/>
              </a:rPr>
              <a:t>    return Negate(self)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633FADB-8555-93A3-0F0F-34475ED690EE}"/>
              </a:ext>
            </a:extLst>
          </p:cNvPr>
          <p:cNvSpPr txBox="1"/>
          <p:nvPr/>
        </p:nvSpPr>
        <p:spPr>
          <a:xfrm>
            <a:off x="402330" y="5714203"/>
            <a:ext cx="9060430" cy="11027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We also have “</a:t>
            </a:r>
            <a:r>
              <a:rPr lang="en-US" sz="2800" dirty="0" err="1">
                <a:latin typeface="Courier" pitchFamily="2" charset="0"/>
              </a:rPr>
              <a:t>x+y</a:t>
            </a:r>
            <a:r>
              <a:rPr lang="en-US" sz="2800" dirty="0"/>
              <a:t>” via </a:t>
            </a:r>
            <a:r>
              <a:rPr lang="en-US" sz="2800" dirty="0">
                <a:latin typeface="Courier" pitchFamily="2" charset="0"/>
              </a:rPr>
              <a:t>__add__</a:t>
            </a:r>
            <a:r>
              <a:rPr lang="en-US" sz="2800" dirty="0"/>
              <a:t> and “</a:t>
            </a:r>
            <a:r>
              <a:rPr lang="en-US" sz="2800" dirty="0">
                <a:latin typeface="Courier" pitchFamily="2" charset="0"/>
              </a:rPr>
              <a:t>x*y</a:t>
            </a:r>
            <a:r>
              <a:rPr lang="en-US" sz="2800" dirty="0"/>
              <a:t>” and “</a:t>
            </a:r>
            <a:r>
              <a:rPr lang="en-US" sz="2800" dirty="0" err="1">
                <a:latin typeface="Courier" pitchFamily="2" charset="0"/>
              </a:rPr>
              <a:t>x@y</a:t>
            </a:r>
            <a:r>
              <a:rPr lang="en-US" sz="2800" dirty="0"/>
              <a:t>” </a:t>
            </a:r>
            <a:r>
              <a:rPr lang="en-US" sz="2800" dirty="0" err="1"/>
              <a:t>etc</a:t>
            </a:r>
            <a:endParaRPr lang="en-US" sz="2800" dirty="0"/>
          </a:p>
          <a:p>
            <a:pPr algn="ctr">
              <a:lnSpc>
                <a:spcPct val="150000"/>
              </a:lnSpc>
            </a:pPr>
            <a:r>
              <a:rPr lang="en-US" sz="2800" dirty="0" err="1">
                <a:highlight>
                  <a:srgbClr val="FFFF00"/>
                </a:highlight>
              </a:rPr>
              <a:t>pytorch</a:t>
            </a:r>
            <a:r>
              <a:rPr lang="en-US" sz="2800" dirty="0">
                <a:highlight>
                  <a:srgbClr val="FFFF00"/>
                </a:highlight>
              </a:rPr>
              <a:t> works this way! </a:t>
            </a:r>
            <a:endParaRPr lang="en-US" sz="2800" i="1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887504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9C069-4592-E3AB-A17C-001F4A392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(Whiteboard example)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0823D1-3E81-385E-1B76-378454AE4609}"/>
              </a:ext>
            </a:extLst>
          </p:cNvPr>
          <p:cNvSpPr txBox="1"/>
          <p:nvPr/>
        </p:nvSpPr>
        <p:spPr>
          <a:xfrm>
            <a:off x="415952" y="1183342"/>
            <a:ext cx="684354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Courier" pitchFamily="2" charset="0"/>
              </a:rPr>
              <a:t>x = Leaf(</a:t>
            </a:r>
            <a:r>
              <a:rPr lang="en-US" sz="2800" dirty="0" err="1">
                <a:latin typeface="Courier" pitchFamily="2" charset="0"/>
              </a:rPr>
              <a:t>math.log</a:t>
            </a:r>
            <a:r>
              <a:rPr lang="en-US" sz="2800" dirty="0">
                <a:latin typeface="Courier" pitchFamily="2" charset="0"/>
              </a:rPr>
              <a:t>(2), name='x’)</a:t>
            </a:r>
          </a:p>
          <a:p>
            <a:r>
              <a:rPr lang="en-US" sz="2800" dirty="0" err="1">
                <a:latin typeface="Courier" pitchFamily="2" charset="0"/>
              </a:rPr>
              <a:t>cosh</a:t>
            </a:r>
            <a:r>
              <a:rPr lang="en-US" sz="2800" dirty="0">
                <a:latin typeface="Courier" pitchFamily="2" charset="0"/>
              </a:rPr>
              <a:t> = Mean(Exp(x), Exp(-x))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A4C3BB-E16C-36D8-26B3-D3A1D310F493}"/>
              </a:ext>
            </a:extLst>
          </p:cNvPr>
          <p:cNvSpPr txBox="1"/>
          <p:nvPr/>
        </p:nvSpPr>
        <p:spPr>
          <a:xfrm>
            <a:off x="10010172" y="4993362"/>
            <a:ext cx="1672253" cy="120032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Leaf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'x'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value: 0.69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183148-4F14-E4EC-F32D-788FC4C856A5}"/>
              </a:ext>
            </a:extLst>
          </p:cNvPr>
          <p:cNvSpPr txBox="1"/>
          <p:nvPr/>
        </p:nvSpPr>
        <p:spPr>
          <a:xfrm>
            <a:off x="9350004" y="6068962"/>
            <a:ext cx="3401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x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0024BBC1-DC76-FDC3-59A8-A1430A494C57}"/>
              </a:ext>
            </a:extLst>
          </p:cNvPr>
          <p:cNvSpPr/>
          <p:nvPr/>
        </p:nvSpPr>
        <p:spPr>
          <a:xfrm>
            <a:off x="9505335" y="5423307"/>
            <a:ext cx="471949" cy="638280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16E396-DDD9-190F-7265-49FD2E64B092}"/>
              </a:ext>
            </a:extLst>
          </p:cNvPr>
          <p:cNvSpPr txBox="1"/>
          <p:nvPr/>
        </p:nvSpPr>
        <p:spPr>
          <a:xfrm>
            <a:off x="7125111" y="2795493"/>
            <a:ext cx="1672253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Exp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[x]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</a:p>
        </p:txBody>
      </p:sp>
      <p:sp>
        <p:nvSpPr>
          <p:cNvPr id="10" name="Left Brace 9">
            <a:extLst>
              <a:ext uri="{FF2B5EF4-FFF2-40B4-BE49-F238E27FC236}">
                <a16:creationId xmlns:a16="http://schemas.microsoft.com/office/drawing/2014/main" id="{FB5A26F1-38FE-090D-BD83-3F80D91C9DDD}"/>
              </a:ext>
            </a:extLst>
          </p:cNvPr>
          <p:cNvSpPr/>
          <p:nvPr/>
        </p:nvSpPr>
        <p:spPr>
          <a:xfrm rot="16200000">
            <a:off x="5758150" y="2010576"/>
            <a:ext cx="201017" cy="474688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85B2D81B-3C55-829D-7B84-B66776BF8046}"/>
              </a:ext>
            </a:extLst>
          </p:cNvPr>
          <p:cNvSpPr/>
          <p:nvPr/>
        </p:nvSpPr>
        <p:spPr>
          <a:xfrm rot="4217566">
            <a:off x="8638309" y="3363723"/>
            <a:ext cx="2307672" cy="1490554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A91169-6CB1-F6BE-E721-5BD9E7E429D4}"/>
              </a:ext>
            </a:extLst>
          </p:cNvPr>
          <p:cNvSpPr txBox="1"/>
          <p:nvPr/>
        </p:nvSpPr>
        <p:spPr>
          <a:xfrm>
            <a:off x="4690422" y="2448262"/>
            <a:ext cx="21178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Courier" pitchFamily="2" charset="0"/>
              </a:rPr>
              <a:t>Negate(x)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23932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9C069-4592-E3AB-A17C-001F4A392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(Whiteboard example)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0823D1-3E81-385E-1B76-378454AE4609}"/>
              </a:ext>
            </a:extLst>
          </p:cNvPr>
          <p:cNvSpPr txBox="1"/>
          <p:nvPr/>
        </p:nvSpPr>
        <p:spPr>
          <a:xfrm>
            <a:off x="415952" y="1183342"/>
            <a:ext cx="684354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Courier" pitchFamily="2" charset="0"/>
              </a:rPr>
              <a:t>x = Leaf(</a:t>
            </a:r>
            <a:r>
              <a:rPr lang="en-US" sz="2800" dirty="0" err="1">
                <a:latin typeface="Courier" pitchFamily="2" charset="0"/>
              </a:rPr>
              <a:t>math.log</a:t>
            </a:r>
            <a:r>
              <a:rPr lang="en-US" sz="2800" dirty="0">
                <a:latin typeface="Courier" pitchFamily="2" charset="0"/>
              </a:rPr>
              <a:t>(2), name='x’)</a:t>
            </a:r>
          </a:p>
          <a:p>
            <a:r>
              <a:rPr lang="en-US" sz="2800" dirty="0" err="1">
                <a:latin typeface="Courier" pitchFamily="2" charset="0"/>
              </a:rPr>
              <a:t>cosh</a:t>
            </a:r>
            <a:r>
              <a:rPr lang="en-US" sz="2800" dirty="0">
                <a:latin typeface="Courier" pitchFamily="2" charset="0"/>
              </a:rPr>
              <a:t> = Mean(Exp(x), Exp(-x))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A4C3BB-E16C-36D8-26B3-D3A1D310F493}"/>
              </a:ext>
            </a:extLst>
          </p:cNvPr>
          <p:cNvSpPr txBox="1"/>
          <p:nvPr/>
        </p:nvSpPr>
        <p:spPr>
          <a:xfrm>
            <a:off x="10010172" y="4993362"/>
            <a:ext cx="1672253" cy="120032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Leaf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'x'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value: 0.69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183148-4F14-E4EC-F32D-788FC4C856A5}"/>
              </a:ext>
            </a:extLst>
          </p:cNvPr>
          <p:cNvSpPr txBox="1"/>
          <p:nvPr/>
        </p:nvSpPr>
        <p:spPr>
          <a:xfrm>
            <a:off x="9350004" y="6068962"/>
            <a:ext cx="3401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x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0024BBC1-DC76-FDC3-59A8-A1430A494C57}"/>
              </a:ext>
            </a:extLst>
          </p:cNvPr>
          <p:cNvSpPr/>
          <p:nvPr/>
        </p:nvSpPr>
        <p:spPr>
          <a:xfrm>
            <a:off x="9505335" y="5423307"/>
            <a:ext cx="471949" cy="638280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16E396-DDD9-190F-7265-49FD2E64B092}"/>
              </a:ext>
            </a:extLst>
          </p:cNvPr>
          <p:cNvSpPr txBox="1"/>
          <p:nvPr/>
        </p:nvSpPr>
        <p:spPr>
          <a:xfrm>
            <a:off x="7125111" y="2795493"/>
            <a:ext cx="1672253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Exp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[x]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</a:p>
        </p:txBody>
      </p:sp>
      <p:sp>
        <p:nvSpPr>
          <p:cNvPr id="10" name="Left Brace 9">
            <a:extLst>
              <a:ext uri="{FF2B5EF4-FFF2-40B4-BE49-F238E27FC236}">
                <a16:creationId xmlns:a16="http://schemas.microsoft.com/office/drawing/2014/main" id="{FB5A26F1-38FE-090D-BD83-3F80D91C9DDD}"/>
              </a:ext>
            </a:extLst>
          </p:cNvPr>
          <p:cNvSpPr/>
          <p:nvPr/>
        </p:nvSpPr>
        <p:spPr>
          <a:xfrm rot="16200000">
            <a:off x="5758150" y="2010576"/>
            <a:ext cx="201017" cy="474688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85B2D81B-3C55-829D-7B84-B66776BF8046}"/>
              </a:ext>
            </a:extLst>
          </p:cNvPr>
          <p:cNvSpPr/>
          <p:nvPr/>
        </p:nvSpPr>
        <p:spPr>
          <a:xfrm rot="2934149">
            <a:off x="8408097" y="3826963"/>
            <a:ext cx="2792499" cy="623023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A91169-6CB1-F6BE-E721-5BD9E7E429D4}"/>
              </a:ext>
            </a:extLst>
          </p:cNvPr>
          <p:cNvSpPr txBox="1"/>
          <p:nvPr/>
        </p:nvSpPr>
        <p:spPr>
          <a:xfrm>
            <a:off x="4690422" y="2448262"/>
            <a:ext cx="21178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Courier" pitchFamily="2" charset="0"/>
              </a:rPr>
              <a:t>Negate(x)</a:t>
            </a:r>
            <a:endParaRPr lang="en-US" sz="2800" dirty="0"/>
          </a:p>
        </p:txBody>
      </p:sp>
      <p:sp>
        <p:nvSpPr>
          <p:cNvPr id="9" name="Left Brace 8">
            <a:extLst>
              <a:ext uri="{FF2B5EF4-FFF2-40B4-BE49-F238E27FC236}">
                <a16:creationId xmlns:a16="http://schemas.microsoft.com/office/drawing/2014/main" id="{440FFE67-4543-5727-F6DA-FF7AFED5AD6B}"/>
              </a:ext>
            </a:extLst>
          </p:cNvPr>
          <p:cNvSpPr/>
          <p:nvPr/>
        </p:nvSpPr>
        <p:spPr>
          <a:xfrm rot="16200000">
            <a:off x="5617535" y="2183491"/>
            <a:ext cx="201017" cy="1776997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620FF58-A87C-4F5F-E4CA-AC1DC548720A}"/>
              </a:ext>
            </a:extLst>
          </p:cNvPr>
          <p:cNvSpPr txBox="1"/>
          <p:nvPr/>
        </p:nvSpPr>
        <p:spPr>
          <a:xfrm>
            <a:off x="7125111" y="4804468"/>
            <a:ext cx="1858201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Negate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[x]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08E235E9-8E05-A569-DEA3-45E83C389E62}"/>
              </a:ext>
            </a:extLst>
          </p:cNvPr>
          <p:cNvSpPr/>
          <p:nvPr/>
        </p:nvSpPr>
        <p:spPr>
          <a:xfrm rot="933053">
            <a:off x="8556012" y="5056290"/>
            <a:ext cx="1413551" cy="397187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28A80551-77D5-C029-66DA-EEEC3F49A0CA}"/>
              </a:ext>
            </a:extLst>
          </p:cNvPr>
          <p:cNvSpPr/>
          <p:nvPr/>
        </p:nvSpPr>
        <p:spPr>
          <a:xfrm rot="2939797" flipV="1">
            <a:off x="5297593" y="4077856"/>
            <a:ext cx="2184846" cy="123477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3450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9C069-4592-E3AB-A17C-001F4A392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(Whiteboard example)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0823D1-3E81-385E-1B76-378454AE4609}"/>
              </a:ext>
            </a:extLst>
          </p:cNvPr>
          <p:cNvSpPr txBox="1"/>
          <p:nvPr/>
        </p:nvSpPr>
        <p:spPr>
          <a:xfrm>
            <a:off x="415952" y="1183342"/>
            <a:ext cx="684354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Courier" pitchFamily="2" charset="0"/>
              </a:rPr>
              <a:t>x = Leaf(</a:t>
            </a:r>
            <a:r>
              <a:rPr lang="en-US" sz="2800" dirty="0" err="1">
                <a:latin typeface="Courier" pitchFamily="2" charset="0"/>
              </a:rPr>
              <a:t>math.log</a:t>
            </a:r>
            <a:r>
              <a:rPr lang="en-US" sz="2800" dirty="0">
                <a:latin typeface="Courier" pitchFamily="2" charset="0"/>
              </a:rPr>
              <a:t>(2), name='x’)</a:t>
            </a:r>
          </a:p>
          <a:p>
            <a:r>
              <a:rPr lang="en-US" sz="2800" dirty="0" err="1">
                <a:latin typeface="Courier" pitchFamily="2" charset="0"/>
              </a:rPr>
              <a:t>cosh</a:t>
            </a:r>
            <a:r>
              <a:rPr lang="en-US" sz="2800" dirty="0">
                <a:latin typeface="Courier" pitchFamily="2" charset="0"/>
              </a:rPr>
              <a:t> = Mean(Exp(x), Exp(-x))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A4C3BB-E16C-36D8-26B3-D3A1D310F493}"/>
              </a:ext>
            </a:extLst>
          </p:cNvPr>
          <p:cNvSpPr txBox="1"/>
          <p:nvPr/>
        </p:nvSpPr>
        <p:spPr>
          <a:xfrm>
            <a:off x="10010172" y="4993362"/>
            <a:ext cx="1672253" cy="120032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Leaf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'x'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value: 0.69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183148-4F14-E4EC-F32D-788FC4C856A5}"/>
              </a:ext>
            </a:extLst>
          </p:cNvPr>
          <p:cNvSpPr txBox="1"/>
          <p:nvPr/>
        </p:nvSpPr>
        <p:spPr>
          <a:xfrm>
            <a:off x="9350004" y="6068962"/>
            <a:ext cx="3401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x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0024BBC1-DC76-FDC3-59A8-A1430A494C57}"/>
              </a:ext>
            </a:extLst>
          </p:cNvPr>
          <p:cNvSpPr/>
          <p:nvPr/>
        </p:nvSpPr>
        <p:spPr>
          <a:xfrm>
            <a:off x="9505335" y="5423307"/>
            <a:ext cx="471949" cy="638280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16E396-DDD9-190F-7265-49FD2E64B092}"/>
              </a:ext>
            </a:extLst>
          </p:cNvPr>
          <p:cNvSpPr txBox="1"/>
          <p:nvPr/>
        </p:nvSpPr>
        <p:spPr>
          <a:xfrm>
            <a:off x="7125111" y="2795493"/>
            <a:ext cx="1672253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Exp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[x]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</a:p>
        </p:txBody>
      </p:sp>
      <p:sp>
        <p:nvSpPr>
          <p:cNvPr id="10" name="Left Brace 9">
            <a:extLst>
              <a:ext uri="{FF2B5EF4-FFF2-40B4-BE49-F238E27FC236}">
                <a16:creationId xmlns:a16="http://schemas.microsoft.com/office/drawing/2014/main" id="{FB5A26F1-38FE-090D-BD83-3F80D91C9DDD}"/>
              </a:ext>
            </a:extLst>
          </p:cNvPr>
          <p:cNvSpPr/>
          <p:nvPr/>
        </p:nvSpPr>
        <p:spPr>
          <a:xfrm rot="16200000">
            <a:off x="5382148" y="1454721"/>
            <a:ext cx="201017" cy="1566472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85B2D81B-3C55-829D-7B84-B66776BF8046}"/>
              </a:ext>
            </a:extLst>
          </p:cNvPr>
          <p:cNvSpPr/>
          <p:nvPr/>
        </p:nvSpPr>
        <p:spPr>
          <a:xfrm rot="2934149">
            <a:off x="8408097" y="3826963"/>
            <a:ext cx="2792499" cy="623023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620FF58-A87C-4F5F-E4CA-AC1DC548720A}"/>
              </a:ext>
            </a:extLst>
          </p:cNvPr>
          <p:cNvSpPr txBox="1"/>
          <p:nvPr/>
        </p:nvSpPr>
        <p:spPr>
          <a:xfrm>
            <a:off x="7125111" y="4804468"/>
            <a:ext cx="1858201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Negate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[x]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08E235E9-8E05-A569-DEA3-45E83C389E62}"/>
              </a:ext>
            </a:extLst>
          </p:cNvPr>
          <p:cNvSpPr/>
          <p:nvPr/>
        </p:nvSpPr>
        <p:spPr>
          <a:xfrm rot="933053">
            <a:off x="8556012" y="5056290"/>
            <a:ext cx="1413551" cy="397187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8CB519F-7FC4-8DEB-9EAB-056E7CB344AD}"/>
              </a:ext>
            </a:extLst>
          </p:cNvPr>
          <p:cNvSpPr txBox="1"/>
          <p:nvPr/>
        </p:nvSpPr>
        <p:spPr>
          <a:xfrm>
            <a:off x="4646529" y="4804468"/>
            <a:ext cx="1672253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Exp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[*]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E846B485-0E6C-B969-C049-C77228D52DD8}"/>
              </a:ext>
            </a:extLst>
          </p:cNvPr>
          <p:cNvSpPr/>
          <p:nvPr/>
        </p:nvSpPr>
        <p:spPr>
          <a:xfrm rot="922581">
            <a:off x="6092300" y="5043749"/>
            <a:ext cx="984336" cy="324101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1563B89-5185-2F01-DBC3-11A6CD9B22EE}"/>
              </a:ext>
            </a:extLst>
          </p:cNvPr>
          <p:cNvCxnSpPr/>
          <p:nvPr/>
        </p:nvCxnSpPr>
        <p:spPr>
          <a:xfrm>
            <a:off x="5478905" y="2450892"/>
            <a:ext cx="0" cy="2241029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19192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9C069-4592-E3AB-A17C-001F4A392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(Whiteboard example)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0823D1-3E81-385E-1B76-378454AE4609}"/>
              </a:ext>
            </a:extLst>
          </p:cNvPr>
          <p:cNvSpPr txBox="1"/>
          <p:nvPr/>
        </p:nvSpPr>
        <p:spPr>
          <a:xfrm>
            <a:off x="415952" y="1183342"/>
            <a:ext cx="684354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Courier" pitchFamily="2" charset="0"/>
              </a:rPr>
              <a:t>x = Leaf(</a:t>
            </a:r>
            <a:r>
              <a:rPr lang="en-US" sz="2800" dirty="0" err="1">
                <a:latin typeface="Courier" pitchFamily="2" charset="0"/>
              </a:rPr>
              <a:t>math.log</a:t>
            </a:r>
            <a:r>
              <a:rPr lang="en-US" sz="2800" dirty="0">
                <a:latin typeface="Courier" pitchFamily="2" charset="0"/>
              </a:rPr>
              <a:t>(2), name='x’)</a:t>
            </a:r>
          </a:p>
          <a:p>
            <a:r>
              <a:rPr lang="en-US" sz="2800" dirty="0" err="1">
                <a:latin typeface="Courier" pitchFamily="2" charset="0"/>
              </a:rPr>
              <a:t>cosh</a:t>
            </a:r>
            <a:r>
              <a:rPr lang="en-US" sz="2800" dirty="0">
                <a:latin typeface="Courier" pitchFamily="2" charset="0"/>
              </a:rPr>
              <a:t> = Mean(Exp(x), Exp(-x))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A4C3BB-E16C-36D8-26B3-D3A1D310F493}"/>
              </a:ext>
            </a:extLst>
          </p:cNvPr>
          <p:cNvSpPr txBox="1"/>
          <p:nvPr/>
        </p:nvSpPr>
        <p:spPr>
          <a:xfrm>
            <a:off x="10010172" y="4993362"/>
            <a:ext cx="1672253" cy="120032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Leaf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'x'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value: 0.69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183148-4F14-E4EC-F32D-788FC4C856A5}"/>
              </a:ext>
            </a:extLst>
          </p:cNvPr>
          <p:cNvSpPr txBox="1"/>
          <p:nvPr/>
        </p:nvSpPr>
        <p:spPr>
          <a:xfrm>
            <a:off x="9350004" y="6068962"/>
            <a:ext cx="3401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x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0024BBC1-DC76-FDC3-59A8-A1430A494C57}"/>
              </a:ext>
            </a:extLst>
          </p:cNvPr>
          <p:cNvSpPr/>
          <p:nvPr/>
        </p:nvSpPr>
        <p:spPr>
          <a:xfrm>
            <a:off x="9505335" y="5423307"/>
            <a:ext cx="471949" cy="638280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16E396-DDD9-190F-7265-49FD2E64B092}"/>
              </a:ext>
            </a:extLst>
          </p:cNvPr>
          <p:cNvSpPr txBox="1"/>
          <p:nvPr/>
        </p:nvSpPr>
        <p:spPr>
          <a:xfrm>
            <a:off x="7125111" y="2795493"/>
            <a:ext cx="1672253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Exp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[x]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</a:p>
        </p:txBody>
      </p:sp>
      <p:sp>
        <p:nvSpPr>
          <p:cNvPr id="10" name="Left Brace 9">
            <a:extLst>
              <a:ext uri="{FF2B5EF4-FFF2-40B4-BE49-F238E27FC236}">
                <a16:creationId xmlns:a16="http://schemas.microsoft.com/office/drawing/2014/main" id="{FB5A26F1-38FE-090D-BD83-3F80D91C9DDD}"/>
              </a:ext>
            </a:extLst>
          </p:cNvPr>
          <p:cNvSpPr/>
          <p:nvPr/>
        </p:nvSpPr>
        <p:spPr>
          <a:xfrm rot="16200000">
            <a:off x="4108708" y="15391"/>
            <a:ext cx="201017" cy="4465053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85B2D81B-3C55-829D-7B84-B66776BF8046}"/>
              </a:ext>
            </a:extLst>
          </p:cNvPr>
          <p:cNvSpPr/>
          <p:nvPr/>
        </p:nvSpPr>
        <p:spPr>
          <a:xfrm rot="2934149">
            <a:off x="8408097" y="3826963"/>
            <a:ext cx="2792499" cy="623023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620FF58-A87C-4F5F-E4CA-AC1DC548720A}"/>
              </a:ext>
            </a:extLst>
          </p:cNvPr>
          <p:cNvSpPr txBox="1"/>
          <p:nvPr/>
        </p:nvSpPr>
        <p:spPr>
          <a:xfrm>
            <a:off x="7125111" y="4804468"/>
            <a:ext cx="1858201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Negate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[x]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08E235E9-8E05-A569-DEA3-45E83C389E62}"/>
              </a:ext>
            </a:extLst>
          </p:cNvPr>
          <p:cNvSpPr/>
          <p:nvPr/>
        </p:nvSpPr>
        <p:spPr>
          <a:xfrm rot="933053">
            <a:off x="8556012" y="5056290"/>
            <a:ext cx="1413551" cy="397187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8CB519F-7FC4-8DEB-9EAB-056E7CB344AD}"/>
              </a:ext>
            </a:extLst>
          </p:cNvPr>
          <p:cNvSpPr txBox="1"/>
          <p:nvPr/>
        </p:nvSpPr>
        <p:spPr>
          <a:xfrm>
            <a:off x="4646529" y="4804468"/>
            <a:ext cx="1672253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Exp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[*]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E846B485-0E6C-B969-C049-C77228D52DD8}"/>
              </a:ext>
            </a:extLst>
          </p:cNvPr>
          <p:cNvSpPr/>
          <p:nvPr/>
        </p:nvSpPr>
        <p:spPr>
          <a:xfrm rot="922581">
            <a:off x="6092300" y="5043749"/>
            <a:ext cx="984336" cy="324101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3DD6865-FC22-E1F2-4850-614E693C2729}"/>
              </a:ext>
            </a:extLst>
          </p:cNvPr>
          <p:cNvSpPr txBox="1"/>
          <p:nvPr/>
        </p:nvSpPr>
        <p:spPr>
          <a:xfrm>
            <a:off x="3373089" y="2801198"/>
            <a:ext cx="1951175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Mean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[*, *]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B4C2F526-1D9D-A06A-0334-0842D60ECC15}"/>
              </a:ext>
            </a:extLst>
          </p:cNvPr>
          <p:cNvSpPr/>
          <p:nvPr/>
        </p:nvSpPr>
        <p:spPr>
          <a:xfrm rot="801397">
            <a:off x="5056542" y="3036266"/>
            <a:ext cx="2043941" cy="397187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A9B21E62-9403-1641-E70F-D22D28E47215}"/>
              </a:ext>
            </a:extLst>
          </p:cNvPr>
          <p:cNvSpPr/>
          <p:nvPr/>
        </p:nvSpPr>
        <p:spPr>
          <a:xfrm rot="3496699" flipV="1">
            <a:off x="4371936" y="4033996"/>
            <a:ext cx="1592855" cy="121932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9296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9C069-4592-E3AB-A17C-001F4A392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(Whiteboard example)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0823D1-3E81-385E-1B76-378454AE4609}"/>
              </a:ext>
            </a:extLst>
          </p:cNvPr>
          <p:cNvSpPr txBox="1"/>
          <p:nvPr/>
        </p:nvSpPr>
        <p:spPr>
          <a:xfrm>
            <a:off x="415952" y="1183342"/>
            <a:ext cx="684354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Courier" pitchFamily="2" charset="0"/>
              </a:rPr>
              <a:t>x = Leaf(</a:t>
            </a:r>
            <a:r>
              <a:rPr lang="en-US" sz="2800" dirty="0" err="1">
                <a:latin typeface="Courier" pitchFamily="2" charset="0"/>
              </a:rPr>
              <a:t>math.log</a:t>
            </a:r>
            <a:r>
              <a:rPr lang="en-US" sz="2800" dirty="0">
                <a:latin typeface="Courier" pitchFamily="2" charset="0"/>
              </a:rPr>
              <a:t>(2), name='x’)</a:t>
            </a:r>
          </a:p>
          <a:p>
            <a:r>
              <a:rPr lang="en-US" sz="2800" dirty="0" err="1">
                <a:latin typeface="Courier" pitchFamily="2" charset="0"/>
              </a:rPr>
              <a:t>cosh</a:t>
            </a:r>
            <a:r>
              <a:rPr lang="en-US" sz="2800" dirty="0">
                <a:latin typeface="Courier" pitchFamily="2" charset="0"/>
              </a:rPr>
              <a:t> = Mean(Exp(x), Exp(-x))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A4C3BB-E16C-36D8-26B3-D3A1D310F493}"/>
              </a:ext>
            </a:extLst>
          </p:cNvPr>
          <p:cNvSpPr txBox="1"/>
          <p:nvPr/>
        </p:nvSpPr>
        <p:spPr>
          <a:xfrm>
            <a:off x="10010172" y="4993362"/>
            <a:ext cx="1672253" cy="120032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Leaf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'x'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value: 0.69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183148-4F14-E4EC-F32D-788FC4C856A5}"/>
              </a:ext>
            </a:extLst>
          </p:cNvPr>
          <p:cNvSpPr txBox="1"/>
          <p:nvPr/>
        </p:nvSpPr>
        <p:spPr>
          <a:xfrm>
            <a:off x="9350004" y="6068962"/>
            <a:ext cx="3401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x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0024BBC1-DC76-FDC3-59A8-A1430A494C57}"/>
              </a:ext>
            </a:extLst>
          </p:cNvPr>
          <p:cNvSpPr/>
          <p:nvPr/>
        </p:nvSpPr>
        <p:spPr>
          <a:xfrm>
            <a:off x="9505335" y="5423307"/>
            <a:ext cx="471949" cy="638280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16E396-DDD9-190F-7265-49FD2E64B092}"/>
              </a:ext>
            </a:extLst>
          </p:cNvPr>
          <p:cNvSpPr txBox="1"/>
          <p:nvPr/>
        </p:nvSpPr>
        <p:spPr>
          <a:xfrm>
            <a:off x="7125111" y="2795493"/>
            <a:ext cx="1672253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Exp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[x]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</a:p>
        </p:txBody>
      </p:sp>
      <p:sp>
        <p:nvSpPr>
          <p:cNvPr id="10" name="Left Brace 9">
            <a:extLst>
              <a:ext uri="{FF2B5EF4-FFF2-40B4-BE49-F238E27FC236}">
                <a16:creationId xmlns:a16="http://schemas.microsoft.com/office/drawing/2014/main" id="{FB5A26F1-38FE-090D-BD83-3F80D91C9DDD}"/>
              </a:ext>
            </a:extLst>
          </p:cNvPr>
          <p:cNvSpPr/>
          <p:nvPr/>
        </p:nvSpPr>
        <p:spPr>
          <a:xfrm rot="16200000">
            <a:off x="1083382" y="1585080"/>
            <a:ext cx="177479" cy="1349216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85B2D81B-3C55-829D-7B84-B66776BF8046}"/>
              </a:ext>
            </a:extLst>
          </p:cNvPr>
          <p:cNvSpPr/>
          <p:nvPr/>
        </p:nvSpPr>
        <p:spPr>
          <a:xfrm rot="2934149">
            <a:off x="8408097" y="3826963"/>
            <a:ext cx="2792499" cy="623023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620FF58-A87C-4F5F-E4CA-AC1DC548720A}"/>
              </a:ext>
            </a:extLst>
          </p:cNvPr>
          <p:cNvSpPr txBox="1"/>
          <p:nvPr/>
        </p:nvSpPr>
        <p:spPr>
          <a:xfrm>
            <a:off x="7125111" y="4804468"/>
            <a:ext cx="1858201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Negate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[x]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08E235E9-8E05-A569-DEA3-45E83C389E62}"/>
              </a:ext>
            </a:extLst>
          </p:cNvPr>
          <p:cNvSpPr/>
          <p:nvPr/>
        </p:nvSpPr>
        <p:spPr>
          <a:xfrm rot="933053">
            <a:off x="8556012" y="5056290"/>
            <a:ext cx="1413551" cy="397187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8CB519F-7FC4-8DEB-9EAB-056E7CB344AD}"/>
              </a:ext>
            </a:extLst>
          </p:cNvPr>
          <p:cNvSpPr txBox="1"/>
          <p:nvPr/>
        </p:nvSpPr>
        <p:spPr>
          <a:xfrm>
            <a:off x="4646529" y="4804468"/>
            <a:ext cx="1672253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Exp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[*]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E846B485-0E6C-B969-C049-C77228D52DD8}"/>
              </a:ext>
            </a:extLst>
          </p:cNvPr>
          <p:cNvSpPr/>
          <p:nvPr/>
        </p:nvSpPr>
        <p:spPr>
          <a:xfrm rot="922581">
            <a:off x="6092300" y="5043749"/>
            <a:ext cx="984336" cy="324101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3DD6865-FC22-E1F2-4850-614E693C2729}"/>
              </a:ext>
            </a:extLst>
          </p:cNvPr>
          <p:cNvSpPr txBox="1"/>
          <p:nvPr/>
        </p:nvSpPr>
        <p:spPr>
          <a:xfrm>
            <a:off x="3373089" y="2801198"/>
            <a:ext cx="1951175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Mean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[*, *]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B4C2F526-1D9D-A06A-0334-0842D60ECC15}"/>
              </a:ext>
            </a:extLst>
          </p:cNvPr>
          <p:cNvSpPr/>
          <p:nvPr/>
        </p:nvSpPr>
        <p:spPr>
          <a:xfrm rot="801397">
            <a:off x="5056542" y="3036266"/>
            <a:ext cx="2043941" cy="397187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A9B21E62-9403-1641-E70F-D22D28E47215}"/>
              </a:ext>
            </a:extLst>
          </p:cNvPr>
          <p:cNvSpPr/>
          <p:nvPr/>
        </p:nvSpPr>
        <p:spPr>
          <a:xfrm rot="3496699" flipV="1">
            <a:off x="4371936" y="4033996"/>
            <a:ext cx="1592855" cy="121932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1F0CC0A-5C51-EA9A-C8F5-EB5CC22B7352}"/>
              </a:ext>
            </a:extLst>
          </p:cNvPr>
          <p:cNvSpPr txBox="1"/>
          <p:nvPr/>
        </p:nvSpPr>
        <p:spPr>
          <a:xfrm>
            <a:off x="1664660" y="3940815"/>
            <a:ext cx="8533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err="1"/>
              <a:t>cosh</a:t>
            </a:r>
            <a:endParaRPr lang="en-US" sz="2800" dirty="0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4AA87A77-20EC-FCB8-91DA-C1885DF161F4}"/>
              </a:ext>
            </a:extLst>
          </p:cNvPr>
          <p:cNvSpPr/>
          <p:nvPr/>
        </p:nvSpPr>
        <p:spPr>
          <a:xfrm>
            <a:off x="2097741" y="3302535"/>
            <a:ext cx="1268955" cy="638280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FF253F8-B78A-F0BC-0A14-D728C9DE447C}"/>
              </a:ext>
            </a:extLst>
          </p:cNvPr>
          <p:cNvSpPr txBox="1"/>
          <p:nvPr/>
        </p:nvSpPr>
        <p:spPr>
          <a:xfrm>
            <a:off x="103366" y="4637274"/>
            <a:ext cx="402828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points to “</a:t>
            </a:r>
            <a:r>
              <a:rPr lang="en-US" sz="2800" dirty="0">
                <a:latin typeface="Courier" pitchFamily="2" charset="0"/>
              </a:rPr>
              <a:t>Mean</a:t>
            </a:r>
            <a:r>
              <a:rPr lang="en-US" sz="2800" dirty="0"/>
              <a:t>”</a:t>
            </a:r>
            <a:br>
              <a:rPr lang="en-US" sz="2800" dirty="0"/>
            </a:br>
            <a:r>
              <a:rPr lang="en-US" sz="2800" dirty="0"/>
              <a:t>but also holds on to the</a:t>
            </a:r>
            <a:br>
              <a:rPr lang="en-US" sz="2800" dirty="0"/>
            </a:br>
            <a:r>
              <a:rPr lang="en-US" sz="2800" i="1" dirty="0"/>
              <a:t>whole computation graph </a:t>
            </a:r>
          </a:p>
        </p:txBody>
      </p:sp>
    </p:spTree>
    <p:extLst>
      <p:ext uri="{BB962C8B-B14F-4D97-AF65-F5344CB8AC3E}">
        <p14:creationId xmlns:p14="http://schemas.microsoft.com/office/powerpoint/2010/main" val="19941260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9C069-4592-E3AB-A17C-001F4A392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Forward pass in bottom-up topological sort order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0823D1-3E81-385E-1B76-378454AE4609}"/>
              </a:ext>
            </a:extLst>
          </p:cNvPr>
          <p:cNvSpPr txBox="1"/>
          <p:nvPr/>
        </p:nvSpPr>
        <p:spPr>
          <a:xfrm>
            <a:off x="415952" y="1183342"/>
            <a:ext cx="684354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Courier" pitchFamily="2" charset="0"/>
              </a:rPr>
              <a:t>x = Leaf(</a:t>
            </a:r>
            <a:r>
              <a:rPr lang="en-US" sz="2800" dirty="0" err="1">
                <a:latin typeface="Courier" pitchFamily="2" charset="0"/>
              </a:rPr>
              <a:t>math.log</a:t>
            </a:r>
            <a:r>
              <a:rPr lang="en-US" sz="2800" dirty="0">
                <a:latin typeface="Courier" pitchFamily="2" charset="0"/>
              </a:rPr>
              <a:t>(2), name='x’)</a:t>
            </a:r>
          </a:p>
          <a:p>
            <a:r>
              <a:rPr lang="en-US" sz="2800" dirty="0" err="1">
                <a:latin typeface="Courier" pitchFamily="2" charset="0"/>
              </a:rPr>
              <a:t>cosh</a:t>
            </a:r>
            <a:r>
              <a:rPr lang="en-US" sz="2800" dirty="0">
                <a:latin typeface="Courier" pitchFamily="2" charset="0"/>
              </a:rPr>
              <a:t> = Mean(Exp(x), Exp(-x))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A4C3BB-E16C-36D8-26B3-D3A1D310F493}"/>
              </a:ext>
            </a:extLst>
          </p:cNvPr>
          <p:cNvSpPr txBox="1"/>
          <p:nvPr/>
        </p:nvSpPr>
        <p:spPr>
          <a:xfrm>
            <a:off x="10010172" y="4993362"/>
            <a:ext cx="1672253" cy="120032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Leaf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'x'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</a:t>
            </a:r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0.69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value: 0.69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183148-4F14-E4EC-F32D-788FC4C856A5}"/>
              </a:ext>
            </a:extLst>
          </p:cNvPr>
          <p:cNvSpPr txBox="1"/>
          <p:nvPr/>
        </p:nvSpPr>
        <p:spPr>
          <a:xfrm>
            <a:off x="9350004" y="6068962"/>
            <a:ext cx="3401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x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0024BBC1-DC76-FDC3-59A8-A1430A494C57}"/>
              </a:ext>
            </a:extLst>
          </p:cNvPr>
          <p:cNvSpPr/>
          <p:nvPr/>
        </p:nvSpPr>
        <p:spPr>
          <a:xfrm>
            <a:off x="9505335" y="5423307"/>
            <a:ext cx="471949" cy="638280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16E396-DDD9-190F-7265-49FD2E64B092}"/>
              </a:ext>
            </a:extLst>
          </p:cNvPr>
          <p:cNvSpPr txBox="1"/>
          <p:nvPr/>
        </p:nvSpPr>
        <p:spPr>
          <a:xfrm>
            <a:off x="7125111" y="2795493"/>
            <a:ext cx="1672253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Exp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[x]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85B2D81B-3C55-829D-7B84-B66776BF8046}"/>
              </a:ext>
            </a:extLst>
          </p:cNvPr>
          <p:cNvSpPr/>
          <p:nvPr/>
        </p:nvSpPr>
        <p:spPr>
          <a:xfrm rot="2934149">
            <a:off x="8408097" y="3826963"/>
            <a:ext cx="2792499" cy="623023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620FF58-A87C-4F5F-E4CA-AC1DC548720A}"/>
              </a:ext>
            </a:extLst>
          </p:cNvPr>
          <p:cNvSpPr txBox="1"/>
          <p:nvPr/>
        </p:nvSpPr>
        <p:spPr>
          <a:xfrm>
            <a:off x="7125111" y="4804468"/>
            <a:ext cx="1858201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Negate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[x]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08E235E9-8E05-A569-DEA3-45E83C389E62}"/>
              </a:ext>
            </a:extLst>
          </p:cNvPr>
          <p:cNvSpPr/>
          <p:nvPr/>
        </p:nvSpPr>
        <p:spPr>
          <a:xfrm rot="933053">
            <a:off x="8556012" y="5056290"/>
            <a:ext cx="1413551" cy="397187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8CB519F-7FC4-8DEB-9EAB-056E7CB344AD}"/>
              </a:ext>
            </a:extLst>
          </p:cNvPr>
          <p:cNvSpPr txBox="1"/>
          <p:nvPr/>
        </p:nvSpPr>
        <p:spPr>
          <a:xfrm>
            <a:off x="4646529" y="4804468"/>
            <a:ext cx="1672253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Exp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[*]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E846B485-0E6C-B969-C049-C77228D52DD8}"/>
              </a:ext>
            </a:extLst>
          </p:cNvPr>
          <p:cNvSpPr/>
          <p:nvPr/>
        </p:nvSpPr>
        <p:spPr>
          <a:xfrm rot="922581">
            <a:off x="6092300" y="5043749"/>
            <a:ext cx="984336" cy="324101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3DD6865-FC22-E1F2-4850-614E693C2729}"/>
              </a:ext>
            </a:extLst>
          </p:cNvPr>
          <p:cNvSpPr txBox="1"/>
          <p:nvPr/>
        </p:nvSpPr>
        <p:spPr>
          <a:xfrm>
            <a:off x="3373089" y="2801198"/>
            <a:ext cx="1951175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Mean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[*, *]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B4C2F526-1D9D-A06A-0334-0842D60ECC15}"/>
              </a:ext>
            </a:extLst>
          </p:cNvPr>
          <p:cNvSpPr/>
          <p:nvPr/>
        </p:nvSpPr>
        <p:spPr>
          <a:xfrm rot="801397">
            <a:off x="5056542" y="3036266"/>
            <a:ext cx="2043941" cy="397187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A9B21E62-9403-1641-E70F-D22D28E47215}"/>
              </a:ext>
            </a:extLst>
          </p:cNvPr>
          <p:cNvSpPr/>
          <p:nvPr/>
        </p:nvSpPr>
        <p:spPr>
          <a:xfrm rot="3496699" flipV="1">
            <a:off x="4371936" y="4033996"/>
            <a:ext cx="1592855" cy="121932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1F0CC0A-5C51-EA9A-C8F5-EB5CC22B7352}"/>
              </a:ext>
            </a:extLst>
          </p:cNvPr>
          <p:cNvSpPr txBox="1"/>
          <p:nvPr/>
        </p:nvSpPr>
        <p:spPr>
          <a:xfrm>
            <a:off x="1664660" y="3940815"/>
            <a:ext cx="8533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err="1"/>
              <a:t>cosh</a:t>
            </a:r>
            <a:endParaRPr lang="en-US" sz="2800" dirty="0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4AA87A77-20EC-FCB8-91DA-C1885DF161F4}"/>
              </a:ext>
            </a:extLst>
          </p:cNvPr>
          <p:cNvSpPr/>
          <p:nvPr/>
        </p:nvSpPr>
        <p:spPr>
          <a:xfrm>
            <a:off x="2097741" y="3302535"/>
            <a:ext cx="1268955" cy="638280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5CDAC20-F989-39E6-EF0D-316B82E8A59A}"/>
              </a:ext>
            </a:extLst>
          </p:cNvPr>
          <p:cNvSpPr txBox="1"/>
          <p:nvPr/>
        </p:nvSpPr>
        <p:spPr>
          <a:xfrm>
            <a:off x="9690162" y="2580660"/>
            <a:ext cx="212718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childless</a:t>
            </a:r>
            <a:br>
              <a:rPr lang="en-US" sz="2800" dirty="0"/>
            </a:br>
            <a:r>
              <a:rPr lang="en-US" sz="2800" dirty="0"/>
              <a:t>leaf goes first</a:t>
            </a:r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8E3690EE-8DE5-59F8-F459-243E5DA8B2A0}"/>
              </a:ext>
            </a:extLst>
          </p:cNvPr>
          <p:cNvSpPr/>
          <p:nvPr/>
        </p:nvSpPr>
        <p:spPr>
          <a:xfrm>
            <a:off x="11313459" y="5701553"/>
            <a:ext cx="125621" cy="376518"/>
          </a:xfrm>
          <a:custGeom>
            <a:avLst/>
            <a:gdLst>
              <a:gd name="connsiteX0" fmla="*/ 0 w 125621"/>
              <a:gd name="connsiteY0" fmla="*/ 376518 h 376518"/>
              <a:gd name="connsiteX1" fmla="*/ 125506 w 125621"/>
              <a:gd name="connsiteY1" fmla="*/ 170329 h 376518"/>
              <a:gd name="connsiteX2" fmla="*/ 17929 w 125621"/>
              <a:gd name="connsiteY2" fmla="*/ 0 h 376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5621" h="376518">
                <a:moveTo>
                  <a:pt x="0" y="376518"/>
                </a:moveTo>
                <a:cubicBezTo>
                  <a:pt x="61259" y="304800"/>
                  <a:pt x="122518" y="233082"/>
                  <a:pt x="125506" y="170329"/>
                </a:cubicBezTo>
                <a:cubicBezTo>
                  <a:pt x="128494" y="107576"/>
                  <a:pt x="73211" y="53788"/>
                  <a:pt x="17929" y="0"/>
                </a:cubicBezTo>
              </a:path>
            </a:pathLst>
          </a:custGeom>
          <a:noFill/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5012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9C069-4592-E3AB-A17C-001F4A392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Forward pass in bottom-up topological sort order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0823D1-3E81-385E-1B76-378454AE4609}"/>
              </a:ext>
            </a:extLst>
          </p:cNvPr>
          <p:cNvSpPr txBox="1"/>
          <p:nvPr/>
        </p:nvSpPr>
        <p:spPr>
          <a:xfrm>
            <a:off x="415952" y="1183342"/>
            <a:ext cx="684354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Courier" pitchFamily="2" charset="0"/>
              </a:rPr>
              <a:t>x = Leaf(</a:t>
            </a:r>
            <a:r>
              <a:rPr lang="en-US" sz="2800" dirty="0" err="1">
                <a:latin typeface="Courier" pitchFamily="2" charset="0"/>
              </a:rPr>
              <a:t>math.log</a:t>
            </a:r>
            <a:r>
              <a:rPr lang="en-US" sz="2800" dirty="0">
                <a:latin typeface="Courier" pitchFamily="2" charset="0"/>
              </a:rPr>
              <a:t>(2), name='x’)</a:t>
            </a:r>
          </a:p>
          <a:p>
            <a:r>
              <a:rPr lang="en-US" sz="2800" dirty="0" err="1">
                <a:latin typeface="Courier" pitchFamily="2" charset="0"/>
              </a:rPr>
              <a:t>cosh</a:t>
            </a:r>
            <a:r>
              <a:rPr lang="en-US" sz="2800" dirty="0">
                <a:latin typeface="Courier" pitchFamily="2" charset="0"/>
              </a:rPr>
              <a:t> = Mean(Exp(x), Exp(-x))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A4C3BB-E16C-36D8-26B3-D3A1D310F493}"/>
              </a:ext>
            </a:extLst>
          </p:cNvPr>
          <p:cNvSpPr txBox="1"/>
          <p:nvPr/>
        </p:nvSpPr>
        <p:spPr>
          <a:xfrm>
            <a:off x="10010172" y="4993362"/>
            <a:ext cx="1672253" cy="120032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Leaf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'x'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0.69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value: 0.69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183148-4F14-E4EC-F32D-788FC4C856A5}"/>
              </a:ext>
            </a:extLst>
          </p:cNvPr>
          <p:cNvSpPr txBox="1"/>
          <p:nvPr/>
        </p:nvSpPr>
        <p:spPr>
          <a:xfrm>
            <a:off x="9350004" y="6068962"/>
            <a:ext cx="3401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x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0024BBC1-DC76-FDC3-59A8-A1430A494C57}"/>
              </a:ext>
            </a:extLst>
          </p:cNvPr>
          <p:cNvSpPr/>
          <p:nvPr/>
        </p:nvSpPr>
        <p:spPr>
          <a:xfrm>
            <a:off x="9505335" y="5423307"/>
            <a:ext cx="471949" cy="638280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16E396-DDD9-190F-7265-49FD2E64B092}"/>
              </a:ext>
            </a:extLst>
          </p:cNvPr>
          <p:cNvSpPr txBox="1"/>
          <p:nvPr/>
        </p:nvSpPr>
        <p:spPr>
          <a:xfrm>
            <a:off x="7125111" y="2795493"/>
            <a:ext cx="1672253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Exp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[x]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</a:t>
            </a:r>
            <a:r>
              <a:rPr lang="en-US" sz="1200" dirty="0">
                <a:highlight>
                  <a:srgbClr val="00FFFF"/>
                </a:highlight>
                <a:latin typeface="Courier" pitchFamily="2" charset="0"/>
              </a:rPr>
              <a:t>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85B2D81B-3C55-829D-7B84-B66776BF8046}"/>
              </a:ext>
            </a:extLst>
          </p:cNvPr>
          <p:cNvSpPr/>
          <p:nvPr/>
        </p:nvSpPr>
        <p:spPr>
          <a:xfrm rot="2934149">
            <a:off x="8408097" y="3826963"/>
            <a:ext cx="2792499" cy="623023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620FF58-A87C-4F5F-E4CA-AC1DC548720A}"/>
              </a:ext>
            </a:extLst>
          </p:cNvPr>
          <p:cNvSpPr txBox="1"/>
          <p:nvPr/>
        </p:nvSpPr>
        <p:spPr>
          <a:xfrm>
            <a:off x="7125111" y="4804468"/>
            <a:ext cx="1858201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Negate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[x]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08E235E9-8E05-A569-DEA3-45E83C389E62}"/>
              </a:ext>
            </a:extLst>
          </p:cNvPr>
          <p:cNvSpPr/>
          <p:nvPr/>
        </p:nvSpPr>
        <p:spPr>
          <a:xfrm rot="933053">
            <a:off x="8556012" y="5056290"/>
            <a:ext cx="1413551" cy="397187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8CB519F-7FC4-8DEB-9EAB-056E7CB344AD}"/>
              </a:ext>
            </a:extLst>
          </p:cNvPr>
          <p:cNvSpPr txBox="1"/>
          <p:nvPr/>
        </p:nvSpPr>
        <p:spPr>
          <a:xfrm>
            <a:off x="4646529" y="4804468"/>
            <a:ext cx="1672253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Exp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[*]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</a:t>
            </a:r>
            <a:r>
              <a:rPr lang="en-US" sz="1200" dirty="0">
                <a:highlight>
                  <a:srgbClr val="00FFFF"/>
                </a:highlight>
                <a:latin typeface="Courier" pitchFamily="2" charset="0"/>
              </a:rPr>
              <a:t>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E846B485-0E6C-B969-C049-C77228D52DD8}"/>
              </a:ext>
            </a:extLst>
          </p:cNvPr>
          <p:cNvSpPr/>
          <p:nvPr/>
        </p:nvSpPr>
        <p:spPr>
          <a:xfrm rot="922581">
            <a:off x="6092300" y="5043749"/>
            <a:ext cx="984336" cy="324101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3DD6865-FC22-E1F2-4850-614E693C2729}"/>
              </a:ext>
            </a:extLst>
          </p:cNvPr>
          <p:cNvSpPr txBox="1"/>
          <p:nvPr/>
        </p:nvSpPr>
        <p:spPr>
          <a:xfrm>
            <a:off x="3373089" y="2801198"/>
            <a:ext cx="1951175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Mean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[*, *]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</a:t>
            </a:r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ERROR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B4C2F526-1D9D-A06A-0334-0842D60ECC15}"/>
              </a:ext>
            </a:extLst>
          </p:cNvPr>
          <p:cNvSpPr/>
          <p:nvPr/>
        </p:nvSpPr>
        <p:spPr>
          <a:xfrm rot="801397">
            <a:off x="5056542" y="3036266"/>
            <a:ext cx="2043941" cy="397187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A9B21E62-9403-1641-E70F-D22D28E47215}"/>
              </a:ext>
            </a:extLst>
          </p:cNvPr>
          <p:cNvSpPr/>
          <p:nvPr/>
        </p:nvSpPr>
        <p:spPr>
          <a:xfrm rot="3496699" flipV="1">
            <a:off x="4371936" y="4033996"/>
            <a:ext cx="1592855" cy="121932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1F0CC0A-5C51-EA9A-C8F5-EB5CC22B7352}"/>
              </a:ext>
            </a:extLst>
          </p:cNvPr>
          <p:cNvSpPr txBox="1"/>
          <p:nvPr/>
        </p:nvSpPr>
        <p:spPr>
          <a:xfrm>
            <a:off x="1664660" y="3940815"/>
            <a:ext cx="8533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err="1"/>
              <a:t>cosh</a:t>
            </a:r>
            <a:endParaRPr lang="en-US" sz="2800" dirty="0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4AA87A77-20EC-FCB8-91DA-C1885DF161F4}"/>
              </a:ext>
            </a:extLst>
          </p:cNvPr>
          <p:cNvSpPr/>
          <p:nvPr/>
        </p:nvSpPr>
        <p:spPr>
          <a:xfrm>
            <a:off x="2097741" y="3302535"/>
            <a:ext cx="1268955" cy="638280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1C666FE-F893-978E-0E22-91A7CFCBAFCF}"/>
              </a:ext>
            </a:extLst>
          </p:cNvPr>
          <p:cNvSpPr txBox="1"/>
          <p:nvPr/>
        </p:nvSpPr>
        <p:spPr>
          <a:xfrm>
            <a:off x="1342983" y="5093393"/>
            <a:ext cx="2862194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if we had done</a:t>
            </a:r>
            <a:br>
              <a:rPr lang="en-US" sz="2800" dirty="0"/>
            </a:br>
            <a:r>
              <a:rPr lang="en-US" sz="2800" dirty="0"/>
              <a:t>a parent before its</a:t>
            </a:r>
            <a:br>
              <a:rPr lang="en-US" sz="2800" dirty="0"/>
            </a:br>
            <a:r>
              <a:rPr lang="en-US" sz="2800" dirty="0"/>
              <a:t>children, it would</a:t>
            </a:r>
          </a:p>
          <a:p>
            <a:pPr algn="ctr"/>
            <a:r>
              <a:rPr lang="en-US" sz="2800" dirty="0"/>
              <a:t>be an error</a:t>
            </a:r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3204EEFF-430A-5267-61CC-5A501EC339A6}"/>
              </a:ext>
            </a:extLst>
          </p:cNvPr>
          <p:cNvSpPr/>
          <p:nvPr/>
        </p:nvSpPr>
        <p:spPr>
          <a:xfrm rot="1484409">
            <a:off x="3992486" y="3533228"/>
            <a:ext cx="135405" cy="1302690"/>
          </a:xfrm>
          <a:custGeom>
            <a:avLst/>
            <a:gdLst>
              <a:gd name="connsiteX0" fmla="*/ 0 w 125621"/>
              <a:gd name="connsiteY0" fmla="*/ 376518 h 376518"/>
              <a:gd name="connsiteX1" fmla="*/ 125506 w 125621"/>
              <a:gd name="connsiteY1" fmla="*/ 170329 h 376518"/>
              <a:gd name="connsiteX2" fmla="*/ 17929 w 125621"/>
              <a:gd name="connsiteY2" fmla="*/ 0 h 376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5621" h="376518">
                <a:moveTo>
                  <a:pt x="0" y="376518"/>
                </a:moveTo>
                <a:cubicBezTo>
                  <a:pt x="61259" y="304800"/>
                  <a:pt x="122518" y="233082"/>
                  <a:pt x="125506" y="170329"/>
                </a:cubicBezTo>
                <a:cubicBezTo>
                  <a:pt x="128494" y="107576"/>
                  <a:pt x="73211" y="53788"/>
                  <a:pt x="17929" y="0"/>
                </a:cubicBezTo>
              </a:path>
            </a:pathLst>
          </a:custGeom>
          <a:noFill/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FF8319E-3213-CAAB-B193-FE7257A9B581}"/>
              </a:ext>
            </a:extLst>
          </p:cNvPr>
          <p:cNvSpPr txBox="1"/>
          <p:nvPr/>
        </p:nvSpPr>
        <p:spPr>
          <a:xfrm>
            <a:off x="1446633" y="4776977"/>
            <a:ext cx="26548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Courier" pitchFamily="2" charset="0"/>
              </a:rPr>
              <a:t>mean(</a:t>
            </a:r>
            <a:r>
              <a:rPr lang="en-US" sz="1400" dirty="0">
                <a:highlight>
                  <a:srgbClr val="00FFFF"/>
                </a:highlight>
                <a:latin typeface="Courier" pitchFamily="2" charset="0"/>
              </a:rPr>
              <a:t>None</a:t>
            </a:r>
            <a:r>
              <a:rPr lang="en-US" sz="1400" dirty="0">
                <a:latin typeface="Courier" pitchFamily="2" charset="0"/>
              </a:rPr>
              <a:t>, </a:t>
            </a:r>
            <a:r>
              <a:rPr lang="en-US" sz="1400" dirty="0">
                <a:highlight>
                  <a:srgbClr val="00FFFF"/>
                </a:highlight>
                <a:latin typeface="Courier" pitchFamily="2" charset="0"/>
              </a:rPr>
              <a:t>None</a:t>
            </a:r>
            <a:r>
              <a:rPr lang="en-US" sz="1400" dirty="0">
                <a:latin typeface="Courier" pitchFamily="2" charset="0"/>
              </a:rPr>
              <a:t>): ERROR</a:t>
            </a:r>
          </a:p>
        </p:txBody>
      </p:sp>
    </p:spTree>
    <p:extLst>
      <p:ext uri="{BB962C8B-B14F-4D97-AF65-F5344CB8AC3E}">
        <p14:creationId xmlns:p14="http://schemas.microsoft.com/office/powerpoint/2010/main" val="23190145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9C069-4592-E3AB-A17C-001F4A392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Forward pass in bottom-up topological sort order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0823D1-3E81-385E-1B76-378454AE4609}"/>
              </a:ext>
            </a:extLst>
          </p:cNvPr>
          <p:cNvSpPr txBox="1"/>
          <p:nvPr/>
        </p:nvSpPr>
        <p:spPr>
          <a:xfrm>
            <a:off x="415952" y="1183342"/>
            <a:ext cx="684354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Courier" pitchFamily="2" charset="0"/>
              </a:rPr>
              <a:t>x = Leaf(</a:t>
            </a:r>
            <a:r>
              <a:rPr lang="en-US" sz="2800" dirty="0" err="1">
                <a:latin typeface="Courier" pitchFamily="2" charset="0"/>
              </a:rPr>
              <a:t>math.log</a:t>
            </a:r>
            <a:r>
              <a:rPr lang="en-US" sz="2800" dirty="0">
                <a:latin typeface="Courier" pitchFamily="2" charset="0"/>
              </a:rPr>
              <a:t>(2), name='x’)</a:t>
            </a:r>
          </a:p>
          <a:p>
            <a:r>
              <a:rPr lang="en-US" sz="2800" dirty="0" err="1">
                <a:latin typeface="Courier" pitchFamily="2" charset="0"/>
              </a:rPr>
              <a:t>cosh</a:t>
            </a:r>
            <a:r>
              <a:rPr lang="en-US" sz="2800" dirty="0">
                <a:latin typeface="Courier" pitchFamily="2" charset="0"/>
              </a:rPr>
              <a:t> = Mean(Exp(x), Exp(-x))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A4C3BB-E16C-36D8-26B3-D3A1D310F493}"/>
              </a:ext>
            </a:extLst>
          </p:cNvPr>
          <p:cNvSpPr txBox="1"/>
          <p:nvPr/>
        </p:nvSpPr>
        <p:spPr>
          <a:xfrm>
            <a:off x="10010172" y="4993362"/>
            <a:ext cx="1672253" cy="120032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Leaf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'x'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</a:t>
            </a:r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0.69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value: 0.69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183148-4F14-E4EC-F32D-788FC4C856A5}"/>
              </a:ext>
            </a:extLst>
          </p:cNvPr>
          <p:cNvSpPr txBox="1"/>
          <p:nvPr/>
        </p:nvSpPr>
        <p:spPr>
          <a:xfrm>
            <a:off x="9350004" y="6068962"/>
            <a:ext cx="3401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x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0024BBC1-DC76-FDC3-59A8-A1430A494C57}"/>
              </a:ext>
            </a:extLst>
          </p:cNvPr>
          <p:cNvSpPr/>
          <p:nvPr/>
        </p:nvSpPr>
        <p:spPr>
          <a:xfrm>
            <a:off x="9505335" y="5423307"/>
            <a:ext cx="471949" cy="638280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16E396-DDD9-190F-7265-49FD2E64B092}"/>
              </a:ext>
            </a:extLst>
          </p:cNvPr>
          <p:cNvSpPr txBox="1"/>
          <p:nvPr/>
        </p:nvSpPr>
        <p:spPr>
          <a:xfrm>
            <a:off x="7125111" y="2795493"/>
            <a:ext cx="1672253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Exp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[x]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85B2D81B-3C55-829D-7B84-B66776BF8046}"/>
              </a:ext>
            </a:extLst>
          </p:cNvPr>
          <p:cNvSpPr/>
          <p:nvPr/>
        </p:nvSpPr>
        <p:spPr>
          <a:xfrm rot="2934149">
            <a:off x="8408097" y="3826963"/>
            <a:ext cx="2792499" cy="623023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620FF58-A87C-4F5F-E4CA-AC1DC548720A}"/>
              </a:ext>
            </a:extLst>
          </p:cNvPr>
          <p:cNvSpPr txBox="1"/>
          <p:nvPr/>
        </p:nvSpPr>
        <p:spPr>
          <a:xfrm>
            <a:off x="7125111" y="4804468"/>
            <a:ext cx="1858201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Negate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[x]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08E235E9-8E05-A569-DEA3-45E83C389E62}"/>
              </a:ext>
            </a:extLst>
          </p:cNvPr>
          <p:cNvSpPr/>
          <p:nvPr/>
        </p:nvSpPr>
        <p:spPr>
          <a:xfrm rot="933053">
            <a:off x="8556012" y="5056290"/>
            <a:ext cx="1413551" cy="397187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8CB519F-7FC4-8DEB-9EAB-056E7CB344AD}"/>
              </a:ext>
            </a:extLst>
          </p:cNvPr>
          <p:cNvSpPr txBox="1"/>
          <p:nvPr/>
        </p:nvSpPr>
        <p:spPr>
          <a:xfrm>
            <a:off x="4646529" y="4804468"/>
            <a:ext cx="1672253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Exp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[*]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E846B485-0E6C-B969-C049-C77228D52DD8}"/>
              </a:ext>
            </a:extLst>
          </p:cNvPr>
          <p:cNvSpPr/>
          <p:nvPr/>
        </p:nvSpPr>
        <p:spPr>
          <a:xfrm rot="922581">
            <a:off x="6092300" y="5043749"/>
            <a:ext cx="984336" cy="324101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3DD6865-FC22-E1F2-4850-614E693C2729}"/>
              </a:ext>
            </a:extLst>
          </p:cNvPr>
          <p:cNvSpPr txBox="1"/>
          <p:nvPr/>
        </p:nvSpPr>
        <p:spPr>
          <a:xfrm>
            <a:off x="3373089" y="2801198"/>
            <a:ext cx="1951175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Mean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[*, *]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B4C2F526-1D9D-A06A-0334-0842D60ECC15}"/>
              </a:ext>
            </a:extLst>
          </p:cNvPr>
          <p:cNvSpPr/>
          <p:nvPr/>
        </p:nvSpPr>
        <p:spPr>
          <a:xfrm rot="801397">
            <a:off x="5056542" y="3036266"/>
            <a:ext cx="2043941" cy="397187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A9B21E62-9403-1641-E70F-D22D28E47215}"/>
              </a:ext>
            </a:extLst>
          </p:cNvPr>
          <p:cNvSpPr/>
          <p:nvPr/>
        </p:nvSpPr>
        <p:spPr>
          <a:xfrm rot="3496699" flipV="1">
            <a:off x="4371936" y="4033996"/>
            <a:ext cx="1592855" cy="121932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1F0CC0A-5C51-EA9A-C8F5-EB5CC22B7352}"/>
              </a:ext>
            </a:extLst>
          </p:cNvPr>
          <p:cNvSpPr txBox="1"/>
          <p:nvPr/>
        </p:nvSpPr>
        <p:spPr>
          <a:xfrm>
            <a:off x="1664660" y="3940815"/>
            <a:ext cx="8533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err="1"/>
              <a:t>cosh</a:t>
            </a:r>
            <a:endParaRPr lang="en-US" sz="2800" dirty="0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4AA87A77-20EC-FCB8-91DA-C1885DF161F4}"/>
              </a:ext>
            </a:extLst>
          </p:cNvPr>
          <p:cNvSpPr/>
          <p:nvPr/>
        </p:nvSpPr>
        <p:spPr>
          <a:xfrm>
            <a:off x="2097741" y="3302535"/>
            <a:ext cx="1268955" cy="638280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8E3690EE-8DE5-59F8-F459-243E5DA8B2A0}"/>
              </a:ext>
            </a:extLst>
          </p:cNvPr>
          <p:cNvSpPr/>
          <p:nvPr/>
        </p:nvSpPr>
        <p:spPr>
          <a:xfrm>
            <a:off x="11313459" y="5701553"/>
            <a:ext cx="125621" cy="376518"/>
          </a:xfrm>
          <a:custGeom>
            <a:avLst/>
            <a:gdLst>
              <a:gd name="connsiteX0" fmla="*/ 0 w 125621"/>
              <a:gd name="connsiteY0" fmla="*/ 376518 h 376518"/>
              <a:gd name="connsiteX1" fmla="*/ 125506 w 125621"/>
              <a:gd name="connsiteY1" fmla="*/ 170329 h 376518"/>
              <a:gd name="connsiteX2" fmla="*/ 17929 w 125621"/>
              <a:gd name="connsiteY2" fmla="*/ 0 h 376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5621" h="376518">
                <a:moveTo>
                  <a:pt x="0" y="376518"/>
                </a:moveTo>
                <a:cubicBezTo>
                  <a:pt x="61259" y="304800"/>
                  <a:pt x="122518" y="233082"/>
                  <a:pt x="125506" y="170329"/>
                </a:cubicBezTo>
                <a:cubicBezTo>
                  <a:pt x="128494" y="107576"/>
                  <a:pt x="73211" y="53788"/>
                  <a:pt x="17929" y="0"/>
                </a:cubicBezTo>
              </a:path>
            </a:pathLst>
          </a:custGeom>
          <a:noFill/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E40480B-09A0-5DED-1AB9-1723A8EC359B}"/>
              </a:ext>
            </a:extLst>
          </p:cNvPr>
          <p:cNvSpPr txBox="1"/>
          <p:nvPr/>
        </p:nvSpPr>
        <p:spPr>
          <a:xfrm>
            <a:off x="7974460" y="931481"/>
            <a:ext cx="400564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different from regular</a:t>
            </a:r>
            <a:br>
              <a:rPr lang="en-US" sz="2800" dirty="0"/>
            </a:br>
            <a:r>
              <a:rPr lang="en-US" sz="2800" dirty="0"/>
              <a:t>recursion: we do not want</a:t>
            </a:r>
            <a:br>
              <a:rPr lang="en-US" sz="2800" dirty="0"/>
            </a:br>
            <a:r>
              <a:rPr lang="en-US" sz="2800" dirty="0"/>
              <a:t>to execute x twice.</a:t>
            </a:r>
            <a:br>
              <a:rPr lang="en-US" sz="2800" dirty="0"/>
            </a:br>
            <a:r>
              <a:rPr lang="en-US" sz="2800" dirty="0"/>
              <a:t>(HW has a case where it</a:t>
            </a:r>
            <a:br>
              <a:rPr lang="en-US" sz="2800" dirty="0"/>
            </a:br>
            <a:r>
              <a:rPr lang="en-US" sz="2800" dirty="0"/>
              <a:t>matters)</a:t>
            </a:r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79105BE3-CAE9-3AF3-6CCE-9C0948377C6C}"/>
              </a:ext>
            </a:extLst>
          </p:cNvPr>
          <p:cNvSpPr/>
          <p:nvPr/>
        </p:nvSpPr>
        <p:spPr>
          <a:xfrm>
            <a:off x="11497942" y="5701553"/>
            <a:ext cx="125621" cy="376518"/>
          </a:xfrm>
          <a:custGeom>
            <a:avLst/>
            <a:gdLst>
              <a:gd name="connsiteX0" fmla="*/ 0 w 125621"/>
              <a:gd name="connsiteY0" fmla="*/ 376518 h 376518"/>
              <a:gd name="connsiteX1" fmla="*/ 125506 w 125621"/>
              <a:gd name="connsiteY1" fmla="*/ 170329 h 376518"/>
              <a:gd name="connsiteX2" fmla="*/ 17929 w 125621"/>
              <a:gd name="connsiteY2" fmla="*/ 0 h 376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5621" h="376518">
                <a:moveTo>
                  <a:pt x="0" y="376518"/>
                </a:moveTo>
                <a:cubicBezTo>
                  <a:pt x="61259" y="304800"/>
                  <a:pt x="122518" y="233082"/>
                  <a:pt x="125506" y="170329"/>
                </a:cubicBezTo>
                <a:cubicBezTo>
                  <a:pt x="128494" y="107576"/>
                  <a:pt x="73211" y="53788"/>
                  <a:pt x="17929" y="0"/>
                </a:cubicBezTo>
              </a:path>
            </a:pathLst>
          </a:custGeom>
          <a:noFill/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7752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9C069-4592-E3AB-A17C-001F4A392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Forward pass in bottom-up topological sort order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0823D1-3E81-385E-1B76-378454AE4609}"/>
              </a:ext>
            </a:extLst>
          </p:cNvPr>
          <p:cNvSpPr txBox="1"/>
          <p:nvPr/>
        </p:nvSpPr>
        <p:spPr>
          <a:xfrm>
            <a:off x="415952" y="1183342"/>
            <a:ext cx="684354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Courier" pitchFamily="2" charset="0"/>
              </a:rPr>
              <a:t>x = Leaf(</a:t>
            </a:r>
            <a:r>
              <a:rPr lang="en-US" sz="2800" dirty="0" err="1">
                <a:latin typeface="Courier" pitchFamily="2" charset="0"/>
              </a:rPr>
              <a:t>math.log</a:t>
            </a:r>
            <a:r>
              <a:rPr lang="en-US" sz="2800" dirty="0">
                <a:latin typeface="Courier" pitchFamily="2" charset="0"/>
              </a:rPr>
              <a:t>(2), name='x’)</a:t>
            </a:r>
          </a:p>
          <a:p>
            <a:r>
              <a:rPr lang="en-US" sz="2800" dirty="0" err="1">
                <a:latin typeface="Courier" pitchFamily="2" charset="0"/>
              </a:rPr>
              <a:t>cosh</a:t>
            </a:r>
            <a:r>
              <a:rPr lang="en-US" sz="2800" dirty="0">
                <a:latin typeface="Courier" pitchFamily="2" charset="0"/>
              </a:rPr>
              <a:t> = Mean(Exp(x), Exp(-x))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A4C3BB-E16C-36D8-26B3-D3A1D310F493}"/>
              </a:ext>
            </a:extLst>
          </p:cNvPr>
          <p:cNvSpPr txBox="1"/>
          <p:nvPr/>
        </p:nvSpPr>
        <p:spPr>
          <a:xfrm>
            <a:off x="10010172" y="4993362"/>
            <a:ext cx="1672253" cy="120032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Leaf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'x'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0.69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value: 0.69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183148-4F14-E4EC-F32D-788FC4C856A5}"/>
              </a:ext>
            </a:extLst>
          </p:cNvPr>
          <p:cNvSpPr txBox="1"/>
          <p:nvPr/>
        </p:nvSpPr>
        <p:spPr>
          <a:xfrm>
            <a:off x="9350004" y="6068962"/>
            <a:ext cx="3401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x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0024BBC1-DC76-FDC3-59A8-A1430A494C57}"/>
              </a:ext>
            </a:extLst>
          </p:cNvPr>
          <p:cNvSpPr/>
          <p:nvPr/>
        </p:nvSpPr>
        <p:spPr>
          <a:xfrm>
            <a:off x="9505335" y="5423307"/>
            <a:ext cx="471949" cy="638280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16E396-DDD9-190F-7265-49FD2E64B092}"/>
              </a:ext>
            </a:extLst>
          </p:cNvPr>
          <p:cNvSpPr txBox="1"/>
          <p:nvPr/>
        </p:nvSpPr>
        <p:spPr>
          <a:xfrm>
            <a:off x="7125111" y="2795493"/>
            <a:ext cx="1672253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Exp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[x]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85B2D81B-3C55-829D-7B84-B66776BF8046}"/>
              </a:ext>
            </a:extLst>
          </p:cNvPr>
          <p:cNvSpPr/>
          <p:nvPr/>
        </p:nvSpPr>
        <p:spPr>
          <a:xfrm rot="2934149">
            <a:off x="8408097" y="3826963"/>
            <a:ext cx="2792499" cy="623023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620FF58-A87C-4F5F-E4CA-AC1DC548720A}"/>
              </a:ext>
            </a:extLst>
          </p:cNvPr>
          <p:cNvSpPr txBox="1"/>
          <p:nvPr/>
        </p:nvSpPr>
        <p:spPr>
          <a:xfrm>
            <a:off x="7125111" y="4804468"/>
            <a:ext cx="1858201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Negate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[x]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08E235E9-8E05-A569-DEA3-45E83C389E62}"/>
              </a:ext>
            </a:extLst>
          </p:cNvPr>
          <p:cNvSpPr/>
          <p:nvPr/>
        </p:nvSpPr>
        <p:spPr>
          <a:xfrm rot="933053">
            <a:off x="8556012" y="5056290"/>
            <a:ext cx="1413551" cy="397187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8CB519F-7FC4-8DEB-9EAB-056E7CB344AD}"/>
              </a:ext>
            </a:extLst>
          </p:cNvPr>
          <p:cNvSpPr txBox="1"/>
          <p:nvPr/>
        </p:nvSpPr>
        <p:spPr>
          <a:xfrm>
            <a:off x="4646529" y="4804468"/>
            <a:ext cx="1672253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Exp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[*]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E846B485-0E6C-B969-C049-C77228D52DD8}"/>
              </a:ext>
            </a:extLst>
          </p:cNvPr>
          <p:cNvSpPr/>
          <p:nvPr/>
        </p:nvSpPr>
        <p:spPr>
          <a:xfrm rot="922581">
            <a:off x="6092300" y="5043749"/>
            <a:ext cx="984336" cy="324101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3DD6865-FC22-E1F2-4850-614E693C2729}"/>
              </a:ext>
            </a:extLst>
          </p:cNvPr>
          <p:cNvSpPr txBox="1"/>
          <p:nvPr/>
        </p:nvSpPr>
        <p:spPr>
          <a:xfrm>
            <a:off x="3373089" y="2801198"/>
            <a:ext cx="1951175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Mean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[*, *]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B4C2F526-1D9D-A06A-0334-0842D60ECC15}"/>
              </a:ext>
            </a:extLst>
          </p:cNvPr>
          <p:cNvSpPr/>
          <p:nvPr/>
        </p:nvSpPr>
        <p:spPr>
          <a:xfrm rot="801397">
            <a:off x="5056542" y="3036266"/>
            <a:ext cx="2043941" cy="397187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A9B21E62-9403-1641-E70F-D22D28E47215}"/>
              </a:ext>
            </a:extLst>
          </p:cNvPr>
          <p:cNvSpPr/>
          <p:nvPr/>
        </p:nvSpPr>
        <p:spPr>
          <a:xfrm rot="3496699" flipV="1">
            <a:off x="4371936" y="4033996"/>
            <a:ext cx="1592855" cy="121932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1F0CC0A-5C51-EA9A-C8F5-EB5CC22B7352}"/>
              </a:ext>
            </a:extLst>
          </p:cNvPr>
          <p:cNvSpPr txBox="1"/>
          <p:nvPr/>
        </p:nvSpPr>
        <p:spPr>
          <a:xfrm>
            <a:off x="1664660" y="3940815"/>
            <a:ext cx="8533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err="1"/>
              <a:t>cosh</a:t>
            </a:r>
            <a:endParaRPr lang="en-US" sz="2800" dirty="0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4AA87A77-20EC-FCB8-91DA-C1885DF161F4}"/>
              </a:ext>
            </a:extLst>
          </p:cNvPr>
          <p:cNvSpPr/>
          <p:nvPr/>
        </p:nvSpPr>
        <p:spPr>
          <a:xfrm>
            <a:off x="2097741" y="3302535"/>
            <a:ext cx="1268955" cy="638280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059F0AB-0457-78CD-13E6-4D1FFDED8E3C}"/>
              </a:ext>
            </a:extLst>
          </p:cNvPr>
          <p:cNvSpPr txBox="1"/>
          <p:nvPr/>
        </p:nvSpPr>
        <p:spPr>
          <a:xfrm>
            <a:off x="10768557" y="4138474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C13090A-ACF8-B9AE-09C4-A1C278D96CC4}"/>
              </a:ext>
            </a:extLst>
          </p:cNvPr>
          <p:cNvSpPr txBox="1"/>
          <p:nvPr/>
        </p:nvSpPr>
        <p:spPr>
          <a:xfrm>
            <a:off x="7870507" y="4202425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F14619B-9219-02E3-8702-5823B03590BF}"/>
              </a:ext>
            </a:extLst>
          </p:cNvPr>
          <p:cNvSpPr txBox="1"/>
          <p:nvPr/>
        </p:nvSpPr>
        <p:spPr>
          <a:xfrm>
            <a:off x="7777533" y="2170948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4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6E39BBA-FEDA-C074-F322-1DE4FFFB2A55}"/>
              </a:ext>
            </a:extLst>
          </p:cNvPr>
          <p:cNvSpPr txBox="1"/>
          <p:nvPr/>
        </p:nvSpPr>
        <p:spPr>
          <a:xfrm>
            <a:off x="5402626" y="4120371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3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DD032FB-24C0-18B9-0700-03C867E42A35}"/>
              </a:ext>
            </a:extLst>
          </p:cNvPr>
          <p:cNvSpPr txBox="1"/>
          <p:nvPr/>
        </p:nvSpPr>
        <p:spPr>
          <a:xfrm>
            <a:off x="4206626" y="2204861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5443299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9C069-4592-E3AB-A17C-001F4A392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Forward pass in bottom-up topological sort order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0823D1-3E81-385E-1B76-378454AE4609}"/>
              </a:ext>
            </a:extLst>
          </p:cNvPr>
          <p:cNvSpPr txBox="1"/>
          <p:nvPr/>
        </p:nvSpPr>
        <p:spPr>
          <a:xfrm>
            <a:off x="415952" y="1183342"/>
            <a:ext cx="684354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ourier" pitchFamily="2" charset="0"/>
              </a:rPr>
              <a:t>x = Leaf(</a:t>
            </a:r>
            <a:r>
              <a:rPr lang="en-US" sz="2800" dirty="0" err="1">
                <a:latin typeface="Courier" pitchFamily="2" charset="0"/>
              </a:rPr>
              <a:t>math.log</a:t>
            </a:r>
            <a:r>
              <a:rPr lang="en-US" sz="2800" dirty="0">
                <a:latin typeface="Courier" pitchFamily="2" charset="0"/>
              </a:rPr>
              <a:t>(2), name='x’)</a:t>
            </a:r>
          </a:p>
          <a:p>
            <a:r>
              <a:rPr lang="en-US" sz="2800" dirty="0" err="1">
                <a:latin typeface="Courier" pitchFamily="2" charset="0"/>
              </a:rPr>
              <a:t>cosh</a:t>
            </a:r>
            <a:r>
              <a:rPr lang="en-US" sz="2800" dirty="0">
                <a:latin typeface="Courier" pitchFamily="2" charset="0"/>
              </a:rPr>
              <a:t> = Mean(Exp(x), Exp(-x))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A4C3BB-E16C-36D8-26B3-D3A1D310F493}"/>
              </a:ext>
            </a:extLst>
          </p:cNvPr>
          <p:cNvSpPr txBox="1"/>
          <p:nvPr/>
        </p:nvSpPr>
        <p:spPr>
          <a:xfrm>
            <a:off x="10010172" y="4993362"/>
            <a:ext cx="1672253" cy="120032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Leaf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'x'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0.69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value: 0.69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183148-4F14-E4EC-F32D-788FC4C856A5}"/>
              </a:ext>
            </a:extLst>
          </p:cNvPr>
          <p:cNvSpPr txBox="1"/>
          <p:nvPr/>
        </p:nvSpPr>
        <p:spPr>
          <a:xfrm>
            <a:off x="9350004" y="6068962"/>
            <a:ext cx="3401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x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0024BBC1-DC76-FDC3-59A8-A1430A494C57}"/>
              </a:ext>
            </a:extLst>
          </p:cNvPr>
          <p:cNvSpPr/>
          <p:nvPr/>
        </p:nvSpPr>
        <p:spPr>
          <a:xfrm>
            <a:off x="9505335" y="5423307"/>
            <a:ext cx="471949" cy="638280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16E396-DDD9-190F-7265-49FD2E64B092}"/>
              </a:ext>
            </a:extLst>
          </p:cNvPr>
          <p:cNvSpPr txBox="1"/>
          <p:nvPr/>
        </p:nvSpPr>
        <p:spPr>
          <a:xfrm>
            <a:off x="7125111" y="2795493"/>
            <a:ext cx="1672253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Exp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[x]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</a:t>
            </a:r>
            <a:r>
              <a:rPr lang="en-US" sz="1200" dirty="0">
                <a:highlight>
                  <a:srgbClr val="00FFFF"/>
                </a:highlight>
                <a:latin typeface="Courier" pitchFamily="2" charset="0"/>
              </a:rPr>
              <a:t>2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85B2D81B-3C55-829D-7B84-B66776BF8046}"/>
              </a:ext>
            </a:extLst>
          </p:cNvPr>
          <p:cNvSpPr/>
          <p:nvPr/>
        </p:nvSpPr>
        <p:spPr>
          <a:xfrm rot="2934149">
            <a:off x="8408097" y="3826963"/>
            <a:ext cx="2792499" cy="623023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620FF58-A87C-4F5F-E4CA-AC1DC548720A}"/>
              </a:ext>
            </a:extLst>
          </p:cNvPr>
          <p:cNvSpPr txBox="1"/>
          <p:nvPr/>
        </p:nvSpPr>
        <p:spPr>
          <a:xfrm>
            <a:off x="7125111" y="4804468"/>
            <a:ext cx="1858201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Negate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[x]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</a:t>
            </a:r>
            <a:r>
              <a:rPr lang="en-US" sz="1200" dirty="0">
                <a:highlight>
                  <a:srgbClr val="00FFFF"/>
                </a:highlight>
                <a:latin typeface="Courier" pitchFamily="2" charset="0"/>
              </a:rPr>
              <a:t>-0.69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08E235E9-8E05-A569-DEA3-45E83C389E62}"/>
              </a:ext>
            </a:extLst>
          </p:cNvPr>
          <p:cNvSpPr/>
          <p:nvPr/>
        </p:nvSpPr>
        <p:spPr>
          <a:xfrm rot="933053">
            <a:off x="8556012" y="5056290"/>
            <a:ext cx="1413551" cy="397187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8CB519F-7FC4-8DEB-9EAB-056E7CB344AD}"/>
              </a:ext>
            </a:extLst>
          </p:cNvPr>
          <p:cNvSpPr txBox="1"/>
          <p:nvPr/>
        </p:nvSpPr>
        <p:spPr>
          <a:xfrm>
            <a:off x="4646529" y="4804468"/>
            <a:ext cx="1672253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Exp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[*]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</a:t>
            </a:r>
            <a:r>
              <a:rPr lang="en-US" sz="1200" dirty="0">
                <a:highlight>
                  <a:srgbClr val="00FFFF"/>
                </a:highlight>
                <a:latin typeface="Courier" pitchFamily="2" charset="0"/>
              </a:rPr>
              <a:t>0.5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E846B485-0E6C-B969-C049-C77228D52DD8}"/>
              </a:ext>
            </a:extLst>
          </p:cNvPr>
          <p:cNvSpPr/>
          <p:nvPr/>
        </p:nvSpPr>
        <p:spPr>
          <a:xfrm rot="922581">
            <a:off x="6092300" y="5043749"/>
            <a:ext cx="984336" cy="324101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3DD6865-FC22-E1F2-4850-614E693C2729}"/>
              </a:ext>
            </a:extLst>
          </p:cNvPr>
          <p:cNvSpPr txBox="1"/>
          <p:nvPr/>
        </p:nvSpPr>
        <p:spPr>
          <a:xfrm>
            <a:off x="3373089" y="2801198"/>
            <a:ext cx="1951175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Mean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[*, *]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</a:t>
            </a:r>
            <a:r>
              <a:rPr lang="en-US" sz="1200" dirty="0">
                <a:highlight>
                  <a:srgbClr val="00FFFF"/>
                </a:highlight>
                <a:latin typeface="Courier" pitchFamily="2" charset="0"/>
              </a:rPr>
              <a:t>1.25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B4C2F526-1D9D-A06A-0334-0842D60ECC15}"/>
              </a:ext>
            </a:extLst>
          </p:cNvPr>
          <p:cNvSpPr/>
          <p:nvPr/>
        </p:nvSpPr>
        <p:spPr>
          <a:xfrm rot="801397">
            <a:off x="5056542" y="3036266"/>
            <a:ext cx="2043941" cy="397187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A9B21E62-9403-1641-E70F-D22D28E47215}"/>
              </a:ext>
            </a:extLst>
          </p:cNvPr>
          <p:cNvSpPr/>
          <p:nvPr/>
        </p:nvSpPr>
        <p:spPr>
          <a:xfrm rot="3496699" flipV="1">
            <a:off x="4371936" y="4033996"/>
            <a:ext cx="1592855" cy="121932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1F0CC0A-5C51-EA9A-C8F5-EB5CC22B7352}"/>
              </a:ext>
            </a:extLst>
          </p:cNvPr>
          <p:cNvSpPr txBox="1"/>
          <p:nvPr/>
        </p:nvSpPr>
        <p:spPr>
          <a:xfrm>
            <a:off x="1664660" y="3940815"/>
            <a:ext cx="8533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err="1"/>
              <a:t>cosh</a:t>
            </a:r>
            <a:endParaRPr lang="en-US" sz="2800" dirty="0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4AA87A77-20EC-FCB8-91DA-C1885DF161F4}"/>
              </a:ext>
            </a:extLst>
          </p:cNvPr>
          <p:cNvSpPr/>
          <p:nvPr/>
        </p:nvSpPr>
        <p:spPr>
          <a:xfrm>
            <a:off x="2097741" y="3302535"/>
            <a:ext cx="1268955" cy="638280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059F0AB-0457-78CD-13E6-4D1FFDED8E3C}"/>
              </a:ext>
            </a:extLst>
          </p:cNvPr>
          <p:cNvSpPr txBox="1"/>
          <p:nvPr/>
        </p:nvSpPr>
        <p:spPr>
          <a:xfrm>
            <a:off x="10768557" y="4138474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C13090A-ACF8-B9AE-09C4-A1C278D96CC4}"/>
              </a:ext>
            </a:extLst>
          </p:cNvPr>
          <p:cNvSpPr txBox="1"/>
          <p:nvPr/>
        </p:nvSpPr>
        <p:spPr>
          <a:xfrm>
            <a:off x="7870507" y="4202425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F14619B-9219-02E3-8702-5823B03590BF}"/>
              </a:ext>
            </a:extLst>
          </p:cNvPr>
          <p:cNvSpPr txBox="1"/>
          <p:nvPr/>
        </p:nvSpPr>
        <p:spPr>
          <a:xfrm>
            <a:off x="7777533" y="2170948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4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6E39BBA-FEDA-C074-F322-1DE4FFFB2A55}"/>
              </a:ext>
            </a:extLst>
          </p:cNvPr>
          <p:cNvSpPr txBox="1"/>
          <p:nvPr/>
        </p:nvSpPr>
        <p:spPr>
          <a:xfrm>
            <a:off x="5402626" y="4120371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3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DD032FB-24C0-18B9-0700-03C867E42A35}"/>
              </a:ext>
            </a:extLst>
          </p:cNvPr>
          <p:cNvSpPr txBox="1"/>
          <p:nvPr/>
        </p:nvSpPr>
        <p:spPr>
          <a:xfrm>
            <a:off x="4206626" y="2204861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2617705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9C069-4592-E3AB-A17C-001F4A392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Forward pass in bottom-up topological sort order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A4C3BB-E16C-36D8-26B3-D3A1D310F493}"/>
              </a:ext>
            </a:extLst>
          </p:cNvPr>
          <p:cNvSpPr txBox="1"/>
          <p:nvPr/>
        </p:nvSpPr>
        <p:spPr>
          <a:xfrm>
            <a:off x="10010172" y="4993362"/>
            <a:ext cx="1672253" cy="120032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Leaf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'x'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0.69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value: 0.69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183148-4F14-E4EC-F32D-788FC4C856A5}"/>
              </a:ext>
            </a:extLst>
          </p:cNvPr>
          <p:cNvSpPr txBox="1"/>
          <p:nvPr/>
        </p:nvSpPr>
        <p:spPr>
          <a:xfrm>
            <a:off x="9350004" y="6068962"/>
            <a:ext cx="3401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x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0024BBC1-DC76-FDC3-59A8-A1430A494C57}"/>
              </a:ext>
            </a:extLst>
          </p:cNvPr>
          <p:cNvSpPr/>
          <p:nvPr/>
        </p:nvSpPr>
        <p:spPr>
          <a:xfrm>
            <a:off x="9505335" y="5423307"/>
            <a:ext cx="471949" cy="638280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16E396-DDD9-190F-7265-49FD2E64B092}"/>
              </a:ext>
            </a:extLst>
          </p:cNvPr>
          <p:cNvSpPr txBox="1"/>
          <p:nvPr/>
        </p:nvSpPr>
        <p:spPr>
          <a:xfrm>
            <a:off x="7125111" y="2795493"/>
            <a:ext cx="1672253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Exp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[x]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2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85B2D81B-3C55-829D-7B84-B66776BF8046}"/>
              </a:ext>
            </a:extLst>
          </p:cNvPr>
          <p:cNvSpPr/>
          <p:nvPr/>
        </p:nvSpPr>
        <p:spPr>
          <a:xfrm rot="2934149">
            <a:off x="8408097" y="3826963"/>
            <a:ext cx="2792499" cy="623023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620FF58-A87C-4F5F-E4CA-AC1DC548720A}"/>
              </a:ext>
            </a:extLst>
          </p:cNvPr>
          <p:cNvSpPr txBox="1"/>
          <p:nvPr/>
        </p:nvSpPr>
        <p:spPr>
          <a:xfrm>
            <a:off x="7125111" y="4804468"/>
            <a:ext cx="1858201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Negate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[x]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-0.69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08E235E9-8E05-A569-DEA3-45E83C389E62}"/>
              </a:ext>
            </a:extLst>
          </p:cNvPr>
          <p:cNvSpPr/>
          <p:nvPr/>
        </p:nvSpPr>
        <p:spPr>
          <a:xfrm rot="933053">
            <a:off x="8556012" y="5056290"/>
            <a:ext cx="1413551" cy="397187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8CB519F-7FC4-8DEB-9EAB-056E7CB344AD}"/>
              </a:ext>
            </a:extLst>
          </p:cNvPr>
          <p:cNvSpPr txBox="1"/>
          <p:nvPr/>
        </p:nvSpPr>
        <p:spPr>
          <a:xfrm>
            <a:off x="4646529" y="4804468"/>
            <a:ext cx="1672253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Exp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[*]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0.5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E846B485-0E6C-B969-C049-C77228D52DD8}"/>
              </a:ext>
            </a:extLst>
          </p:cNvPr>
          <p:cNvSpPr/>
          <p:nvPr/>
        </p:nvSpPr>
        <p:spPr>
          <a:xfrm rot="922581">
            <a:off x="6092300" y="5043749"/>
            <a:ext cx="984336" cy="324101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3DD6865-FC22-E1F2-4850-614E693C2729}"/>
              </a:ext>
            </a:extLst>
          </p:cNvPr>
          <p:cNvSpPr txBox="1"/>
          <p:nvPr/>
        </p:nvSpPr>
        <p:spPr>
          <a:xfrm>
            <a:off x="3373089" y="2801198"/>
            <a:ext cx="1951175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Mean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[*, *]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</a:t>
            </a:r>
            <a:r>
              <a:rPr lang="en-US" sz="1200" dirty="0">
                <a:highlight>
                  <a:srgbClr val="00FFFF"/>
                </a:highlight>
                <a:latin typeface="Courier" pitchFamily="2" charset="0"/>
              </a:rPr>
              <a:t>1.25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B4C2F526-1D9D-A06A-0334-0842D60ECC15}"/>
              </a:ext>
            </a:extLst>
          </p:cNvPr>
          <p:cNvSpPr/>
          <p:nvPr/>
        </p:nvSpPr>
        <p:spPr>
          <a:xfrm rot="801397">
            <a:off x="5056542" y="3036266"/>
            <a:ext cx="2043941" cy="397187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A9B21E62-9403-1641-E70F-D22D28E47215}"/>
              </a:ext>
            </a:extLst>
          </p:cNvPr>
          <p:cNvSpPr/>
          <p:nvPr/>
        </p:nvSpPr>
        <p:spPr>
          <a:xfrm rot="3496699" flipV="1">
            <a:off x="4371936" y="4033996"/>
            <a:ext cx="1592855" cy="121932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1F0CC0A-5C51-EA9A-C8F5-EB5CC22B7352}"/>
              </a:ext>
            </a:extLst>
          </p:cNvPr>
          <p:cNvSpPr txBox="1"/>
          <p:nvPr/>
        </p:nvSpPr>
        <p:spPr>
          <a:xfrm>
            <a:off x="1664660" y="3940815"/>
            <a:ext cx="8533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err="1"/>
              <a:t>cosh</a:t>
            </a:r>
            <a:endParaRPr lang="en-US" sz="2800" dirty="0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4AA87A77-20EC-FCB8-91DA-C1885DF161F4}"/>
              </a:ext>
            </a:extLst>
          </p:cNvPr>
          <p:cNvSpPr/>
          <p:nvPr/>
        </p:nvSpPr>
        <p:spPr>
          <a:xfrm>
            <a:off x="2097741" y="3302535"/>
            <a:ext cx="1268955" cy="638280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C495B7-D071-9763-06A7-362509035495}"/>
              </a:ext>
            </a:extLst>
          </p:cNvPr>
          <p:cNvSpPr txBox="1"/>
          <p:nvPr/>
        </p:nvSpPr>
        <p:spPr>
          <a:xfrm>
            <a:off x="415952" y="1183342"/>
            <a:ext cx="684354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ourier" pitchFamily="2" charset="0"/>
              </a:rPr>
              <a:t>x = Leaf(</a:t>
            </a:r>
            <a:r>
              <a:rPr lang="en-US" sz="2800" dirty="0" err="1">
                <a:latin typeface="Courier" pitchFamily="2" charset="0"/>
              </a:rPr>
              <a:t>math.log</a:t>
            </a:r>
            <a:r>
              <a:rPr lang="en-US" sz="2800" dirty="0">
                <a:latin typeface="Courier" pitchFamily="2" charset="0"/>
              </a:rPr>
              <a:t>(2), name='x’)</a:t>
            </a:r>
          </a:p>
          <a:p>
            <a:r>
              <a:rPr lang="en-US" sz="2800" dirty="0" err="1">
                <a:latin typeface="Courier" pitchFamily="2" charset="0"/>
              </a:rPr>
              <a:t>cosh</a:t>
            </a:r>
            <a:r>
              <a:rPr lang="en-US" sz="2800" dirty="0">
                <a:latin typeface="Courier" pitchFamily="2" charset="0"/>
              </a:rPr>
              <a:t> = Mean(Exp(x), Exp(-x))</a:t>
            </a:r>
            <a:br>
              <a:rPr lang="en-US" sz="2800" dirty="0">
                <a:latin typeface="Courier" pitchFamily="2" charset="0"/>
              </a:rPr>
            </a:br>
            <a:r>
              <a:rPr lang="en-US" sz="2800" dirty="0" err="1">
                <a:latin typeface="Courier" pitchFamily="2" charset="0"/>
              </a:rPr>
              <a:t>forward_algorithm</a:t>
            </a:r>
            <a:r>
              <a:rPr lang="en-US" sz="2800" dirty="0">
                <a:latin typeface="Courier" pitchFamily="2" charset="0"/>
              </a:rPr>
              <a:t>(</a:t>
            </a:r>
            <a:r>
              <a:rPr lang="en-US" sz="2800" dirty="0" err="1">
                <a:latin typeface="Courier" pitchFamily="2" charset="0"/>
              </a:rPr>
              <a:t>cosh</a:t>
            </a:r>
            <a:r>
              <a:rPr lang="en-US" sz="2800" dirty="0">
                <a:latin typeface="Courier" pitchFamily="2" charset="0"/>
              </a:rPr>
              <a:t>) </a:t>
            </a:r>
            <a:r>
              <a:rPr lang="en-US" sz="2800" dirty="0">
                <a:latin typeface="Courier" pitchFamily="2" charset="0"/>
                <a:sym typeface="Wingdings" pitchFamily="2" charset="2"/>
              </a:rPr>
              <a:t> </a:t>
            </a:r>
            <a:r>
              <a:rPr lang="en-US" sz="2800" dirty="0">
                <a:highlight>
                  <a:srgbClr val="00FFFF"/>
                </a:highlight>
                <a:latin typeface="Courier" pitchFamily="2" charset="0"/>
                <a:sym typeface="Wingdings" pitchFamily="2" charset="2"/>
              </a:rPr>
              <a:t>1.25</a:t>
            </a:r>
            <a:endParaRPr lang="en-US" sz="2800" dirty="0">
              <a:highlight>
                <a:srgbClr val="00FFFF"/>
              </a:highlight>
              <a:latin typeface="Courie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14775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9C069-4592-E3AB-A17C-001F4A392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goal of backward pass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A4C3BB-E16C-36D8-26B3-D3A1D310F493}"/>
              </a:ext>
            </a:extLst>
          </p:cNvPr>
          <p:cNvSpPr txBox="1"/>
          <p:nvPr/>
        </p:nvSpPr>
        <p:spPr>
          <a:xfrm>
            <a:off x="10010172" y="4993362"/>
            <a:ext cx="1672253" cy="120032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Leaf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'x'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0.69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value: 0.69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183148-4F14-E4EC-F32D-788FC4C856A5}"/>
              </a:ext>
            </a:extLst>
          </p:cNvPr>
          <p:cNvSpPr txBox="1"/>
          <p:nvPr/>
        </p:nvSpPr>
        <p:spPr>
          <a:xfrm>
            <a:off x="9350004" y="6068962"/>
            <a:ext cx="3401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x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0024BBC1-DC76-FDC3-59A8-A1430A494C57}"/>
              </a:ext>
            </a:extLst>
          </p:cNvPr>
          <p:cNvSpPr/>
          <p:nvPr/>
        </p:nvSpPr>
        <p:spPr>
          <a:xfrm>
            <a:off x="9505335" y="5423307"/>
            <a:ext cx="471949" cy="638280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16E396-DDD9-190F-7265-49FD2E64B092}"/>
              </a:ext>
            </a:extLst>
          </p:cNvPr>
          <p:cNvSpPr txBox="1"/>
          <p:nvPr/>
        </p:nvSpPr>
        <p:spPr>
          <a:xfrm>
            <a:off x="7125111" y="2795493"/>
            <a:ext cx="1672253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Exp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[x]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2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85B2D81B-3C55-829D-7B84-B66776BF8046}"/>
              </a:ext>
            </a:extLst>
          </p:cNvPr>
          <p:cNvSpPr/>
          <p:nvPr/>
        </p:nvSpPr>
        <p:spPr>
          <a:xfrm rot="2934149">
            <a:off x="8408097" y="3826963"/>
            <a:ext cx="2792499" cy="623023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620FF58-A87C-4F5F-E4CA-AC1DC548720A}"/>
              </a:ext>
            </a:extLst>
          </p:cNvPr>
          <p:cNvSpPr txBox="1"/>
          <p:nvPr/>
        </p:nvSpPr>
        <p:spPr>
          <a:xfrm>
            <a:off x="7125111" y="4804468"/>
            <a:ext cx="1858201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Negate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[x]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-0.69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08E235E9-8E05-A569-DEA3-45E83C389E62}"/>
              </a:ext>
            </a:extLst>
          </p:cNvPr>
          <p:cNvSpPr/>
          <p:nvPr/>
        </p:nvSpPr>
        <p:spPr>
          <a:xfrm rot="933053">
            <a:off x="8556012" y="5056290"/>
            <a:ext cx="1413551" cy="397187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8CB519F-7FC4-8DEB-9EAB-056E7CB344AD}"/>
              </a:ext>
            </a:extLst>
          </p:cNvPr>
          <p:cNvSpPr txBox="1"/>
          <p:nvPr/>
        </p:nvSpPr>
        <p:spPr>
          <a:xfrm>
            <a:off x="4646529" y="4804468"/>
            <a:ext cx="1672253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Exp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[*]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0.5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E846B485-0E6C-B969-C049-C77228D52DD8}"/>
              </a:ext>
            </a:extLst>
          </p:cNvPr>
          <p:cNvSpPr/>
          <p:nvPr/>
        </p:nvSpPr>
        <p:spPr>
          <a:xfrm rot="922581">
            <a:off x="6092300" y="5043749"/>
            <a:ext cx="984336" cy="324101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3DD6865-FC22-E1F2-4850-614E693C2729}"/>
              </a:ext>
            </a:extLst>
          </p:cNvPr>
          <p:cNvSpPr txBox="1"/>
          <p:nvPr/>
        </p:nvSpPr>
        <p:spPr>
          <a:xfrm>
            <a:off x="3373089" y="2801198"/>
            <a:ext cx="1951175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Mean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[*, *]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1.25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B4C2F526-1D9D-A06A-0334-0842D60ECC15}"/>
              </a:ext>
            </a:extLst>
          </p:cNvPr>
          <p:cNvSpPr/>
          <p:nvPr/>
        </p:nvSpPr>
        <p:spPr>
          <a:xfrm rot="801397">
            <a:off x="5056542" y="3036266"/>
            <a:ext cx="2043941" cy="397187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A9B21E62-9403-1641-E70F-D22D28E47215}"/>
              </a:ext>
            </a:extLst>
          </p:cNvPr>
          <p:cNvSpPr/>
          <p:nvPr/>
        </p:nvSpPr>
        <p:spPr>
          <a:xfrm rot="3496699" flipV="1">
            <a:off x="4371936" y="4033996"/>
            <a:ext cx="1592855" cy="121932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1F0CC0A-5C51-EA9A-C8F5-EB5CC22B7352}"/>
                  </a:ext>
                </a:extLst>
              </p:cNvPr>
              <p:cNvSpPr txBox="1"/>
              <p:nvPr/>
            </p:nvSpPr>
            <p:spPr>
              <a:xfrm>
                <a:off x="1005935" y="3944630"/>
                <a:ext cx="152240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ℒ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 err="1"/>
                  <a:t>cosh</a:t>
                </a:r>
                <a:endParaRPr lang="en-US" sz="2800" dirty="0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1F0CC0A-5C51-EA9A-C8F5-EB5CC22B73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935" y="3944630"/>
                <a:ext cx="1522404" cy="523220"/>
              </a:xfrm>
              <a:prstGeom prst="rect">
                <a:avLst/>
              </a:prstGeom>
              <a:blipFill>
                <a:blip r:embed="rId2"/>
                <a:stretch>
                  <a:fillRect l="-1653" t="-11905" r="-7438" b="-30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Freeform 17">
            <a:extLst>
              <a:ext uri="{FF2B5EF4-FFF2-40B4-BE49-F238E27FC236}">
                <a16:creationId xmlns:a16="http://schemas.microsoft.com/office/drawing/2014/main" id="{4AA87A77-20EC-FCB8-91DA-C1885DF161F4}"/>
              </a:ext>
            </a:extLst>
          </p:cNvPr>
          <p:cNvSpPr/>
          <p:nvPr/>
        </p:nvSpPr>
        <p:spPr>
          <a:xfrm>
            <a:off x="2097741" y="3302535"/>
            <a:ext cx="1268955" cy="638280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C495B7-D071-9763-06A7-362509035495}"/>
              </a:ext>
            </a:extLst>
          </p:cNvPr>
          <p:cNvSpPr txBox="1"/>
          <p:nvPr/>
        </p:nvSpPr>
        <p:spPr>
          <a:xfrm>
            <a:off x="385335" y="906343"/>
            <a:ext cx="61991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latin typeface="Courier" pitchFamily="2" charset="0"/>
              </a:rPr>
              <a:t>cosh</a:t>
            </a:r>
            <a:r>
              <a:rPr lang="en-US" sz="2800" dirty="0">
                <a:latin typeface="Courier" pitchFamily="2" charset="0"/>
              </a:rPr>
              <a:t> = Mean(Exp(x), Exp(-x))</a:t>
            </a:r>
            <a:endParaRPr lang="en-US" sz="2800" dirty="0">
              <a:highlight>
                <a:srgbClr val="00FFFF"/>
              </a:highlight>
              <a:latin typeface="Courier" pitchFamily="2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DD4D212-E39F-B362-53F1-83E5C594BAE1}"/>
                  </a:ext>
                </a:extLst>
              </p:cNvPr>
              <p:cNvSpPr txBox="1"/>
              <p:nvPr/>
            </p:nvSpPr>
            <p:spPr>
              <a:xfrm>
                <a:off x="4302831" y="1838277"/>
                <a:ext cx="1021433" cy="9104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200" dirty="0">
                    <a:latin typeface="Courier" pitchFamily="2" charset="0"/>
                  </a:rPr>
                  <a:t>gradient=</a:t>
                </a:r>
                <a:br>
                  <a:rPr lang="en-US" sz="1200" dirty="0">
                    <a:latin typeface="Courier" pitchFamily="2" charset="0"/>
                  </a:rPr>
                </a:br>
                <a:r>
                  <a:rPr lang="en-US" sz="1200" dirty="0">
                    <a:latin typeface="Courier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ℒ</m:t>
                        </m:r>
                      </m:num>
                      <m:den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cosh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DD4D212-E39F-B362-53F1-83E5C594BA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2831" y="1838277"/>
                <a:ext cx="1021433" cy="910442"/>
              </a:xfrm>
              <a:prstGeom prst="rect">
                <a:avLst/>
              </a:prstGeom>
              <a:blipFill>
                <a:blip r:embed="rId3"/>
                <a:stretch>
                  <a:fillRect b="-5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375F0D4-1606-EF6B-9AFE-ED8CEDC0EAC4}"/>
              </a:ext>
            </a:extLst>
          </p:cNvPr>
          <p:cNvSpPr txBox="1"/>
          <p:nvPr/>
        </p:nvSpPr>
        <p:spPr>
          <a:xfrm>
            <a:off x="4540323" y="5799977"/>
            <a:ext cx="393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F0CD4AC-2C77-17DD-673A-F6DF7B9E77C3}"/>
              </a:ext>
            </a:extLst>
          </p:cNvPr>
          <p:cNvSpPr txBox="1"/>
          <p:nvPr/>
        </p:nvSpPr>
        <p:spPr>
          <a:xfrm>
            <a:off x="7062095" y="5749085"/>
            <a:ext cx="393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B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C3E441B-05EC-26F8-818E-62F7D02AAA7F}"/>
              </a:ext>
            </a:extLst>
          </p:cNvPr>
          <p:cNvSpPr txBox="1"/>
          <p:nvPr/>
        </p:nvSpPr>
        <p:spPr>
          <a:xfrm>
            <a:off x="7016098" y="3739995"/>
            <a:ext cx="3754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C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6A162E1-C85D-371C-EA20-2738EEFCEFE8}"/>
                  </a:ext>
                </a:extLst>
              </p:cNvPr>
              <p:cNvSpPr txBox="1"/>
              <p:nvPr/>
            </p:nvSpPr>
            <p:spPr>
              <a:xfrm>
                <a:off x="7772187" y="1837956"/>
                <a:ext cx="1021433" cy="9110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200" dirty="0">
                    <a:latin typeface="Courier" pitchFamily="2" charset="0"/>
                  </a:rPr>
                  <a:t>gradient=</a:t>
                </a:r>
                <a:br>
                  <a:rPr lang="en-US" sz="1200" dirty="0">
                    <a:latin typeface="Courier" pitchFamily="2" charset="0"/>
                  </a:rPr>
                </a:br>
                <a:r>
                  <a:rPr lang="en-US" sz="1200" dirty="0">
                    <a:latin typeface="Courier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ℒ</m:t>
                        </m:r>
                      </m:num>
                      <m:den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C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6A162E1-C85D-371C-EA20-2738EEFCEF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2187" y="1837956"/>
                <a:ext cx="1021433" cy="911083"/>
              </a:xfrm>
              <a:prstGeom prst="rect">
                <a:avLst/>
              </a:prstGeom>
              <a:blipFill>
                <a:blip r:embed="rId4"/>
                <a:stretch>
                  <a:fillRect b="-5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E8AFAB5-0575-11FE-58A2-D73C3BCE4224}"/>
                  </a:ext>
                </a:extLst>
              </p:cNvPr>
              <p:cNvSpPr txBox="1"/>
              <p:nvPr/>
            </p:nvSpPr>
            <p:spPr>
              <a:xfrm>
                <a:off x="7989675" y="3897165"/>
                <a:ext cx="1021433" cy="9104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200" dirty="0">
                    <a:latin typeface="Courier" pitchFamily="2" charset="0"/>
                  </a:rPr>
                  <a:t>gradient=</a:t>
                </a:r>
                <a:br>
                  <a:rPr lang="en-US" sz="1200" dirty="0">
                    <a:latin typeface="Courier" pitchFamily="2" charset="0"/>
                  </a:rPr>
                </a:br>
                <a:r>
                  <a:rPr lang="en-US" sz="1200" dirty="0">
                    <a:latin typeface="Courier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ℒ</m:t>
                        </m:r>
                      </m:num>
                      <m:den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B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E8AFAB5-0575-11FE-58A2-D73C3BCE42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9675" y="3897165"/>
                <a:ext cx="1021433" cy="910442"/>
              </a:xfrm>
              <a:prstGeom prst="rect">
                <a:avLst/>
              </a:prstGeom>
              <a:blipFill>
                <a:blip r:embed="rId5"/>
                <a:stretch>
                  <a:fillRect b="-5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866764B-1138-6EC8-7C57-DCE6F43B0FF1}"/>
                  </a:ext>
                </a:extLst>
              </p:cNvPr>
              <p:cNvSpPr txBox="1"/>
              <p:nvPr/>
            </p:nvSpPr>
            <p:spPr>
              <a:xfrm>
                <a:off x="5396512" y="3880829"/>
                <a:ext cx="1021433" cy="9104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200" dirty="0">
                    <a:latin typeface="Courier" pitchFamily="2" charset="0"/>
                  </a:rPr>
                  <a:t>gradient=</a:t>
                </a:r>
                <a:br>
                  <a:rPr lang="en-US" sz="1200" dirty="0">
                    <a:latin typeface="Courier" pitchFamily="2" charset="0"/>
                  </a:rPr>
                </a:br>
                <a:r>
                  <a:rPr lang="en-US" sz="1200" dirty="0">
                    <a:latin typeface="Courier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ℒ</m:t>
                        </m:r>
                      </m:num>
                      <m:den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A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866764B-1138-6EC8-7C57-DCE6F43B0F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6512" y="3880829"/>
                <a:ext cx="1021433" cy="910442"/>
              </a:xfrm>
              <a:prstGeom prst="rect">
                <a:avLst/>
              </a:prstGeom>
              <a:blipFill>
                <a:blip r:embed="rId6"/>
                <a:stretch>
                  <a:fillRect b="-5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F61ABA7-30D4-DEE5-F37D-A481CEFACB2C}"/>
                  </a:ext>
                </a:extLst>
              </p:cNvPr>
              <p:cNvSpPr txBox="1"/>
              <p:nvPr/>
            </p:nvSpPr>
            <p:spPr>
              <a:xfrm>
                <a:off x="10660992" y="4001605"/>
                <a:ext cx="1021433" cy="9104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200" dirty="0">
                    <a:latin typeface="Courier" pitchFamily="2" charset="0"/>
                  </a:rPr>
                  <a:t>gradient=</a:t>
                </a:r>
                <a:br>
                  <a:rPr lang="en-US" sz="1200" dirty="0">
                    <a:latin typeface="Courier" pitchFamily="2" charset="0"/>
                  </a:rPr>
                </a:br>
                <a:r>
                  <a:rPr lang="en-US" sz="1200" dirty="0">
                    <a:latin typeface="Courier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ℒ</m:t>
                        </m:r>
                      </m:num>
                      <m:den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x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F61ABA7-30D4-DEE5-F37D-A481CEFACB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0992" y="4001605"/>
                <a:ext cx="1021433" cy="910442"/>
              </a:xfrm>
              <a:prstGeom prst="rect">
                <a:avLst/>
              </a:prstGeom>
              <a:blipFill>
                <a:blip r:embed="rId7"/>
                <a:stretch>
                  <a:fillRect b="-5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594288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9C069-4592-E3AB-A17C-001F4A392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goal of backward pass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A4C3BB-E16C-36D8-26B3-D3A1D310F493}"/>
              </a:ext>
            </a:extLst>
          </p:cNvPr>
          <p:cNvSpPr txBox="1"/>
          <p:nvPr/>
        </p:nvSpPr>
        <p:spPr>
          <a:xfrm>
            <a:off x="10010172" y="4993362"/>
            <a:ext cx="1672253" cy="120032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Leaf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'x'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0.69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value: 0.69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183148-4F14-E4EC-F32D-788FC4C856A5}"/>
              </a:ext>
            </a:extLst>
          </p:cNvPr>
          <p:cNvSpPr txBox="1"/>
          <p:nvPr/>
        </p:nvSpPr>
        <p:spPr>
          <a:xfrm>
            <a:off x="9350004" y="6068962"/>
            <a:ext cx="3401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x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0024BBC1-DC76-FDC3-59A8-A1430A494C57}"/>
              </a:ext>
            </a:extLst>
          </p:cNvPr>
          <p:cNvSpPr/>
          <p:nvPr/>
        </p:nvSpPr>
        <p:spPr>
          <a:xfrm>
            <a:off x="9505335" y="5423307"/>
            <a:ext cx="471949" cy="638280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16E396-DDD9-190F-7265-49FD2E64B092}"/>
              </a:ext>
            </a:extLst>
          </p:cNvPr>
          <p:cNvSpPr txBox="1"/>
          <p:nvPr/>
        </p:nvSpPr>
        <p:spPr>
          <a:xfrm>
            <a:off x="7125111" y="2795493"/>
            <a:ext cx="1672253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Exp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[x]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2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85B2D81B-3C55-829D-7B84-B66776BF8046}"/>
              </a:ext>
            </a:extLst>
          </p:cNvPr>
          <p:cNvSpPr/>
          <p:nvPr/>
        </p:nvSpPr>
        <p:spPr>
          <a:xfrm rot="2934149">
            <a:off x="8408097" y="3826963"/>
            <a:ext cx="2792499" cy="623023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620FF58-A87C-4F5F-E4CA-AC1DC548720A}"/>
              </a:ext>
            </a:extLst>
          </p:cNvPr>
          <p:cNvSpPr txBox="1"/>
          <p:nvPr/>
        </p:nvSpPr>
        <p:spPr>
          <a:xfrm>
            <a:off x="7125111" y="4804468"/>
            <a:ext cx="1858201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Negate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[x]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-0.69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08E235E9-8E05-A569-DEA3-45E83C389E62}"/>
              </a:ext>
            </a:extLst>
          </p:cNvPr>
          <p:cNvSpPr/>
          <p:nvPr/>
        </p:nvSpPr>
        <p:spPr>
          <a:xfrm rot="933053">
            <a:off x="8556012" y="5056290"/>
            <a:ext cx="1413551" cy="397187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8CB519F-7FC4-8DEB-9EAB-056E7CB344AD}"/>
              </a:ext>
            </a:extLst>
          </p:cNvPr>
          <p:cNvSpPr txBox="1"/>
          <p:nvPr/>
        </p:nvSpPr>
        <p:spPr>
          <a:xfrm>
            <a:off x="4646529" y="4804468"/>
            <a:ext cx="1672253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Exp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[*]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0.5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E846B485-0E6C-B969-C049-C77228D52DD8}"/>
              </a:ext>
            </a:extLst>
          </p:cNvPr>
          <p:cNvSpPr/>
          <p:nvPr/>
        </p:nvSpPr>
        <p:spPr>
          <a:xfrm rot="922581">
            <a:off x="6092300" y="5043749"/>
            <a:ext cx="984336" cy="324101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3DD6865-FC22-E1F2-4850-614E693C2729}"/>
              </a:ext>
            </a:extLst>
          </p:cNvPr>
          <p:cNvSpPr txBox="1"/>
          <p:nvPr/>
        </p:nvSpPr>
        <p:spPr>
          <a:xfrm>
            <a:off x="3373089" y="2801198"/>
            <a:ext cx="1951175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Mean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[*, *]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1.25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B4C2F526-1D9D-A06A-0334-0842D60ECC15}"/>
              </a:ext>
            </a:extLst>
          </p:cNvPr>
          <p:cNvSpPr/>
          <p:nvPr/>
        </p:nvSpPr>
        <p:spPr>
          <a:xfrm rot="801397">
            <a:off x="5056542" y="3036266"/>
            <a:ext cx="2043941" cy="397187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A9B21E62-9403-1641-E70F-D22D28E47215}"/>
              </a:ext>
            </a:extLst>
          </p:cNvPr>
          <p:cNvSpPr/>
          <p:nvPr/>
        </p:nvSpPr>
        <p:spPr>
          <a:xfrm rot="3496699" flipV="1">
            <a:off x="4371936" y="4033996"/>
            <a:ext cx="1592855" cy="121932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1F0CC0A-5C51-EA9A-C8F5-EB5CC22B7352}"/>
                  </a:ext>
                </a:extLst>
              </p:cNvPr>
              <p:cNvSpPr txBox="1"/>
              <p:nvPr/>
            </p:nvSpPr>
            <p:spPr>
              <a:xfrm>
                <a:off x="1005935" y="3944630"/>
                <a:ext cx="152240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ℒ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 err="1"/>
                  <a:t>cosh</a:t>
                </a:r>
                <a:endParaRPr lang="en-US" sz="2800" dirty="0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1F0CC0A-5C51-EA9A-C8F5-EB5CC22B73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935" y="3944630"/>
                <a:ext cx="1522404" cy="523220"/>
              </a:xfrm>
              <a:prstGeom prst="rect">
                <a:avLst/>
              </a:prstGeom>
              <a:blipFill>
                <a:blip r:embed="rId2"/>
                <a:stretch>
                  <a:fillRect l="-1653" t="-11905" r="-7438" b="-30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Freeform 17">
            <a:extLst>
              <a:ext uri="{FF2B5EF4-FFF2-40B4-BE49-F238E27FC236}">
                <a16:creationId xmlns:a16="http://schemas.microsoft.com/office/drawing/2014/main" id="{4AA87A77-20EC-FCB8-91DA-C1885DF161F4}"/>
              </a:ext>
            </a:extLst>
          </p:cNvPr>
          <p:cNvSpPr/>
          <p:nvPr/>
        </p:nvSpPr>
        <p:spPr>
          <a:xfrm>
            <a:off x="2097741" y="3302535"/>
            <a:ext cx="1268955" cy="638280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C495B7-D071-9763-06A7-362509035495}"/>
              </a:ext>
            </a:extLst>
          </p:cNvPr>
          <p:cNvSpPr txBox="1"/>
          <p:nvPr/>
        </p:nvSpPr>
        <p:spPr>
          <a:xfrm>
            <a:off x="385335" y="906343"/>
            <a:ext cx="61991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latin typeface="Courier" pitchFamily="2" charset="0"/>
              </a:rPr>
              <a:t>cosh</a:t>
            </a:r>
            <a:r>
              <a:rPr lang="en-US" sz="2800" dirty="0">
                <a:latin typeface="Courier" pitchFamily="2" charset="0"/>
              </a:rPr>
              <a:t> = Mean(Exp(x), Exp(-x))</a:t>
            </a:r>
            <a:endParaRPr lang="en-US" sz="2800" dirty="0">
              <a:highlight>
                <a:srgbClr val="00FFFF"/>
              </a:highlight>
              <a:latin typeface="Courier" pitchFamily="2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DD4D212-E39F-B362-53F1-83E5C594BAE1}"/>
                  </a:ext>
                </a:extLst>
              </p:cNvPr>
              <p:cNvSpPr txBox="1"/>
              <p:nvPr/>
            </p:nvSpPr>
            <p:spPr>
              <a:xfrm>
                <a:off x="4302831" y="1838277"/>
                <a:ext cx="1021433" cy="9104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200" dirty="0">
                    <a:latin typeface="Courier" pitchFamily="2" charset="0"/>
                  </a:rPr>
                  <a:t>gradient=</a:t>
                </a:r>
                <a:br>
                  <a:rPr lang="en-US" sz="1200" dirty="0">
                    <a:latin typeface="Courier" pitchFamily="2" charset="0"/>
                  </a:rPr>
                </a:br>
                <a:r>
                  <a:rPr lang="en-US" sz="1200" dirty="0">
                    <a:latin typeface="Courier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ℒ</m:t>
                        </m:r>
                      </m:num>
                      <m:den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cosh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DD4D212-E39F-B362-53F1-83E5C594BA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2831" y="1838277"/>
                <a:ext cx="1021433" cy="910442"/>
              </a:xfrm>
              <a:prstGeom prst="rect">
                <a:avLst/>
              </a:prstGeom>
              <a:blipFill>
                <a:blip r:embed="rId3"/>
                <a:stretch>
                  <a:fillRect b="-5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375F0D4-1606-EF6B-9AFE-ED8CEDC0EAC4}"/>
              </a:ext>
            </a:extLst>
          </p:cNvPr>
          <p:cNvSpPr txBox="1"/>
          <p:nvPr/>
        </p:nvSpPr>
        <p:spPr>
          <a:xfrm>
            <a:off x="4540323" y="5799977"/>
            <a:ext cx="393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F0CD4AC-2C77-17DD-673A-F6DF7B9E77C3}"/>
              </a:ext>
            </a:extLst>
          </p:cNvPr>
          <p:cNvSpPr txBox="1"/>
          <p:nvPr/>
        </p:nvSpPr>
        <p:spPr>
          <a:xfrm>
            <a:off x="7062095" y="5749085"/>
            <a:ext cx="393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B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C3E441B-05EC-26F8-818E-62F7D02AAA7F}"/>
              </a:ext>
            </a:extLst>
          </p:cNvPr>
          <p:cNvSpPr txBox="1"/>
          <p:nvPr/>
        </p:nvSpPr>
        <p:spPr>
          <a:xfrm>
            <a:off x="7016098" y="3739995"/>
            <a:ext cx="3754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C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6A162E1-C85D-371C-EA20-2738EEFCEFE8}"/>
                  </a:ext>
                </a:extLst>
              </p:cNvPr>
              <p:cNvSpPr txBox="1"/>
              <p:nvPr/>
            </p:nvSpPr>
            <p:spPr>
              <a:xfrm>
                <a:off x="7772187" y="1837956"/>
                <a:ext cx="1021433" cy="9110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200" dirty="0">
                    <a:latin typeface="Courier" pitchFamily="2" charset="0"/>
                  </a:rPr>
                  <a:t>gradient=</a:t>
                </a:r>
                <a:br>
                  <a:rPr lang="en-US" sz="1200" dirty="0">
                    <a:latin typeface="Courier" pitchFamily="2" charset="0"/>
                  </a:rPr>
                </a:br>
                <a:r>
                  <a:rPr lang="en-US" sz="1200" dirty="0">
                    <a:latin typeface="Courier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ℒ</m:t>
                        </m:r>
                      </m:num>
                      <m:den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C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6A162E1-C85D-371C-EA20-2738EEFCEF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2187" y="1837956"/>
                <a:ext cx="1021433" cy="911083"/>
              </a:xfrm>
              <a:prstGeom prst="rect">
                <a:avLst/>
              </a:prstGeom>
              <a:blipFill>
                <a:blip r:embed="rId4"/>
                <a:stretch>
                  <a:fillRect b="-5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E8AFAB5-0575-11FE-58A2-D73C3BCE4224}"/>
                  </a:ext>
                </a:extLst>
              </p:cNvPr>
              <p:cNvSpPr txBox="1"/>
              <p:nvPr/>
            </p:nvSpPr>
            <p:spPr>
              <a:xfrm>
                <a:off x="7989675" y="3897165"/>
                <a:ext cx="1021433" cy="9104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200" dirty="0">
                    <a:latin typeface="Courier" pitchFamily="2" charset="0"/>
                  </a:rPr>
                  <a:t>gradient=</a:t>
                </a:r>
                <a:br>
                  <a:rPr lang="en-US" sz="1200" dirty="0">
                    <a:latin typeface="Courier" pitchFamily="2" charset="0"/>
                  </a:rPr>
                </a:br>
                <a:r>
                  <a:rPr lang="en-US" sz="1200" dirty="0">
                    <a:latin typeface="Courier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ℒ</m:t>
                        </m:r>
                      </m:num>
                      <m:den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B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E8AFAB5-0575-11FE-58A2-D73C3BCE42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9675" y="3897165"/>
                <a:ext cx="1021433" cy="910442"/>
              </a:xfrm>
              <a:prstGeom prst="rect">
                <a:avLst/>
              </a:prstGeom>
              <a:blipFill>
                <a:blip r:embed="rId5"/>
                <a:stretch>
                  <a:fillRect b="-5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866764B-1138-6EC8-7C57-DCE6F43B0FF1}"/>
                  </a:ext>
                </a:extLst>
              </p:cNvPr>
              <p:cNvSpPr txBox="1"/>
              <p:nvPr/>
            </p:nvSpPr>
            <p:spPr>
              <a:xfrm>
                <a:off x="5396512" y="3880829"/>
                <a:ext cx="1021433" cy="9104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200" dirty="0">
                    <a:latin typeface="Courier" pitchFamily="2" charset="0"/>
                  </a:rPr>
                  <a:t>gradient=</a:t>
                </a:r>
                <a:br>
                  <a:rPr lang="en-US" sz="1200" dirty="0">
                    <a:latin typeface="Courier" pitchFamily="2" charset="0"/>
                  </a:rPr>
                </a:br>
                <a:r>
                  <a:rPr lang="en-US" sz="1200" dirty="0">
                    <a:latin typeface="Courier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ℒ</m:t>
                        </m:r>
                      </m:num>
                      <m:den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A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866764B-1138-6EC8-7C57-DCE6F43B0F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6512" y="3880829"/>
                <a:ext cx="1021433" cy="910442"/>
              </a:xfrm>
              <a:prstGeom prst="rect">
                <a:avLst/>
              </a:prstGeom>
              <a:blipFill>
                <a:blip r:embed="rId6"/>
                <a:stretch>
                  <a:fillRect b="-5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F61ABA7-30D4-DEE5-F37D-A481CEFACB2C}"/>
                  </a:ext>
                </a:extLst>
              </p:cNvPr>
              <p:cNvSpPr txBox="1"/>
              <p:nvPr/>
            </p:nvSpPr>
            <p:spPr>
              <a:xfrm>
                <a:off x="10660992" y="4001605"/>
                <a:ext cx="1021433" cy="9104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200" dirty="0">
                    <a:latin typeface="Courier" pitchFamily="2" charset="0"/>
                  </a:rPr>
                  <a:t>gradient=</a:t>
                </a:r>
                <a:br>
                  <a:rPr lang="en-US" sz="1200" dirty="0">
                    <a:latin typeface="Courier" pitchFamily="2" charset="0"/>
                  </a:rPr>
                </a:br>
                <a:r>
                  <a:rPr lang="en-US" sz="1200" dirty="0">
                    <a:latin typeface="Courier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ℒ</m:t>
                        </m:r>
                      </m:num>
                      <m:den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x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F61ABA7-30D4-DEE5-F37D-A481CEFACB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0992" y="4001605"/>
                <a:ext cx="1021433" cy="910442"/>
              </a:xfrm>
              <a:prstGeom prst="rect">
                <a:avLst/>
              </a:prstGeom>
              <a:blipFill>
                <a:blip r:embed="rId7"/>
                <a:stretch>
                  <a:fillRect b="-5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angle 21">
            <a:extLst>
              <a:ext uri="{FF2B5EF4-FFF2-40B4-BE49-F238E27FC236}">
                <a16:creationId xmlns:a16="http://schemas.microsoft.com/office/drawing/2014/main" id="{1C775AA4-42AE-C95F-AF91-A04EAC6AB993}"/>
              </a:ext>
            </a:extLst>
          </p:cNvPr>
          <p:cNvSpPr/>
          <p:nvPr/>
        </p:nvSpPr>
        <p:spPr>
          <a:xfrm>
            <a:off x="10582838" y="3940815"/>
            <a:ext cx="1322216" cy="109619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3F2DE08-9DF7-9DF7-A6FA-F2219C3D5D76}"/>
              </a:ext>
            </a:extLst>
          </p:cNvPr>
          <p:cNvSpPr txBox="1"/>
          <p:nvPr/>
        </p:nvSpPr>
        <p:spPr>
          <a:xfrm>
            <a:off x="10295675" y="2437825"/>
            <a:ext cx="189173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rgbClr val="C00000"/>
                </a:solidFill>
              </a:rPr>
              <a:t>This is what</a:t>
            </a:r>
            <a:br>
              <a:rPr lang="en-US" sz="2800" dirty="0">
                <a:solidFill>
                  <a:srgbClr val="C00000"/>
                </a:solidFill>
              </a:rPr>
            </a:br>
            <a:r>
              <a:rPr lang="en-US" sz="2800" dirty="0">
                <a:solidFill>
                  <a:srgbClr val="C00000"/>
                </a:solidFill>
              </a:rPr>
              <a:t>we want</a:t>
            </a:r>
            <a:br>
              <a:rPr lang="en-US" sz="2800" dirty="0">
                <a:solidFill>
                  <a:srgbClr val="C00000"/>
                </a:solidFill>
              </a:rPr>
            </a:br>
            <a:r>
              <a:rPr lang="en-US" sz="2800" dirty="0">
                <a:solidFill>
                  <a:srgbClr val="C00000"/>
                </a:solidFill>
              </a:rPr>
              <a:t>in the end</a:t>
            </a:r>
          </a:p>
        </p:txBody>
      </p:sp>
    </p:spTree>
    <p:extLst>
      <p:ext uri="{BB962C8B-B14F-4D97-AF65-F5344CB8AC3E}">
        <p14:creationId xmlns:p14="http://schemas.microsoft.com/office/powerpoint/2010/main" val="8840021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9C069-4592-E3AB-A17C-001F4A392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24" y="31672"/>
            <a:ext cx="12192000" cy="1165086"/>
          </a:xfrm>
        </p:spPr>
        <p:txBody>
          <a:bodyPr/>
          <a:lstStyle/>
          <a:p>
            <a:r>
              <a:rPr lang="en-US" dirty="0"/>
              <a:t>The goal of backward pass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A4C3BB-E16C-36D8-26B3-D3A1D310F493}"/>
              </a:ext>
            </a:extLst>
          </p:cNvPr>
          <p:cNvSpPr txBox="1"/>
          <p:nvPr/>
        </p:nvSpPr>
        <p:spPr>
          <a:xfrm>
            <a:off x="10010172" y="4993362"/>
            <a:ext cx="1672253" cy="120032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Leaf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'x'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0.69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</a:t>
            </a:r>
            <a:r>
              <a:rPr lang="en-US" sz="1200" dirty="0">
                <a:highlight>
                  <a:srgbClr val="FF0000"/>
                </a:highlight>
                <a:latin typeface="Courier" pitchFamily="2" charset="0"/>
              </a:rPr>
              <a:t>ERROR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value: 0.69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183148-4F14-E4EC-F32D-788FC4C856A5}"/>
              </a:ext>
            </a:extLst>
          </p:cNvPr>
          <p:cNvSpPr txBox="1"/>
          <p:nvPr/>
        </p:nvSpPr>
        <p:spPr>
          <a:xfrm>
            <a:off x="9350004" y="6068962"/>
            <a:ext cx="3401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x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0024BBC1-DC76-FDC3-59A8-A1430A494C57}"/>
              </a:ext>
            </a:extLst>
          </p:cNvPr>
          <p:cNvSpPr/>
          <p:nvPr/>
        </p:nvSpPr>
        <p:spPr>
          <a:xfrm>
            <a:off x="9505335" y="5423307"/>
            <a:ext cx="471949" cy="638280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16E396-DDD9-190F-7265-49FD2E64B092}"/>
              </a:ext>
            </a:extLst>
          </p:cNvPr>
          <p:cNvSpPr txBox="1"/>
          <p:nvPr/>
        </p:nvSpPr>
        <p:spPr>
          <a:xfrm>
            <a:off x="7125111" y="2795493"/>
            <a:ext cx="1672253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Exp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[x]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2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</a:t>
            </a:r>
            <a:r>
              <a:rPr lang="en-US" sz="1200" dirty="0">
                <a:highlight>
                  <a:srgbClr val="00FFFF"/>
                </a:highlight>
                <a:latin typeface="Courier" pitchFamily="2" charset="0"/>
              </a:rPr>
              <a:t>None</a:t>
            </a: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85B2D81B-3C55-829D-7B84-B66776BF8046}"/>
              </a:ext>
            </a:extLst>
          </p:cNvPr>
          <p:cNvSpPr/>
          <p:nvPr/>
        </p:nvSpPr>
        <p:spPr>
          <a:xfrm rot="2934149">
            <a:off x="8408097" y="3826963"/>
            <a:ext cx="2792499" cy="623023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620FF58-A87C-4F5F-E4CA-AC1DC548720A}"/>
              </a:ext>
            </a:extLst>
          </p:cNvPr>
          <p:cNvSpPr txBox="1"/>
          <p:nvPr/>
        </p:nvSpPr>
        <p:spPr>
          <a:xfrm>
            <a:off x="7125111" y="4804468"/>
            <a:ext cx="1858201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Negate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[x]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-0.69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</a:t>
            </a:r>
            <a:r>
              <a:rPr lang="en-US" sz="1200" dirty="0">
                <a:highlight>
                  <a:srgbClr val="00FFFF"/>
                </a:highlight>
                <a:latin typeface="Courier" pitchFamily="2" charset="0"/>
              </a:rPr>
              <a:t>None</a:t>
            </a: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08E235E9-8E05-A569-DEA3-45E83C389E62}"/>
              </a:ext>
            </a:extLst>
          </p:cNvPr>
          <p:cNvSpPr/>
          <p:nvPr/>
        </p:nvSpPr>
        <p:spPr>
          <a:xfrm rot="933053">
            <a:off x="8556012" y="5056290"/>
            <a:ext cx="1413551" cy="397187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8CB519F-7FC4-8DEB-9EAB-056E7CB344AD}"/>
              </a:ext>
            </a:extLst>
          </p:cNvPr>
          <p:cNvSpPr txBox="1"/>
          <p:nvPr/>
        </p:nvSpPr>
        <p:spPr>
          <a:xfrm>
            <a:off x="4646529" y="4804468"/>
            <a:ext cx="1672253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Exp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[*]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0.5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E846B485-0E6C-B969-C049-C77228D52DD8}"/>
              </a:ext>
            </a:extLst>
          </p:cNvPr>
          <p:cNvSpPr/>
          <p:nvPr/>
        </p:nvSpPr>
        <p:spPr>
          <a:xfrm rot="922581">
            <a:off x="6092300" y="5043749"/>
            <a:ext cx="984336" cy="324101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3DD6865-FC22-E1F2-4850-614E693C2729}"/>
              </a:ext>
            </a:extLst>
          </p:cNvPr>
          <p:cNvSpPr txBox="1"/>
          <p:nvPr/>
        </p:nvSpPr>
        <p:spPr>
          <a:xfrm>
            <a:off x="3373089" y="2801198"/>
            <a:ext cx="1951175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Mean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[*, *]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1.25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B4C2F526-1D9D-A06A-0334-0842D60ECC15}"/>
              </a:ext>
            </a:extLst>
          </p:cNvPr>
          <p:cNvSpPr/>
          <p:nvPr/>
        </p:nvSpPr>
        <p:spPr>
          <a:xfrm rot="801397">
            <a:off x="5056542" y="3036266"/>
            <a:ext cx="2043941" cy="397187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A9B21E62-9403-1641-E70F-D22D28E47215}"/>
              </a:ext>
            </a:extLst>
          </p:cNvPr>
          <p:cNvSpPr/>
          <p:nvPr/>
        </p:nvSpPr>
        <p:spPr>
          <a:xfrm rot="3496699" flipV="1">
            <a:off x="4371936" y="4033996"/>
            <a:ext cx="1592855" cy="121932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1F0CC0A-5C51-EA9A-C8F5-EB5CC22B7352}"/>
                  </a:ext>
                </a:extLst>
              </p:cNvPr>
              <p:cNvSpPr txBox="1"/>
              <p:nvPr/>
            </p:nvSpPr>
            <p:spPr>
              <a:xfrm>
                <a:off x="1005935" y="3944630"/>
                <a:ext cx="152240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ℒ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 err="1"/>
                  <a:t>cosh</a:t>
                </a:r>
                <a:endParaRPr lang="en-US" sz="2800" dirty="0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1F0CC0A-5C51-EA9A-C8F5-EB5CC22B73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935" y="3944630"/>
                <a:ext cx="1522404" cy="523220"/>
              </a:xfrm>
              <a:prstGeom prst="rect">
                <a:avLst/>
              </a:prstGeom>
              <a:blipFill>
                <a:blip r:embed="rId2"/>
                <a:stretch>
                  <a:fillRect l="-1653" t="-11905" r="-7438" b="-30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Freeform 17">
            <a:extLst>
              <a:ext uri="{FF2B5EF4-FFF2-40B4-BE49-F238E27FC236}">
                <a16:creationId xmlns:a16="http://schemas.microsoft.com/office/drawing/2014/main" id="{4AA87A77-20EC-FCB8-91DA-C1885DF161F4}"/>
              </a:ext>
            </a:extLst>
          </p:cNvPr>
          <p:cNvSpPr/>
          <p:nvPr/>
        </p:nvSpPr>
        <p:spPr>
          <a:xfrm>
            <a:off x="2097741" y="3302535"/>
            <a:ext cx="1268955" cy="638280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C495B7-D071-9763-06A7-362509035495}"/>
              </a:ext>
            </a:extLst>
          </p:cNvPr>
          <p:cNvSpPr txBox="1"/>
          <p:nvPr/>
        </p:nvSpPr>
        <p:spPr>
          <a:xfrm>
            <a:off x="385335" y="906343"/>
            <a:ext cx="61991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latin typeface="Courier" pitchFamily="2" charset="0"/>
              </a:rPr>
              <a:t>cosh</a:t>
            </a:r>
            <a:r>
              <a:rPr lang="en-US" sz="2800" dirty="0">
                <a:latin typeface="Courier" pitchFamily="2" charset="0"/>
              </a:rPr>
              <a:t> = Mean(Exp(x), Exp(-x))</a:t>
            </a:r>
            <a:endParaRPr lang="en-US" sz="2800" dirty="0">
              <a:highlight>
                <a:srgbClr val="00FFFF"/>
              </a:highlight>
              <a:latin typeface="Courier" pitchFamily="2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DD4D212-E39F-B362-53F1-83E5C594BAE1}"/>
                  </a:ext>
                </a:extLst>
              </p:cNvPr>
              <p:cNvSpPr txBox="1"/>
              <p:nvPr/>
            </p:nvSpPr>
            <p:spPr>
              <a:xfrm>
                <a:off x="4302831" y="1838277"/>
                <a:ext cx="1021433" cy="9104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200" dirty="0">
                    <a:latin typeface="Courier" pitchFamily="2" charset="0"/>
                  </a:rPr>
                  <a:t>gradient=</a:t>
                </a:r>
                <a:br>
                  <a:rPr lang="en-US" sz="1200" dirty="0">
                    <a:latin typeface="Courier" pitchFamily="2" charset="0"/>
                  </a:rPr>
                </a:br>
                <a:r>
                  <a:rPr lang="en-US" sz="1200" dirty="0">
                    <a:latin typeface="Courier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ℒ</m:t>
                        </m:r>
                      </m:num>
                      <m:den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cosh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DD4D212-E39F-B362-53F1-83E5C594BA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2831" y="1838277"/>
                <a:ext cx="1021433" cy="910442"/>
              </a:xfrm>
              <a:prstGeom prst="rect">
                <a:avLst/>
              </a:prstGeom>
              <a:blipFill>
                <a:blip r:embed="rId3"/>
                <a:stretch>
                  <a:fillRect b="-5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375F0D4-1606-EF6B-9AFE-ED8CEDC0EAC4}"/>
              </a:ext>
            </a:extLst>
          </p:cNvPr>
          <p:cNvSpPr txBox="1"/>
          <p:nvPr/>
        </p:nvSpPr>
        <p:spPr>
          <a:xfrm>
            <a:off x="4540323" y="5799977"/>
            <a:ext cx="393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F0CD4AC-2C77-17DD-673A-F6DF7B9E77C3}"/>
              </a:ext>
            </a:extLst>
          </p:cNvPr>
          <p:cNvSpPr txBox="1"/>
          <p:nvPr/>
        </p:nvSpPr>
        <p:spPr>
          <a:xfrm>
            <a:off x="7062095" y="5749085"/>
            <a:ext cx="393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B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C3E441B-05EC-26F8-818E-62F7D02AAA7F}"/>
              </a:ext>
            </a:extLst>
          </p:cNvPr>
          <p:cNvSpPr txBox="1"/>
          <p:nvPr/>
        </p:nvSpPr>
        <p:spPr>
          <a:xfrm>
            <a:off x="7016098" y="3739995"/>
            <a:ext cx="3754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C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6A162E1-C85D-371C-EA20-2738EEFCEFE8}"/>
                  </a:ext>
                </a:extLst>
              </p:cNvPr>
              <p:cNvSpPr txBox="1"/>
              <p:nvPr/>
            </p:nvSpPr>
            <p:spPr>
              <a:xfrm>
                <a:off x="7772187" y="1837956"/>
                <a:ext cx="1021433" cy="9110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200" dirty="0">
                    <a:latin typeface="Courier" pitchFamily="2" charset="0"/>
                  </a:rPr>
                  <a:t>gradient=</a:t>
                </a:r>
                <a:br>
                  <a:rPr lang="en-US" sz="1200" dirty="0">
                    <a:latin typeface="Courier" pitchFamily="2" charset="0"/>
                  </a:rPr>
                </a:br>
                <a:r>
                  <a:rPr lang="en-US" sz="1200" dirty="0">
                    <a:latin typeface="Courier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ℒ</m:t>
                        </m:r>
                      </m:num>
                      <m:den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C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6A162E1-C85D-371C-EA20-2738EEFCEF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2187" y="1837956"/>
                <a:ext cx="1021433" cy="911083"/>
              </a:xfrm>
              <a:prstGeom prst="rect">
                <a:avLst/>
              </a:prstGeom>
              <a:blipFill>
                <a:blip r:embed="rId4"/>
                <a:stretch>
                  <a:fillRect b="-5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E8AFAB5-0575-11FE-58A2-D73C3BCE4224}"/>
                  </a:ext>
                </a:extLst>
              </p:cNvPr>
              <p:cNvSpPr txBox="1"/>
              <p:nvPr/>
            </p:nvSpPr>
            <p:spPr>
              <a:xfrm>
                <a:off x="7989675" y="3897165"/>
                <a:ext cx="1021433" cy="9104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200" dirty="0">
                    <a:latin typeface="Courier" pitchFamily="2" charset="0"/>
                  </a:rPr>
                  <a:t>gradient=</a:t>
                </a:r>
                <a:br>
                  <a:rPr lang="en-US" sz="1200" dirty="0">
                    <a:latin typeface="Courier" pitchFamily="2" charset="0"/>
                  </a:rPr>
                </a:br>
                <a:r>
                  <a:rPr lang="en-US" sz="1200" dirty="0">
                    <a:latin typeface="Courier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ℒ</m:t>
                        </m:r>
                      </m:num>
                      <m:den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B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E8AFAB5-0575-11FE-58A2-D73C3BCE42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9675" y="3897165"/>
                <a:ext cx="1021433" cy="910442"/>
              </a:xfrm>
              <a:prstGeom prst="rect">
                <a:avLst/>
              </a:prstGeom>
              <a:blipFill>
                <a:blip r:embed="rId5"/>
                <a:stretch>
                  <a:fillRect b="-5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866764B-1138-6EC8-7C57-DCE6F43B0FF1}"/>
                  </a:ext>
                </a:extLst>
              </p:cNvPr>
              <p:cNvSpPr txBox="1"/>
              <p:nvPr/>
            </p:nvSpPr>
            <p:spPr>
              <a:xfrm>
                <a:off x="5396512" y="3880829"/>
                <a:ext cx="1021433" cy="9104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200" dirty="0">
                    <a:latin typeface="Courier" pitchFamily="2" charset="0"/>
                  </a:rPr>
                  <a:t>gradient=</a:t>
                </a:r>
                <a:br>
                  <a:rPr lang="en-US" sz="1200" dirty="0">
                    <a:latin typeface="Courier" pitchFamily="2" charset="0"/>
                  </a:rPr>
                </a:br>
                <a:r>
                  <a:rPr lang="en-US" sz="1200" dirty="0">
                    <a:latin typeface="Courier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ℒ</m:t>
                        </m:r>
                      </m:num>
                      <m:den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A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866764B-1138-6EC8-7C57-DCE6F43B0F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6512" y="3880829"/>
                <a:ext cx="1021433" cy="910442"/>
              </a:xfrm>
              <a:prstGeom prst="rect">
                <a:avLst/>
              </a:prstGeom>
              <a:blipFill>
                <a:blip r:embed="rId6"/>
                <a:stretch>
                  <a:fillRect b="-5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F61ABA7-30D4-DEE5-F37D-A481CEFACB2C}"/>
                  </a:ext>
                </a:extLst>
              </p:cNvPr>
              <p:cNvSpPr txBox="1"/>
              <p:nvPr/>
            </p:nvSpPr>
            <p:spPr>
              <a:xfrm>
                <a:off x="10660992" y="4001605"/>
                <a:ext cx="1021433" cy="9104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200" dirty="0">
                    <a:latin typeface="Courier" pitchFamily="2" charset="0"/>
                  </a:rPr>
                  <a:t>gradient=</a:t>
                </a:r>
                <a:br>
                  <a:rPr lang="en-US" sz="1200" dirty="0">
                    <a:latin typeface="Courier" pitchFamily="2" charset="0"/>
                  </a:rPr>
                </a:br>
                <a:r>
                  <a:rPr lang="en-US" sz="1200" dirty="0">
                    <a:latin typeface="Courier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ℒ</m:t>
                        </m:r>
                      </m:num>
                      <m:den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x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F61ABA7-30D4-DEE5-F37D-A481CEFACB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0992" y="4001605"/>
                <a:ext cx="1021433" cy="910442"/>
              </a:xfrm>
              <a:prstGeom prst="rect">
                <a:avLst/>
              </a:prstGeom>
              <a:blipFill>
                <a:blip r:embed="rId7"/>
                <a:stretch>
                  <a:fillRect b="-5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angle 21">
            <a:extLst>
              <a:ext uri="{FF2B5EF4-FFF2-40B4-BE49-F238E27FC236}">
                <a16:creationId xmlns:a16="http://schemas.microsoft.com/office/drawing/2014/main" id="{1C775AA4-42AE-C95F-AF91-A04EAC6AB993}"/>
              </a:ext>
            </a:extLst>
          </p:cNvPr>
          <p:cNvSpPr/>
          <p:nvPr/>
        </p:nvSpPr>
        <p:spPr>
          <a:xfrm>
            <a:off x="10582838" y="3940815"/>
            <a:ext cx="1322216" cy="109619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3F2DE08-9DF7-9DF7-A6FA-F2219C3D5D76}"/>
              </a:ext>
            </a:extLst>
          </p:cNvPr>
          <p:cNvSpPr txBox="1"/>
          <p:nvPr/>
        </p:nvSpPr>
        <p:spPr>
          <a:xfrm>
            <a:off x="9912775" y="2468956"/>
            <a:ext cx="233454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rgbClr val="C00000"/>
                </a:solidFill>
              </a:rPr>
              <a:t>But computing</a:t>
            </a:r>
            <a:br>
              <a:rPr lang="en-US" sz="2800" dirty="0">
                <a:solidFill>
                  <a:srgbClr val="C00000"/>
                </a:solidFill>
              </a:rPr>
            </a:br>
            <a:r>
              <a:rPr lang="en-US" sz="2800" dirty="0">
                <a:solidFill>
                  <a:srgbClr val="C00000"/>
                </a:solidFill>
              </a:rPr>
              <a:t>it first would</a:t>
            </a:r>
            <a:br>
              <a:rPr lang="en-US" sz="2800" dirty="0">
                <a:solidFill>
                  <a:srgbClr val="C00000"/>
                </a:solidFill>
              </a:rPr>
            </a:br>
            <a:r>
              <a:rPr lang="en-US" sz="2800" dirty="0">
                <a:solidFill>
                  <a:srgbClr val="C00000"/>
                </a:solidFill>
              </a:rPr>
              <a:t>be an ERROR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B2944BD-C7EC-B89B-827E-279EE494D124}"/>
              </a:ext>
            </a:extLst>
          </p:cNvPr>
          <p:cNvSpPr txBox="1"/>
          <p:nvPr/>
        </p:nvSpPr>
        <p:spPr>
          <a:xfrm>
            <a:off x="9270226" y="2100492"/>
            <a:ext cx="2977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Courier" pitchFamily="2" charset="0"/>
              </a:rPr>
              <a:t>grad = </a:t>
            </a:r>
            <a:r>
              <a:rPr lang="en-US" sz="1400" dirty="0">
                <a:highlight>
                  <a:srgbClr val="00FFFF"/>
                </a:highlight>
                <a:latin typeface="Courier" pitchFamily="2" charset="0"/>
              </a:rPr>
              <a:t>None</a:t>
            </a:r>
            <a:r>
              <a:rPr lang="en-US" sz="1400" dirty="0">
                <a:latin typeface="Courier" pitchFamily="2" charset="0"/>
              </a:rPr>
              <a:t> + </a:t>
            </a:r>
            <a:r>
              <a:rPr lang="en-US" sz="1400" dirty="0">
                <a:highlight>
                  <a:srgbClr val="00FFFF"/>
                </a:highlight>
                <a:latin typeface="Courier" pitchFamily="2" charset="0"/>
              </a:rPr>
              <a:t>None</a:t>
            </a:r>
            <a:r>
              <a:rPr lang="en-US" sz="1400" dirty="0">
                <a:latin typeface="Courier" pitchFamily="2" charset="0"/>
              </a:rPr>
              <a:t>: </a:t>
            </a:r>
            <a:r>
              <a:rPr lang="en-US" sz="1400" dirty="0">
                <a:highlight>
                  <a:srgbClr val="FF0000"/>
                </a:highlight>
                <a:latin typeface="Courier" pitchFamily="2" charset="0"/>
              </a:rPr>
              <a:t>ERROR</a:t>
            </a:r>
          </a:p>
        </p:txBody>
      </p:sp>
    </p:spTree>
    <p:extLst>
      <p:ext uri="{BB962C8B-B14F-4D97-AF65-F5344CB8AC3E}">
        <p14:creationId xmlns:p14="http://schemas.microsoft.com/office/powerpoint/2010/main" val="28272626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9C069-4592-E3AB-A17C-001F4A392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24" y="31672"/>
            <a:ext cx="12192000" cy="1165086"/>
          </a:xfrm>
        </p:spPr>
        <p:txBody>
          <a:bodyPr/>
          <a:lstStyle/>
          <a:p>
            <a:r>
              <a:rPr lang="en-US" dirty="0"/>
              <a:t>Backward pass in top-down topological sort order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A4C3BB-E16C-36D8-26B3-D3A1D310F493}"/>
              </a:ext>
            </a:extLst>
          </p:cNvPr>
          <p:cNvSpPr txBox="1"/>
          <p:nvPr/>
        </p:nvSpPr>
        <p:spPr>
          <a:xfrm>
            <a:off x="10010172" y="4993362"/>
            <a:ext cx="1672253" cy="120032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Leaf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'x'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0.69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value: 0.69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183148-4F14-E4EC-F32D-788FC4C856A5}"/>
              </a:ext>
            </a:extLst>
          </p:cNvPr>
          <p:cNvSpPr txBox="1"/>
          <p:nvPr/>
        </p:nvSpPr>
        <p:spPr>
          <a:xfrm>
            <a:off x="9350004" y="6068962"/>
            <a:ext cx="3401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x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0024BBC1-DC76-FDC3-59A8-A1430A494C57}"/>
              </a:ext>
            </a:extLst>
          </p:cNvPr>
          <p:cNvSpPr/>
          <p:nvPr/>
        </p:nvSpPr>
        <p:spPr>
          <a:xfrm>
            <a:off x="9505335" y="5423307"/>
            <a:ext cx="471949" cy="638280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16E396-DDD9-190F-7265-49FD2E64B092}"/>
              </a:ext>
            </a:extLst>
          </p:cNvPr>
          <p:cNvSpPr txBox="1"/>
          <p:nvPr/>
        </p:nvSpPr>
        <p:spPr>
          <a:xfrm>
            <a:off x="7125111" y="2795493"/>
            <a:ext cx="1672253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Exp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[x]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2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85B2D81B-3C55-829D-7B84-B66776BF8046}"/>
              </a:ext>
            </a:extLst>
          </p:cNvPr>
          <p:cNvSpPr/>
          <p:nvPr/>
        </p:nvSpPr>
        <p:spPr>
          <a:xfrm rot="2934149">
            <a:off x="8408097" y="3826963"/>
            <a:ext cx="2792499" cy="623023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620FF58-A87C-4F5F-E4CA-AC1DC548720A}"/>
              </a:ext>
            </a:extLst>
          </p:cNvPr>
          <p:cNvSpPr txBox="1"/>
          <p:nvPr/>
        </p:nvSpPr>
        <p:spPr>
          <a:xfrm>
            <a:off x="7125111" y="4804468"/>
            <a:ext cx="1858201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Negate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[x]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-0.69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08E235E9-8E05-A569-DEA3-45E83C389E62}"/>
              </a:ext>
            </a:extLst>
          </p:cNvPr>
          <p:cNvSpPr/>
          <p:nvPr/>
        </p:nvSpPr>
        <p:spPr>
          <a:xfrm rot="933053">
            <a:off x="8556012" y="5056290"/>
            <a:ext cx="1413551" cy="397187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8CB519F-7FC4-8DEB-9EAB-056E7CB344AD}"/>
              </a:ext>
            </a:extLst>
          </p:cNvPr>
          <p:cNvSpPr txBox="1"/>
          <p:nvPr/>
        </p:nvSpPr>
        <p:spPr>
          <a:xfrm>
            <a:off x="4646529" y="4804468"/>
            <a:ext cx="1672253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Exp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[*]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0.5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E846B485-0E6C-B969-C049-C77228D52DD8}"/>
              </a:ext>
            </a:extLst>
          </p:cNvPr>
          <p:cNvSpPr/>
          <p:nvPr/>
        </p:nvSpPr>
        <p:spPr>
          <a:xfrm rot="922581">
            <a:off x="6092300" y="5043749"/>
            <a:ext cx="984336" cy="324101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3DD6865-FC22-E1F2-4850-614E693C2729}"/>
              </a:ext>
            </a:extLst>
          </p:cNvPr>
          <p:cNvSpPr txBox="1"/>
          <p:nvPr/>
        </p:nvSpPr>
        <p:spPr>
          <a:xfrm>
            <a:off x="3373089" y="2801198"/>
            <a:ext cx="1951175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Mean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[*, *]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1.25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B4C2F526-1D9D-A06A-0334-0842D60ECC15}"/>
              </a:ext>
            </a:extLst>
          </p:cNvPr>
          <p:cNvSpPr/>
          <p:nvPr/>
        </p:nvSpPr>
        <p:spPr>
          <a:xfrm rot="801397">
            <a:off x="5056542" y="3036266"/>
            <a:ext cx="2043941" cy="397187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A9B21E62-9403-1641-E70F-D22D28E47215}"/>
              </a:ext>
            </a:extLst>
          </p:cNvPr>
          <p:cNvSpPr/>
          <p:nvPr/>
        </p:nvSpPr>
        <p:spPr>
          <a:xfrm rot="3496699" flipV="1">
            <a:off x="4371936" y="4033996"/>
            <a:ext cx="1592855" cy="121932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1F0CC0A-5C51-EA9A-C8F5-EB5CC22B7352}"/>
                  </a:ext>
                </a:extLst>
              </p:cNvPr>
              <p:cNvSpPr txBox="1"/>
              <p:nvPr/>
            </p:nvSpPr>
            <p:spPr>
              <a:xfrm>
                <a:off x="1005935" y="3944630"/>
                <a:ext cx="152240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ℒ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 err="1"/>
                  <a:t>cosh</a:t>
                </a:r>
                <a:endParaRPr lang="en-US" sz="2800" dirty="0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1F0CC0A-5C51-EA9A-C8F5-EB5CC22B73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935" y="3944630"/>
                <a:ext cx="1522404" cy="523220"/>
              </a:xfrm>
              <a:prstGeom prst="rect">
                <a:avLst/>
              </a:prstGeom>
              <a:blipFill>
                <a:blip r:embed="rId2"/>
                <a:stretch>
                  <a:fillRect l="-1653" t="-11905" r="-7438" b="-30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Freeform 17">
            <a:extLst>
              <a:ext uri="{FF2B5EF4-FFF2-40B4-BE49-F238E27FC236}">
                <a16:creationId xmlns:a16="http://schemas.microsoft.com/office/drawing/2014/main" id="{4AA87A77-20EC-FCB8-91DA-C1885DF161F4}"/>
              </a:ext>
            </a:extLst>
          </p:cNvPr>
          <p:cNvSpPr/>
          <p:nvPr/>
        </p:nvSpPr>
        <p:spPr>
          <a:xfrm>
            <a:off x="2097741" y="3302535"/>
            <a:ext cx="1268955" cy="638280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C495B7-D071-9763-06A7-362509035495}"/>
              </a:ext>
            </a:extLst>
          </p:cNvPr>
          <p:cNvSpPr txBox="1"/>
          <p:nvPr/>
        </p:nvSpPr>
        <p:spPr>
          <a:xfrm>
            <a:off x="385335" y="906343"/>
            <a:ext cx="61991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latin typeface="Courier" pitchFamily="2" charset="0"/>
              </a:rPr>
              <a:t>cosh</a:t>
            </a:r>
            <a:r>
              <a:rPr lang="en-US" sz="2800" dirty="0">
                <a:latin typeface="Courier" pitchFamily="2" charset="0"/>
              </a:rPr>
              <a:t> = Mean(Exp(x), Exp(-x))</a:t>
            </a:r>
            <a:endParaRPr lang="en-US" sz="2800" dirty="0">
              <a:highlight>
                <a:srgbClr val="00FFFF"/>
              </a:highlight>
              <a:latin typeface="Courier" pitchFamily="2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DD4D212-E39F-B362-53F1-83E5C594BAE1}"/>
                  </a:ext>
                </a:extLst>
              </p:cNvPr>
              <p:cNvSpPr txBox="1"/>
              <p:nvPr/>
            </p:nvSpPr>
            <p:spPr>
              <a:xfrm>
                <a:off x="4302831" y="1838277"/>
                <a:ext cx="1021433" cy="9104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200" dirty="0">
                    <a:latin typeface="Courier" pitchFamily="2" charset="0"/>
                  </a:rPr>
                  <a:t>gradient=</a:t>
                </a:r>
                <a:br>
                  <a:rPr lang="en-US" sz="1200" dirty="0">
                    <a:latin typeface="Courier" pitchFamily="2" charset="0"/>
                  </a:rPr>
                </a:br>
                <a:r>
                  <a:rPr lang="en-US" sz="1200" dirty="0">
                    <a:latin typeface="Courier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ℒ</m:t>
                        </m:r>
                      </m:num>
                      <m:den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cosh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DD4D212-E39F-B362-53F1-83E5C594BA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2831" y="1838277"/>
                <a:ext cx="1021433" cy="910442"/>
              </a:xfrm>
              <a:prstGeom prst="rect">
                <a:avLst/>
              </a:prstGeom>
              <a:blipFill>
                <a:blip r:embed="rId3"/>
                <a:stretch>
                  <a:fillRect b="-5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375F0D4-1606-EF6B-9AFE-ED8CEDC0EAC4}"/>
              </a:ext>
            </a:extLst>
          </p:cNvPr>
          <p:cNvSpPr txBox="1"/>
          <p:nvPr/>
        </p:nvSpPr>
        <p:spPr>
          <a:xfrm>
            <a:off x="4540323" y="5799977"/>
            <a:ext cx="393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F0CD4AC-2C77-17DD-673A-F6DF7B9E77C3}"/>
              </a:ext>
            </a:extLst>
          </p:cNvPr>
          <p:cNvSpPr txBox="1"/>
          <p:nvPr/>
        </p:nvSpPr>
        <p:spPr>
          <a:xfrm>
            <a:off x="7062095" y="5749085"/>
            <a:ext cx="393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B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C3E441B-05EC-26F8-818E-62F7D02AAA7F}"/>
              </a:ext>
            </a:extLst>
          </p:cNvPr>
          <p:cNvSpPr txBox="1"/>
          <p:nvPr/>
        </p:nvSpPr>
        <p:spPr>
          <a:xfrm>
            <a:off x="7016098" y="3739995"/>
            <a:ext cx="3754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C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6A162E1-C85D-371C-EA20-2738EEFCEFE8}"/>
                  </a:ext>
                </a:extLst>
              </p:cNvPr>
              <p:cNvSpPr txBox="1"/>
              <p:nvPr/>
            </p:nvSpPr>
            <p:spPr>
              <a:xfrm>
                <a:off x="7772187" y="1837956"/>
                <a:ext cx="1021433" cy="9110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200" dirty="0">
                    <a:latin typeface="Courier" pitchFamily="2" charset="0"/>
                  </a:rPr>
                  <a:t>gradient=</a:t>
                </a:r>
                <a:br>
                  <a:rPr lang="en-US" sz="1200" dirty="0">
                    <a:latin typeface="Courier" pitchFamily="2" charset="0"/>
                  </a:rPr>
                </a:br>
                <a:r>
                  <a:rPr lang="en-US" sz="1200" dirty="0">
                    <a:latin typeface="Courier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ℒ</m:t>
                        </m:r>
                      </m:num>
                      <m:den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C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6A162E1-C85D-371C-EA20-2738EEFCEF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2187" y="1837956"/>
                <a:ext cx="1021433" cy="911083"/>
              </a:xfrm>
              <a:prstGeom prst="rect">
                <a:avLst/>
              </a:prstGeom>
              <a:blipFill>
                <a:blip r:embed="rId4"/>
                <a:stretch>
                  <a:fillRect b="-5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E8AFAB5-0575-11FE-58A2-D73C3BCE4224}"/>
                  </a:ext>
                </a:extLst>
              </p:cNvPr>
              <p:cNvSpPr txBox="1"/>
              <p:nvPr/>
            </p:nvSpPr>
            <p:spPr>
              <a:xfrm>
                <a:off x="7989675" y="3897165"/>
                <a:ext cx="1021433" cy="9104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200" dirty="0">
                    <a:latin typeface="Courier" pitchFamily="2" charset="0"/>
                  </a:rPr>
                  <a:t>gradient=</a:t>
                </a:r>
                <a:br>
                  <a:rPr lang="en-US" sz="1200" dirty="0">
                    <a:latin typeface="Courier" pitchFamily="2" charset="0"/>
                  </a:rPr>
                </a:br>
                <a:r>
                  <a:rPr lang="en-US" sz="1200" dirty="0">
                    <a:latin typeface="Courier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ℒ</m:t>
                        </m:r>
                      </m:num>
                      <m:den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B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E8AFAB5-0575-11FE-58A2-D73C3BCE42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9675" y="3897165"/>
                <a:ext cx="1021433" cy="910442"/>
              </a:xfrm>
              <a:prstGeom prst="rect">
                <a:avLst/>
              </a:prstGeom>
              <a:blipFill>
                <a:blip r:embed="rId5"/>
                <a:stretch>
                  <a:fillRect b="-5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866764B-1138-6EC8-7C57-DCE6F43B0FF1}"/>
                  </a:ext>
                </a:extLst>
              </p:cNvPr>
              <p:cNvSpPr txBox="1"/>
              <p:nvPr/>
            </p:nvSpPr>
            <p:spPr>
              <a:xfrm>
                <a:off x="5396512" y="3880829"/>
                <a:ext cx="1021433" cy="9104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200" dirty="0">
                    <a:latin typeface="Courier" pitchFamily="2" charset="0"/>
                  </a:rPr>
                  <a:t>gradient=</a:t>
                </a:r>
                <a:br>
                  <a:rPr lang="en-US" sz="1200" dirty="0">
                    <a:latin typeface="Courier" pitchFamily="2" charset="0"/>
                  </a:rPr>
                </a:br>
                <a:r>
                  <a:rPr lang="en-US" sz="1200" dirty="0">
                    <a:latin typeface="Courier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ℒ</m:t>
                        </m:r>
                      </m:num>
                      <m:den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A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866764B-1138-6EC8-7C57-DCE6F43B0F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6512" y="3880829"/>
                <a:ext cx="1021433" cy="910442"/>
              </a:xfrm>
              <a:prstGeom prst="rect">
                <a:avLst/>
              </a:prstGeom>
              <a:blipFill>
                <a:blip r:embed="rId6"/>
                <a:stretch>
                  <a:fillRect b="-5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F61ABA7-30D4-DEE5-F37D-A481CEFACB2C}"/>
                  </a:ext>
                </a:extLst>
              </p:cNvPr>
              <p:cNvSpPr txBox="1"/>
              <p:nvPr/>
            </p:nvSpPr>
            <p:spPr>
              <a:xfrm>
                <a:off x="10660992" y="4001605"/>
                <a:ext cx="1021433" cy="9104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200" dirty="0">
                    <a:latin typeface="Courier" pitchFamily="2" charset="0"/>
                  </a:rPr>
                  <a:t>gradient=</a:t>
                </a:r>
                <a:br>
                  <a:rPr lang="en-US" sz="1200" dirty="0">
                    <a:latin typeface="Courier" pitchFamily="2" charset="0"/>
                  </a:rPr>
                </a:br>
                <a:r>
                  <a:rPr lang="en-US" sz="1200" dirty="0">
                    <a:latin typeface="Courier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ℒ</m:t>
                        </m:r>
                      </m:num>
                      <m:den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x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F61ABA7-30D4-DEE5-F37D-A481CEFACB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0992" y="4001605"/>
                <a:ext cx="1021433" cy="910442"/>
              </a:xfrm>
              <a:prstGeom prst="rect">
                <a:avLst/>
              </a:prstGeom>
              <a:blipFill>
                <a:blip r:embed="rId7"/>
                <a:stretch>
                  <a:fillRect b="-5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angle 21">
            <a:extLst>
              <a:ext uri="{FF2B5EF4-FFF2-40B4-BE49-F238E27FC236}">
                <a16:creationId xmlns:a16="http://schemas.microsoft.com/office/drawing/2014/main" id="{1C775AA4-42AE-C95F-AF91-A04EAC6AB993}"/>
              </a:ext>
            </a:extLst>
          </p:cNvPr>
          <p:cNvSpPr/>
          <p:nvPr/>
        </p:nvSpPr>
        <p:spPr>
          <a:xfrm>
            <a:off x="10582838" y="3940815"/>
            <a:ext cx="1322216" cy="109619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B960E71-FC48-2B38-C637-34CE1B11557F}"/>
              </a:ext>
            </a:extLst>
          </p:cNvPr>
          <p:cNvSpPr txBox="1"/>
          <p:nvPr/>
        </p:nvSpPr>
        <p:spPr>
          <a:xfrm>
            <a:off x="3301197" y="2313250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1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F354BD4-43B4-889F-4E23-ED19AE261A9A}"/>
              </a:ext>
            </a:extLst>
          </p:cNvPr>
          <p:cNvSpPr txBox="1"/>
          <p:nvPr/>
        </p:nvSpPr>
        <p:spPr>
          <a:xfrm>
            <a:off x="7001739" y="2313250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2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2640FAF-7F80-F2DD-0729-389AD2F42F00}"/>
              </a:ext>
            </a:extLst>
          </p:cNvPr>
          <p:cNvSpPr txBox="1"/>
          <p:nvPr/>
        </p:nvSpPr>
        <p:spPr>
          <a:xfrm>
            <a:off x="4576766" y="4301402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3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61CF68D-DB97-512C-56AB-1564F85FD220}"/>
              </a:ext>
            </a:extLst>
          </p:cNvPr>
          <p:cNvSpPr txBox="1"/>
          <p:nvPr/>
        </p:nvSpPr>
        <p:spPr>
          <a:xfrm>
            <a:off x="7064567" y="4327062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4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58684E5-E94C-1D10-C5EB-75FEF496CDB7}"/>
              </a:ext>
            </a:extLst>
          </p:cNvPr>
          <p:cNvSpPr txBox="1"/>
          <p:nvPr/>
        </p:nvSpPr>
        <p:spPr>
          <a:xfrm>
            <a:off x="9922477" y="4501868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190517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D9CD7-CE2B-89E3-766B-CE2D7175C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Zoom in to one node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D03064F-8CCA-527B-3BC1-ECC22AE26D36}"/>
                  </a:ext>
                </a:extLst>
              </p:cNvPr>
              <p:cNvSpPr txBox="1"/>
              <p:nvPr/>
            </p:nvSpPr>
            <p:spPr>
              <a:xfrm>
                <a:off x="1265574" y="2503842"/>
                <a:ext cx="3397469" cy="9115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m:rPr>
                              <m:sty m:val="p"/>
                            </m:rPr>
                            <a:rPr lang="en-US" sz="2800">
                              <a:latin typeface="Cambria Math" panose="02040503050406030204" pitchFamily="18" charset="0"/>
                            </a:rPr>
                            <m:t>x</m:t>
                          </m:r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m:rPr>
                              <m:sty m:val="p"/>
                            </m:rPr>
                            <a:rPr lang="en-US" sz="2800" b="0" i="0" smtClean="0">
                              <a:latin typeface="Cambria Math" panose="02040503050406030204" pitchFamily="18" charset="0"/>
                            </a:rPr>
                            <m:t>C</m:t>
                          </m:r>
                        </m:den>
                      </m:f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m:rPr>
                              <m:sty m:val="p"/>
                            </m:rPr>
                            <a:rPr lang="en-US" sz="2800">
                              <a:latin typeface="Cambria Math" panose="02040503050406030204" pitchFamily="18" charset="0"/>
                            </a:rPr>
                            <m:t>x</m:t>
                          </m:r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m:rPr>
                              <m:sty m:val="p"/>
                            </m:rPr>
                            <a:rPr lang="en-US" sz="2800" b="0" i="0" smtClean="0">
                              <a:latin typeface="Cambria Math" panose="02040503050406030204" pitchFamily="18" charset="0"/>
                            </a:rPr>
                            <m:t>B</m:t>
                          </m:r>
                        </m:den>
                      </m:f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m:rPr>
                              <m:sty m:val="p"/>
                            </m:rPr>
                            <a:rPr lang="en-US" sz="2800">
                              <a:latin typeface="Cambria Math" panose="02040503050406030204" pitchFamily="18" charset="0"/>
                            </a:rPr>
                            <m:t>x</m:t>
                          </m:r>
                        </m:den>
                      </m:f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D03064F-8CCA-527B-3BC1-ECC22AE26D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5574" y="2503842"/>
                <a:ext cx="3397469" cy="911596"/>
              </a:xfrm>
              <a:prstGeom prst="rect">
                <a:avLst/>
              </a:prstGeom>
              <a:blipFill>
                <a:blip r:embed="rId2"/>
                <a:stretch>
                  <a:fillRect l="-743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D424F1A3-8D82-EAAA-AFA0-8E66D0CD9298}"/>
              </a:ext>
            </a:extLst>
          </p:cNvPr>
          <p:cNvSpPr txBox="1"/>
          <p:nvPr/>
        </p:nvSpPr>
        <p:spPr>
          <a:xfrm>
            <a:off x="10010172" y="4993362"/>
            <a:ext cx="1672253" cy="120032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Leaf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'x'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0.69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value: 0.69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1095FB-55D8-B91D-4F82-021392FD420B}"/>
              </a:ext>
            </a:extLst>
          </p:cNvPr>
          <p:cNvSpPr txBox="1"/>
          <p:nvPr/>
        </p:nvSpPr>
        <p:spPr>
          <a:xfrm>
            <a:off x="9350004" y="6068962"/>
            <a:ext cx="3401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x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830F008E-E5D4-B955-F6EE-1EDB0F118E31}"/>
              </a:ext>
            </a:extLst>
          </p:cNvPr>
          <p:cNvSpPr/>
          <p:nvPr/>
        </p:nvSpPr>
        <p:spPr>
          <a:xfrm>
            <a:off x="9505335" y="5423307"/>
            <a:ext cx="471949" cy="638280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7E41CA-6CEB-AE55-F943-0967533F6BE6}"/>
              </a:ext>
            </a:extLst>
          </p:cNvPr>
          <p:cNvSpPr txBox="1"/>
          <p:nvPr/>
        </p:nvSpPr>
        <p:spPr>
          <a:xfrm>
            <a:off x="7125111" y="2795493"/>
            <a:ext cx="1672253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Exp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[x]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2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A6495E0C-E949-B440-3B68-2FE21E5FB00B}"/>
              </a:ext>
            </a:extLst>
          </p:cNvPr>
          <p:cNvSpPr/>
          <p:nvPr/>
        </p:nvSpPr>
        <p:spPr>
          <a:xfrm rot="2934149">
            <a:off x="8408097" y="3826963"/>
            <a:ext cx="2792499" cy="623023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ED12709-E58B-6E86-ED1C-C0DFF0117A36}"/>
              </a:ext>
            </a:extLst>
          </p:cNvPr>
          <p:cNvSpPr txBox="1"/>
          <p:nvPr/>
        </p:nvSpPr>
        <p:spPr>
          <a:xfrm>
            <a:off x="7125111" y="4804468"/>
            <a:ext cx="1858201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Negate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[x]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-0.69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B8E85394-FF7B-C145-2447-F8EB79963B6C}"/>
              </a:ext>
            </a:extLst>
          </p:cNvPr>
          <p:cNvSpPr/>
          <p:nvPr/>
        </p:nvSpPr>
        <p:spPr>
          <a:xfrm rot="933053">
            <a:off x="8556012" y="5056290"/>
            <a:ext cx="1413551" cy="397187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3F8BFFC-7AE6-1880-637D-FC65B54B0F55}"/>
              </a:ext>
            </a:extLst>
          </p:cNvPr>
          <p:cNvSpPr txBox="1"/>
          <p:nvPr/>
        </p:nvSpPr>
        <p:spPr>
          <a:xfrm>
            <a:off x="7062095" y="5749085"/>
            <a:ext cx="393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B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F8562D6-DA9D-CD37-BFD4-A191F396447B}"/>
              </a:ext>
            </a:extLst>
          </p:cNvPr>
          <p:cNvSpPr txBox="1"/>
          <p:nvPr/>
        </p:nvSpPr>
        <p:spPr>
          <a:xfrm>
            <a:off x="7016098" y="3739995"/>
            <a:ext cx="3754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C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AB2992C-8FEB-969C-F710-471CB3E9DEFC}"/>
                  </a:ext>
                </a:extLst>
              </p:cNvPr>
              <p:cNvSpPr txBox="1"/>
              <p:nvPr/>
            </p:nvSpPr>
            <p:spPr>
              <a:xfrm>
                <a:off x="7772187" y="1837956"/>
                <a:ext cx="1021433" cy="9110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200" dirty="0">
                    <a:latin typeface="Courier" pitchFamily="2" charset="0"/>
                  </a:rPr>
                  <a:t>gradient=</a:t>
                </a:r>
                <a:br>
                  <a:rPr lang="en-US" sz="1200" dirty="0">
                    <a:latin typeface="Courier" pitchFamily="2" charset="0"/>
                  </a:rPr>
                </a:br>
                <a:r>
                  <a:rPr lang="en-US" sz="1200" dirty="0">
                    <a:latin typeface="Courier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ℒ</m:t>
                        </m:r>
                      </m:num>
                      <m:den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C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AB2992C-8FEB-969C-F710-471CB3E9DE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2187" y="1837956"/>
                <a:ext cx="1021433" cy="911083"/>
              </a:xfrm>
              <a:prstGeom prst="rect">
                <a:avLst/>
              </a:prstGeom>
              <a:blipFill>
                <a:blip r:embed="rId3"/>
                <a:stretch>
                  <a:fillRect b="-5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7313F61-2BE6-7B36-335B-60FF0428A33C}"/>
                  </a:ext>
                </a:extLst>
              </p:cNvPr>
              <p:cNvSpPr txBox="1"/>
              <p:nvPr/>
            </p:nvSpPr>
            <p:spPr>
              <a:xfrm>
                <a:off x="7989675" y="3897165"/>
                <a:ext cx="1021433" cy="9104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200" dirty="0">
                    <a:latin typeface="Courier" pitchFamily="2" charset="0"/>
                  </a:rPr>
                  <a:t>gradient=</a:t>
                </a:r>
                <a:br>
                  <a:rPr lang="en-US" sz="1200" dirty="0">
                    <a:latin typeface="Courier" pitchFamily="2" charset="0"/>
                  </a:rPr>
                </a:br>
                <a:r>
                  <a:rPr lang="en-US" sz="1200" dirty="0">
                    <a:latin typeface="Courier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ℒ</m:t>
                        </m:r>
                      </m:num>
                      <m:den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B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7313F61-2BE6-7B36-335B-60FF0428A3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9675" y="3897165"/>
                <a:ext cx="1021433" cy="910442"/>
              </a:xfrm>
              <a:prstGeom prst="rect">
                <a:avLst/>
              </a:prstGeom>
              <a:blipFill>
                <a:blip r:embed="rId4"/>
                <a:stretch>
                  <a:fillRect b="-5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5103B23-9DF1-B7ED-E1BA-9CC0C70B6F73}"/>
                  </a:ext>
                </a:extLst>
              </p:cNvPr>
              <p:cNvSpPr txBox="1"/>
              <p:nvPr/>
            </p:nvSpPr>
            <p:spPr>
              <a:xfrm>
                <a:off x="10660992" y="4001605"/>
                <a:ext cx="1021433" cy="9104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200" dirty="0">
                    <a:latin typeface="Courier" pitchFamily="2" charset="0"/>
                  </a:rPr>
                  <a:t>gradient=</a:t>
                </a:r>
                <a:br>
                  <a:rPr lang="en-US" sz="1200" dirty="0">
                    <a:latin typeface="Courier" pitchFamily="2" charset="0"/>
                  </a:rPr>
                </a:br>
                <a:r>
                  <a:rPr lang="en-US" sz="1200" dirty="0">
                    <a:latin typeface="Courier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ℒ</m:t>
                        </m:r>
                      </m:num>
                      <m:den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x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5103B23-9DF1-B7ED-E1BA-9CC0C70B6F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0992" y="4001605"/>
                <a:ext cx="1021433" cy="910442"/>
              </a:xfrm>
              <a:prstGeom prst="rect">
                <a:avLst/>
              </a:prstGeom>
              <a:blipFill>
                <a:blip r:embed="rId5"/>
                <a:stretch>
                  <a:fillRect b="-5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6">
            <a:extLst>
              <a:ext uri="{FF2B5EF4-FFF2-40B4-BE49-F238E27FC236}">
                <a16:creationId xmlns:a16="http://schemas.microsoft.com/office/drawing/2014/main" id="{16BA8B8E-F823-0AF7-3FE8-1F49E95A600A}"/>
              </a:ext>
            </a:extLst>
          </p:cNvPr>
          <p:cNvSpPr/>
          <p:nvPr/>
        </p:nvSpPr>
        <p:spPr>
          <a:xfrm>
            <a:off x="10582838" y="3940815"/>
            <a:ext cx="1322216" cy="109619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448CE55-C5A1-7AD1-7C8B-D5F28892323B}"/>
              </a:ext>
            </a:extLst>
          </p:cNvPr>
          <p:cNvSpPr txBox="1"/>
          <p:nvPr/>
        </p:nvSpPr>
        <p:spPr>
          <a:xfrm>
            <a:off x="7001739" y="2313250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A621FAA-C4A7-2149-00EC-C4AE938A9311}"/>
              </a:ext>
            </a:extLst>
          </p:cNvPr>
          <p:cNvSpPr txBox="1"/>
          <p:nvPr/>
        </p:nvSpPr>
        <p:spPr>
          <a:xfrm>
            <a:off x="7064567" y="4327062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C4A758F-29F4-992F-30B1-5EA877475C41}"/>
              </a:ext>
            </a:extLst>
          </p:cNvPr>
          <p:cNvSpPr txBox="1"/>
          <p:nvPr/>
        </p:nvSpPr>
        <p:spPr>
          <a:xfrm>
            <a:off x="9922477" y="4501868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5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27A1940-A04F-7014-A481-FE79D3F28152}"/>
              </a:ext>
            </a:extLst>
          </p:cNvPr>
          <p:cNvSpPr/>
          <p:nvPr/>
        </p:nvSpPr>
        <p:spPr>
          <a:xfrm>
            <a:off x="1235086" y="2503842"/>
            <a:ext cx="631814" cy="109619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A8CD777-D8EE-A817-A73D-90D79CA18670}"/>
              </a:ext>
            </a:extLst>
          </p:cNvPr>
          <p:cNvSpPr txBox="1"/>
          <p:nvPr/>
        </p:nvSpPr>
        <p:spPr>
          <a:xfrm>
            <a:off x="1757896" y="3582221"/>
            <a:ext cx="18806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(Chain rule)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66CEB4C9-3774-85DF-7E0C-EB93EF29D107}"/>
                  </a:ext>
                </a:extLst>
              </p:cNvPr>
              <p:cNvSpPr txBox="1"/>
              <p:nvPr/>
            </p:nvSpPr>
            <p:spPr>
              <a:xfrm>
                <a:off x="1050809" y="4456826"/>
                <a:ext cx="4688592" cy="22467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800" dirty="0"/>
                  <a:t>Has two terms because x</a:t>
                </a:r>
                <a:br>
                  <a:rPr lang="en-US" sz="2800" dirty="0"/>
                </a:br>
                <a:r>
                  <a:rPr lang="en-US" sz="2800" dirty="0"/>
                  <a:t>has two parent nodes!</a:t>
                </a:r>
                <a:br>
                  <a:rPr lang="en-US" sz="2800" dirty="0"/>
                </a:br>
                <a:r>
                  <a:rPr lang="en-US" sz="2800" dirty="0"/>
                  <a:t>Two ways to influence</a:t>
                </a:r>
                <a:br>
                  <a:rPr lang="en-US" sz="2800" dirty="0"/>
                </a:br>
                <a:r>
                  <a:rPr lang="en-US" sz="2800" dirty="0"/>
                  <a:t>the </a:t>
                </a:r>
                <a14:m>
                  <m:oMath xmlns:m="http://schemas.openxmlformats.org/officeDocument/2006/math"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ℒ</m:t>
                    </m:r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/>
                  <a:t>in the end.</a:t>
                </a:r>
                <a:br>
                  <a:rPr lang="en-US" sz="2800" dirty="0"/>
                </a:br>
                <a:r>
                  <a:rPr lang="en-US" sz="2800" dirty="0"/>
                  <a:t>Add gradients from </a:t>
                </a:r>
                <a:r>
                  <a:rPr lang="en-US" sz="2800" b="1" dirty="0"/>
                  <a:t>all</a:t>
                </a:r>
                <a:r>
                  <a:rPr lang="en-US" sz="2800" dirty="0"/>
                  <a:t> parents.</a:t>
                </a:r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66CEB4C9-3774-85DF-7E0C-EB93EF29D1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0809" y="4456826"/>
                <a:ext cx="4688592" cy="2246769"/>
              </a:xfrm>
              <a:prstGeom prst="rect">
                <a:avLst/>
              </a:prstGeom>
              <a:blipFill>
                <a:blip r:embed="rId6"/>
                <a:stretch>
                  <a:fillRect l="-2426" t="-2809" r="-2156" b="-67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48E38B85-958E-E7A0-40A1-13F9E42E0AA6}"/>
              </a:ext>
            </a:extLst>
          </p:cNvPr>
          <p:cNvSpPr txBox="1"/>
          <p:nvPr/>
        </p:nvSpPr>
        <p:spPr>
          <a:xfrm>
            <a:off x="2149347" y="1717682"/>
            <a:ext cx="10977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Step 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F2DF652-6D19-4FDE-2FE9-AA634CD54369}"/>
              </a:ext>
            </a:extLst>
          </p:cNvPr>
          <p:cNvSpPr txBox="1"/>
          <p:nvPr/>
        </p:nvSpPr>
        <p:spPr>
          <a:xfrm>
            <a:off x="3395105" y="1721342"/>
            <a:ext cx="10977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Step 4</a:t>
            </a:r>
          </a:p>
        </p:txBody>
      </p:sp>
      <p:sp>
        <p:nvSpPr>
          <p:cNvPr id="27" name="Left Brace 26">
            <a:extLst>
              <a:ext uri="{FF2B5EF4-FFF2-40B4-BE49-F238E27FC236}">
                <a16:creationId xmlns:a16="http://schemas.microsoft.com/office/drawing/2014/main" id="{68E9665C-7768-05C8-F095-9AFF0C7650D6}"/>
              </a:ext>
            </a:extLst>
          </p:cNvPr>
          <p:cNvSpPr/>
          <p:nvPr/>
        </p:nvSpPr>
        <p:spPr>
          <a:xfrm rot="5400000">
            <a:off x="2597708" y="1828941"/>
            <a:ext cx="201017" cy="1097738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Left Brace 27">
            <a:extLst>
              <a:ext uri="{FF2B5EF4-FFF2-40B4-BE49-F238E27FC236}">
                <a16:creationId xmlns:a16="http://schemas.microsoft.com/office/drawing/2014/main" id="{824FD44F-41BA-0A3C-F271-33CF8C87D689}"/>
              </a:ext>
            </a:extLst>
          </p:cNvPr>
          <p:cNvSpPr/>
          <p:nvPr/>
        </p:nvSpPr>
        <p:spPr>
          <a:xfrm rot="5400000">
            <a:off x="3926165" y="1820682"/>
            <a:ext cx="201017" cy="1097738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2486253-4CB4-6C0D-BEE4-F74A6A6443B6}"/>
              </a:ext>
            </a:extLst>
          </p:cNvPr>
          <p:cNvSpPr txBox="1"/>
          <p:nvPr/>
        </p:nvSpPr>
        <p:spPr>
          <a:xfrm>
            <a:off x="1769503" y="1228127"/>
            <a:ext cx="30117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Computed during...</a:t>
            </a:r>
          </a:p>
        </p:txBody>
      </p:sp>
    </p:spTree>
    <p:extLst>
      <p:ext uri="{BB962C8B-B14F-4D97-AF65-F5344CB8AC3E}">
        <p14:creationId xmlns:p14="http://schemas.microsoft.com/office/powerpoint/2010/main" val="21102263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9C069-4592-E3AB-A17C-001F4A392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24" y="31672"/>
            <a:ext cx="12192000" cy="1165086"/>
          </a:xfrm>
        </p:spPr>
        <p:txBody>
          <a:bodyPr/>
          <a:lstStyle/>
          <a:p>
            <a:r>
              <a:rPr lang="en-US" dirty="0"/>
              <a:t>Backward pass in top-down topological sort order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A4C3BB-E16C-36D8-26B3-D3A1D310F493}"/>
              </a:ext>
            </a:extLst>
          </p:cNvPr>
          <p:cNvSpPr txBox="1"/>
          <p:nvPr/>
        </p:nvSpPr>
        <p:spPr>
          <a:xfrm>
            <a:off x="10010172" y="4993362"/>
            <a:ext cx="1672253" cy="120032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Leaf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'x'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0.69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value: 0.69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183148-4F14-E4EC-F32D-788FC4C856A5}"/>
              </a:ext>
            </a:extLst>
          </p:cNvPr>
          <p:cNvSpPr txBox="1"/>
          <p:nvPr/>
        </p:nvSpPr>
        <p:spPr>
          <a:xfrm>
            <a:off x="9350004" y="6068962"/>
            <a:ext cx="3401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x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0024BBC1-DC76-FDC3-59A8-A1430A494C57}"/>
              </a:ext>
            </a:extLst>
          </p:cNvPr>
          <p:cNvSpPr/>
          <p:nvPr/>
        </p:nvSpPr>
        <p:spPr>
          <a:xfrm>
            <a:off x="9505335" y="5423307"/>
            <a:ext cx="471949" cy="638280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16E396-DDD9-190F-7265-49FD2E64B092}"/>
              </a:ext>
            </a:extLst>
          </p:cNvPr>
          <p:cNvSpPr txBox="1"/>
          <p:nvPr/>
        </p:nvSpPr>
        <p:spPr>
          <a:xfrm>
            <a:off x="7125111" y="2795493"/>
            <a:ext cx="1672253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Exp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[x]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2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85B2D81B-3C55-829D-7B84-B66776BF8046}"/>
              </a:ext>
            </a:extLst>
          </p:cNvPr>
          <p:cNvSpPr/>
          <p:nvPr/>
        </p:nvSpPr>
        <p:spPr>
          <a:xfrm rot="2934149">
            <a:off x="8408097" y="3826963"/>
            <a:ext cx="2792499" cy="623023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620FF58-A87C-4F5F-E4CA-AC1DC548720A}"/>
              </a:ext>
            </a:extLst>
          </p:cNvPr>
          <p:cNvSpPr txBox="1"/>
          <p:nvPr/>
        </p:nvSpPr>
        <p:spPr>
          <a:xfrm>
            <a:off x="7125111" y="4804468"/>
            <a:ext cx="1858201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Negate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[x]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-0.69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08E235E9-8E05-A569-DEA3-45E83C389E62}"/>
              </a:ext>
            </a:extLst>
          </p:cNvPr>
          <p:cNvSpPr/>
          <p:nvPr/>
        </p:nvSpPr>
        <p:spPr>
          <a:xfrm rot="933053">
            <a:off x="8556012" y="5056290"/>
            <a:ext cx="1413551" cy="397187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8CB519F-7FC4-8DEB-9EAB-056E7CB344AD}"/>
              </a:ext>
            </a:extLst>
          </p:cNvPr>
          <p:cNvSpPr txBox="1"/>
          <p:nvPr/>
        </p:nvSpPr>
        <p:spPr>
          <a:xfrm>
            <a:off x="4646529" y="4804468"/>
            <a:ext cx="1672253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Exp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[*]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0.5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E846B485-0E6C-B969-C049-C77228D52DD8}"/>
              </a:ext>
            </a:extLst>
          </p:cNvPr>
          <p:cNvSpPr/>
          <p:nvPr/>
        </p:nvSpPr>
        <p:spPr>
          <a:xfrm rot="922581">
            <a:off x="6092300" y="5043749"/>
            <a:ext cx="984336" cy="324101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3DD6865-FC22-E1F2-4850-614E693C2729}"/>
              </a:ext>
            </a:extLst>
          </p:cNvPr>
          <p:cNvSpPr txBox="1"/>
          <p:nvPr/>
        </p:nvSpPr>
        <p:spPr>
          <a:xfrm>
            <a:off x="3373089" y="2801198"/>
            <a:ext cx="1951175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Mean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[*, *]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1.25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1.0</a:t>
            </a: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B4C2F526-1D9D-A06A-0334-0842D60ECC15}"/>
              </a:ext>
            </a:extLst>
          </p:cNvPr>
          <p:cNvSpPr/>
          <p:nvPr/>
        </p:nvSpPr>
        <p:spPr>
          <a:xfrm rot="801397">
            <a:off x="5056542" y="3036266"/>
            <a:ext cx="2043941" cy="397187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A9B21E62-9403-1641-E70F-D22D28E47215}"/>
              </a:ext>
            </a:extLst>
          </p:cNvPr>
          <p:cNvSpPr/>
          <p:nvPr/>
        </p:nvSpPr>
        <p:spPr>
          <a:xfrm rot="3496699" flipV="1">
            <a:off x="4371936" y="4033996"/>
            <a:ext cx="1592855" cy="121932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1F0CC0A-5C51-EA9A-C8F5-EB5CC22B7352}"/>
                  </a:ext>
                </a:extLst>
              </p:cNvPr>
              <p:cNvSpPr txBox="1"/>
              <p:nvPr/>
            </p:nvSpPr>
            <p:spPr>
              <a:xfrm>
                <a:off x="1005935" y="3944630"/>
                <a:ext cx="152240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ℒ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 err="1">
                    <a:highlight>
                      <a:srgbClr val="00FFFF"/>
                    </a:highlight>
                  </a:rPr>
                  <a:t>cosh</a:t>
                </a:r>
                <a:endParaRPr lang="en-US" sz="2800" dirty="0">
                  <a:highlight>
                    <a:srgbClr val="00FFFF"/>
                  </a:highlight>
                </a:endParaRP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1F0CC0A-5C51-EA9A-C8F5-EB5CC22B73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935" y="3944630"/>
                <a:ext cx="1522404" cy="523220"/>
              </a:xfrm>
              <a:prstGeom prst="rect">
                <a:avLst/>
              </a:prstGeom>
              <a:blipFill>
                <a:blip r:embed="rId2"/>
                <a:stretch>
                  <a:fillRect l="-1653" t="-11905" r="-7438" b="-30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Freeform 17">
            <a:extLst>
              <a:ext uri="{FF2B5EF4-FFF2-40B4-BE49-F238E27FC236}">
                <a16:creationId xmlns:a16="http://schemas.microsoft.com/office/drawing/2014/main" id="{4AA87A77-20EC-FCB8-91DA-C1885DF161F4}"/>
              </a:ext>
            </a:extLst>
          </p:cNvPr>
          <p:cNvSpPr/>
          <p:nvPr/>
        </p:nvSpPr>
        <p:spPr>
          <a:xfrm>
            <a:off x="2097741" y="3302535"/>
            <a:ext cx="1268955" cy="638280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C495B7-D071-9763-06A7-362509035495}"/>
              </a:ext>
            </a:extLst>
          </p:cNvPr>
          <p:cNvSpPr txBox="1"/>
          <p:nvPr/>
        </p:nvSpPr>
        <p:spPr>
          <a:xfrm>
            <a:off x="385335" y="906343"/>
            <a:ext cx="61991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latin typeface="Courier" pitchFamily="2" charset="0"/>
              </a:rPr>
              <a:t>cosh</a:t>
            </a:r>
            <a:r>
              <a:rPr lang="en-US" sz="2800" dirty="0">
                <a:latin typeface="Courier" pitchFamily="2" charset="0"/>
              </a:rPr>
              <a:t> = Mean(Exp(x), Exp(-x))</a:t>
            </a:r>
            <a:endParaRPr lang="en-US" sz="2800" dirty="0">
              <a:highlight>
                <a:srgbClr val="00FFFF"/>
              </a:highlight>
              <a:latin typeface="Courier" pitchFamily="2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DD4D212-E39F-B362-53F1-83E5C594BAE1}"/>
                  </a:ext>
                </a:extLst>
              </p:cNvPr>
              <p:cNvSpPr txBox="1"/>
              <p:nvPr/>
            </p:nvSpPr>
            <p:spPr>
              <a:xfrm>
                <a:off x="4302831" y="1838277"/>
                <a:ext cx="1021433" cy="9104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200" dirty="0">
                    <a:latin typeface="Courier" pitchFamily="2" charset="0"/>
                  </a:rPr>
                  <a:t>gradient=</a:t>
                </a:r>
                <a:br>
                  <a:rPr lang="en-US" sz="1200" dirty="0">
                    <a:latin typeface="Courier" pitchFamily="2" charset="0"/>
                  </a:rPr>
                </a:br>
                <a:r>
                  <a:rPr lang="en-US" sz="1200" dirty="0">
                    <a:latin typeface="Courier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ℒ</m:t>
                        </m:r>
                      </m:num>
                      <m:den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cosh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DD4D212-E39F-B362-53F1-83E5C594BA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2831" y="1838277"/>
                <a:ext cx="1021433" cy="910442"/>
              </a:xfrm>
              <a:prstGeom prst="rect">
                <a:avLst/>
              </a:prstGeom>
              <a:blipFill>
                <a:blip r:embed="rId3"/>
                <a:stretch>
                  <a:fillRect b="-5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375F0D4-1606-EF6B-9AFE-ED8CEDC0EAC4}"/>
              </a:ext>
            </a:extLst>
          </p:cNvPr>
          <p:cNvSpPr txBox="1"/>
          <p:nvPr/>
        </p:nvSpPr>
        <p:spPr>
          <a:xfrm>
            <a:off x="4540323" y="5799977"/>
            <a:ext cx="393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F0CD4AC-2C77-17DD-673A-F6DF7B9E77C3}"/>
              </a:ext>
            </a:extLst>
          </p:cNvPr>
          <p:cNvSpPr txBox="1"/>
          <p:nvPr/>
        </p:nvSpPr>
        <p:spPr>
          <a:xfrm>
            <a:off x="7062095" y="5749085"/>
            <a:ext cx="393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B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C3E441B-05EC-26F8-818E-62F7D02AAA7F}"/>
              </a:ext>
            </a:extLst>
          </p:cNvPr>
          <p:cNvSpPr txBox="1"/>
          <p:nvPr/>
        </p:nvSpPr>
        <p:spPr>
          <a:xfrm>
            <a:off x="7016098" y="3739995"/>
            <a:ext cx="3754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C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6A162E1-C85D-371C-EA20-2738EEFCEFE8}"/>
                  </a:ext>
                </a:extLst>
              </p:cNvPr>
              <p:cNvSpPr txBox="1"/>
              <p:nvPr/>
            </p:nvSpPr>
            <p:spPr>
              <a:xfrm>
                <a:off x="7772187" y="1837956"/>
                <a:ext cx="1021433" cy="9110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200" dirty="0">
                    <a:latin typeface="Courier" pitchFamily="2" charset="0"/>
                  </a:rPr>
                  <a:t>gradient=</a:t>
                </a:r>
                <a:br>
                  <a:rPr lang="en-US" sz="1200" dirty="0">
                    <a:latin typeface="Courier" pitchFamily="2" charset="0"/>
                  </a:rPr>
                </a:br>
                <a:r>
                  <a:rPr lang="en-US" sz="1200" dirty="0">
                    <a:latin typeface="Courier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ℒ</m:t>
                        </m:r>
                      </m:num>
                      <m:den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C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6A162E1-C85D-371C-EA20-2738EEFCEF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2187" y="1837956"/>
                <a:ext cx="1021433" cy="911083"/>
              </a:xfrm>
              <a:prstGeom prst="rect">
                <a:avLst/>
              </a:prstGeom>
              <a:blipFill>
                <a:blip r:embed="rId4"/>
                <a:stretch>
                  <a:fillRect b="-5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E8AFAB5-0575-11FE-58A2-D73C3BCE4224}"/>
                  </a:ext>
                </a:extLst>
              </p:cNvPr>
              <p:cNvSpPr txBox="1"/>
              <p:nvPr/>
            </p:nvSpPr>
            <p:spPr>
              <a:xfrm>
                <a:off x="7989675" y="3897165"/>
                <a:ext cx="1021433" cy="9104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200" dirty="0">
                    <a:latin typeface="Courier" pitchFamily="2" charset="0"/>
                  </a:rPr>
                  <a:t>gradient=</a:t>
                </a:r>
                <a:br>
                  <a:rPr lang="en-US" sz="1200" dirty="0">
                    <a:latin typeface="Courier" pitchFamily="2" charset="0"/>
                  </a:rPr>
                </a:br>
                <a:r>
                  <a:rPr lang="en-US" sz="1200" dirty="0">
                    <a:latin typeface="Courier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ℒ</m:t>
                        </m:r>
                      </m:num>
                      <m:den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B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E8AFAB5-0575-11FE-58A2-D73C3BCE42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9675" y="3897165"/>
                <a:ext cx="1021433" cy="910442"/>
              </a:xfrm>
              <a:prstGeom prst="rect">
                <a:avLst/>
              </a:prstGeom>
              <a:blipFill>
                <a:blip r:embed="rId5"/>
                <a:stretch>
                  <a:fillRect b="-5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866764B-1138-6EC8-7C57-DCE6F43B0FF1}"/>
                  </a:ext>
                </a:extLst>
              </p:cNvPr>
              <p:cNvSpPr txBox="1"/>
              <p:nvPr/>
            </p:nvSpPr>
            <p:spPr>
              <a:xfrm>
                <a:off x="5396512" y="3880829"/>
                <a:ext cx="1021433" cy="9104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200" dirty="0">
                    <a:latin typeface="Courier" pitchFamily="2" charset="0"/>
                  </a:rPr>
                  <a:t>gradient=</a:t>
                </a:r>
                <a:br>
                  <a:rPr lang="en-US" sz="1200" dirty="0">
                    <a:latin typeface="Courier" pitchFamily="2" charset="0"/>
                  </a:rPr>
                </a:br>
                <a:r>
                  <a:rPr lang="en-US" sz="1200" dirty="0">
                    <a:latin typeface="Courier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ℒ</m:t>
                        </m:r>
                      </m:num>
                      <m:den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A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866764B-1138-6EC8-7C57-DCE6F43B0F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6512" y="3880829"/>
                <a:ext cx="1021433" cy="910442"/>
              </a:xfrm>
              <a:prstGeom prst="rect">
                <a:avLst/>
              </a:prstGeom>
              <a:blipFill>
                <a:blip r:embed="rId6"/>
                <a:stretch>
                  <a:fillRect b="-5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F61ABA7-30D4-DEE5-F37D-A481CEFACB2C}"/>
                  </a:ext>
                </a:extLst>
              </p:cNvPr>
              <p:cNvSpPr txBox="1"/>
              <p:nvPr/>
            </p:nvSpPr>
            <p:spPr>
              <a:xfrm>
                <a:off x="10660992" y="4001605"/>
                <a:ext cx="1021433" cy="9104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200" dirty="0">
                    <a:latin typeface="Courier" pitchFamily="2" charset="0"/>
                  </a:rPr>
                  <a:t>gradient=</a:t>
                </a:r>
                <a:br>
                  <a:rPr lang="en-US" sz="1200" dirty="0">
                    <a:latin typeface="Courier" pitchFamily="2" charset="0"/>
                  </a:rPr>
                </a:br>
                <a:r>
                  <a:rPr lang="en-US" sz="1200" dirty="0">
                    <a:latin typeface="Courier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ℒ</m:t>
                        </m:r>
                      </m:num>
                      <m:den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x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F61ABA7-30D4-DEE5-F37D-A481CEFACB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0992" y="4001605"/>
                <a:ext cx="1021433" cy="910442"/>
              </a:xfrm>
              <a:prstGeom prst="rect">
                <a:avLst/>
              </a:prstGeom>
              <a:blipFill>
                <a:blip r:embed="rId7"/>
                <a:stretch>
                  <a:fillRect b="-5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>
            <a:extLst>
              <a:ext uri="{FF2B5EF4-FFF2-40B4-BE49-F238E27FC236}">
                <a16:creationId xmlns:a16="http://schemas.microsoft.com/office/drawing/2014/main" id="{AB960E71-FC48-2B38-C637-34CE1B11557F}"/>
              </a:ext>
            </a:extLst>
          </p:cNvPr>
          <p:cNvSpPr txBox="1"/>
          <p:nvPr/>
        </p:nvSpPr>
        <p:spPr>
          <a:xfrm>
            <a:off x="3301197" y="2313250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1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F354BD4-43B4-889F-4E23-ED19AE261A9A}"/>
              </a:ext>
            </a:extLst>
          </p:cNvPr>
          <p:cNvSpPr txBox="1"/>
          <p:nvPr/>
        </p:nvSpPr>
        <p:spPr>
          <a:xfrm>
            <a:off x="7001739" y="2313250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2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2640FAF-7F80-F2DD-0729-389AD2F42F00}"/>
              </a:ext>
            </a:extLst>
          </p:cNvPr>
          <p:cNvSpPr txBox="1"/>
          <p:nvPr/>
        </p:nvSpPr>
        <p:spPr>
          <a:xfrm>
            <a:off x="4576766" y="4301402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3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61CF68D-DB97-512C-56AB-1564F85FD220}"/>
              </a:ext>
            </a:extLst>
          </p:cNvPr>
          <p:cNvSpPr txBox="1"/>
          <p:nvPr/>
        </p:nvSpPr>
        <p:spPr>
          <a:xfrm>
            <a:off x="7064567" y="4327062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4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58684E5-E94C-1D10-C5EB-75FEF496CDB7}"/>
              </a:ext>
            </a:extLst>
          </p:cNvPr>
          <p:cNvSpPr txBox="1"/>
          <p:nvPr/>
        </p:nvSpPr>
        <p:spPr>
          <a:xfrm>
            <a:off x="9922477" y="4501868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0559574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9C069-4592-E3AB-A17C-001F4A392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24" y="31672"/>
            <a:ext cx="12192000" cy="1165086"/>
          </a:xfrm>
        </p:spPr>
        <p:txBody>
          <a:bodyPr/>
          <a:lstStyle/>
          <a:p>
            <a:r>
              <a:rPr lang="en-US" dirty="0"/>
              <a:t>Backward pass in top-down topological sort order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A4C3BB-E16C-36D8-26B3-D3A1D310F493}"/>
              </a:ext>
            </a:extLst>
          </p:cNvPr>
          <p:cNvSpPr txBox="1"/>
          <p:nvPr/>
        </p:nvSpPr>
        <p:spPr>
          <a:xfrm>
            <a:off x="10010172" y="4993362"/>
            <a:ext cx="1672253" cy="120032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Leaf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'x'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0.69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value: 0.69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183148-4F14-E4EC-F32D-788FC4C856A5}"/>
              </a:ext>
            </a:extLst>
          </p:cNvPr>
          <p:cNvSpPr txBox="1"/>
          <p:nvPr/>
        </p:nvSpPr>
        <p:spPr>
          <a:xfrm>
            <a:off x="9350004" y="6068962"/>
            <a:ext cx="3401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x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0024BBC1-DC76-FDC3-59A8-A1430A494C57}"/>
              </a:ext>
            </a:extLst>
          </p:cNvPr>
          <p:cNvSpPr/>
          <p:nvPr/>
        </p:nvSpPr>
        <p:spPr>
          <a:xfrm>
            <a:off x="9505335" y="5423307"/>
            <a:ext cx="471949" cy="638280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16E396-DDD9-190F-7265-49FD2E64B092}"/>
              </a:ext>
            </a:extLst>
          </p:cNvPr>
          <p:cNvSpPr txBox="1"/>
          <p:nvPr/>
        </p:nvSpPr>
        <p:spPr>
          <a:xfrm>
            <a:off x="7125111" y="2795493"/>
            <a:ext cx="1672253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Exp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[x]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2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</a:t>
            </a:r>
            <a:r>
              <a:rPr lang="en-US" sz="1200" dirty="0">
                <a:highlight>
                  <a:srgbClr val="00FFFF"/>
                </a:highlight>
                <a:latin typeface="Courier" pitchFamily="2" charset="0"/>
              </a:rPr>
              <a:t>0.5</a:t>
            </a: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85B2D81B-3C55-829D-7B84-B66776BF8046}"/>
              </a:ext>
            </a:extLst>
          </p:cNvPr>
          <p:cNvSpPr/>
          <p:nvPr/>
        </p:nvSpPr>
        <p:spPr>
          <a:xfrm rot="2934149">
            <a:off x="8408097" y="3826963"/>
            <a:ext cx="2792499" cy="623023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620FF58-A87C-4F5F-E4CA-AC1DC548720A}"/>
              </a:ext>
            </a:extLst>
          </p:cNvPr>
          <p:cNvSpPr txBox="1"/>
          <p:nvPr/>
        </p:nvSpPr>
        <p:spPr>
          <a:xfrm>
            <a:off x="7125111" y="4804468"/>
            <a:ext cx="1858201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Negate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[x]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-0.69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None</a:t>
            </a: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08E235E9-8E05-A569-DEA3-45E83C389E62}"/>
              </a:ext>
            </a:extLst>
          </p:cNvPr>
          <p:cNvSpPr/>
          <p:nvPr/>
        </p:nvSpPr>
        <p:spPr>
          <a:xfrm rot="933053">
            <a:off x="8556012" y="5056290"/>
            <a:ext cx="1413551" cy="397187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8CB519F-7FC4-8DEB-9EAB-056E7CB344AD}"/>
              </a:ext>
            </a:extLst>
          </p:cNvPr>
          <p:cNvSpPr txBox="1"/>
          <p:nvPr/>
        </p:nvSpPr>
        <p:spPr>
          <a:xfrm>
            <a:off x="4646529" y="4804468"/>
            <a:ext cx="1672253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Exp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[*]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0.5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</a:t>
            </a:r>
            <a:r>
              <a:rPr lang="en-US" sz="1200" dirty="0">
                <a:highlight>
                  <a:srgbClr val="00FFFF"/>
                </a:highlight>
                <a:latin typeface="Courier" pitchFamily="2" charset="0"/>
              </a:rPr>
              <a:t>0.5</a:t>
            </a:r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E846B485-0E6C-B969-C049-C77228D52DD8}"/>
              </a:ext>
            </a:extLst>
          </p:cNvPr>
          <p:cNvSpPr/>
          <p:nvPr/>
        </p:nvSpPr>
        <p:spPr>
          <a:xfrm rot="922581">
            <a:off x="6092300" y="5043749"/>
            <a:ext cx="984336" cy="324101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3DD6865-FC22-E1F2-4850-614E693C2729}"/>
              </a:ext>
            </a:extLst>
          </p:cNvPr>
          <p:cNvSpPr txBox="1"/>
          <p:nvPr/>
        </p:nvSpPr>
        <p:spPr>
          <a:xfrm>
            <a:off x="3373089" y="2801198"/>
            <a:ext cx="1951175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Mean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[*, *]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1.25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1.0</a:t>
            </a: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B4C2F526-1D9D-A06A-0334-0842D60ECC15}"/>
              </a:ext>
            </a:extLst>
          </p:cNvPr>
          <p:cNvSpPr/>
          <p:nvPr/>
        </p:nvSpPr>
        <p:spPr>
          <a:xfrm rot="801397">
            <a:off x="5056542" y="3036266"/>
            <a:ext cx="2043941" cy="397187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A9B21E62-9403-1641-E70F-D22D28E47215}"/>
              </a:ext>
            </a:extLst>
          </p:cNvPr>
          <p:cNvSpPr/>
          <p:nvPr/>
        </p:nvSpPr>
        <p:spPr>
          <a:xfrm rot="3496699" flipV="1">
            <a:off x="4371936" y="4033996"/>
            <a:ext cx="1592855" cy="121932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1F0CC0A-5C51-EA9A-C8F5-EB5CC22B7352}"/>
                  </a:ext>
                </a:extLst>
              </p:cNvPr>
              <p:cNvSpPr txBox="1"/>
              <p:nvPr/>
            </p:nvSpPr>
            <p:spPr>
              <a:xfrm>
                <a:off x="1005935" y="3944630"/>
                <a:ext cx="152240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ℒ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 err="1"/>
                  <a:t>cosh</a:t>
                </a:r>
                <a:endParaRPr lang="en-US" sz="2800" dirty="0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1F0CC0A-5C51-EA9A-C8F5-EB5CC22B73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935" y="3944630"/>
                <a:ext cx="1522404" cy="523220"/>
              </a:xfrm>
              <a:prstGeom prst="rect">
                <a:avLst/>
              </a:prstGeom>
              <a:blipFill>
                <a:blip r:embed="rId2"/>
                <a:stretch>
                  <a:fillRect l="-1653" t="-11905" r="-7438" b="-30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Freeform 17">
            <a:extLst>
              <a:ext uri="{FF2B5EF4-FFF2-40B4-BE49-F238E27FC236}">
                <a16:creationId xmlns:a16="http://schemas.microsoft.com/office/drawing/2014/main" id="{4AA87A77-20EC-FCB8-91DA-C1885DF161F4}"/>
              </a:ext>
            </a:extLst>
          </p:cNvPr>
          <p:cNvSpPr/>
          <p:nvPr/>
        </p:nvSpPr>
        <p:spPr>
          <a:xfrm>
            <a:off x="2097741" y="3302535"/>
            <a:ext cx="1268955" cy="638280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C495B7-D071-9763-06A7-362509035495}"/>
              </a:ext>
            </a:extLst>
          </p:cNvPr>
          <p:cNvSpPr txBox="1"/>
          <p:nvPr/>
        </p:nvSpPr>
        <p:spPr>
          <a:xfrm>
            <a:off x="385335" y="906343"/>
            <a:ext cx="61991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latin typeface="Courier" pitchFamily="2" charset="0"/>
              </a:rPr>
              <a:t>cosh</a:t>
            </a:r>
            <a:r>
              <a:rPr lang="en-US" sz="2800" dirty="0">
                <a:latin typeface="Courier" pitchFamily="2" charset="0"/>
              </a:rPr>
              <a:t> = Mean(Exp(x), Exp(-x))</a:t>
            </a:r>
            <a:endParaRPr lang="en-US" sz="2800" dirty="0">
              <a:highlight>
                <a:srgbClr val="00FFFF"/>
              </a:highlight>
              <a:latin typeface="Courier" pitchFamily="2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DD4D212-E39F-B362-53F1-83E5C594BAE1}"/>
                  </a:ext>
                </a:extLst>
              </p:cNvPr>
              <p:cNvSpPr txBox="1"/>
              <p:nvPr/>
            </p:nvSpPr>
            <p:spPr>
              <a:xfrm>
                <a:off x="4302831" y="1838277"/>
                <a:ext cx="1021433" cy="9104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200" dirty="0">
                    <a:latin typeface="Courier" pitchFamily="2" charset="0"/>
                  </a:rPr>
                  <a:t>gradient=</a:t>
                </a:r>
                <a:br>
                  <a:rPr lang="en-US" sz="1200" dirty="0">
                    <a:latin typeface="Courier" pitchFamily="2" charset="0"/>
                  </a:rPr>
                </a:br>
                <a:r>
                  <a:rPr lang="en-US" sz="1200" dirty="0">
                    <a:latin typeface="Courier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ℒ</m:t>
                        </m:r>
                      </m:num>
                      <m:den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cosh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DD4D212-E39F-B362-53F1-83E5C594BA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2831" y="1838277"/>
                <a:ext cx="1021433" cy="910442"/>
              </a:xfrm>
              <a:prstGeom prst="rect">
                <a:avLst/>
              </a:prstGeom>
              <a:blipFill>
                <a:blip r:embed="rId3"/>
                <a:stretch>
                  <a:fillRect b="-5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375F0D4-1606-EF6B-9AFE-ED8CEDC0EAC4}"/>
              </a:ext>
            </a:extLst>
          </p:cNvPr>
          <p:cNvSpPr txBox="1"/>
          <p:nvPr/>
        </p:nvSpPr>
        <p:spPr>
          <a:xfrm>
            <a:off x="4540323" y="5799977"/>
            <a:ext cx="393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F0CD4AC-2C77-17DD-673A-F6DF7B9E77C3}"/>
              </a:ext>
            </a:extLst>
          </p:cNvPr>
          <p:cNvSpPr txBox="1"/>
          <p:nvPr/>
        </p:nvSpPr>
        <p:spPr>
          <a:xfrm>
            <a:off x="7062095" y="5749085"/>
            <a:ext cx="393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B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C3E441B-05EC-26F8-818E-62F7D02AAA7F}"/>
              </a:ext>
            </a:extLst>
          </p:cNvPr>
          <p:cNvSpPr txBox="1"/>
          <p:nvPr/>
        </p:nvSpPr>
        <p:spPr>
          <a:xfrm>
            <a:off x="7016098" y="3739995"/>
            <a:ext cx="3754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C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6A162E1-C85D-371C-EA20-2738EEFCEFE8}"/>
                  </a:ext>
                </a:extLst>
              </p:cNvPr>
              <p:cNvSpPr txBox="1"/>
              <p:nvPr/>
            </p:nvSpPr>
            <p:spPr>
              <a:xfrm>
                <a:off x="7772187" y="1837956"/>
                <a:ext cx="1021433" cy="9110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200" dirty="0">
                    <a:latin typeface="Courier" pitchFamily="2" charset="0"/>
                  </a:rPr>
                  <a:t>gradient=</a:t>
                </a:r>
                <a:br>
                  <a:rPr lang="en-US" sz="1200" dirty="0">
                    <a:latin typeface="Courier" pitchFamily="2" charset="0"/>
                  </a:rPr>
                </a:br>
                <a:r>
                  <a:rPr lang="en-US" sz="1200" dirty="0">
                    <a:latin typeface="Courier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ℒ</m:t>
                        </m:r>
                      </m:num>
                      <m:den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C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6A162E1-C85D-371C-EA20-2738EEFCEF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2187" y="1837956"/>
                <a:ext cx="1021433" cy="911083"/>
              </a:xfrm>
              <a:prstGeom prst="rect">
                <a:avLst/>
              </a:prstGeom>
              <a:blipFill>
                <a:blip r:embed="rId4"/>
                <a:stretch>
                  <a:fillRect b="-5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E8AFAB5-0575-11FE-58A2-D73C3BCE4224}"/>
                  </a:ext>
                </a:extLst>
              </p:cNvPr>
              <p:cNvSpPr txBox="1"/>
              <p:nvPr/>
            </p:nvSpPr>
            <p:spPr>
              <a:xfrm>
                <a:off x="7989675" y="3897165"/>
                <a:ext cx="1021433" cy="9104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200" dirty="0">
                    <a:latin typeface="Courier" pitchFamily="2" charset="0"/>
                  </a:rPr>
                  <a:t>gradient=</a:t>
                </a:r>
                <a:br>
                  <a:rPr lang="en-US" sz="1200" dirty="0">
                    <a:latin typeface="Courier" pitchFamily="2" charset="0"/>
                  </a:rPr>
                </a:br>
                <a:r>
                  <a:rPr lang="en-US" sz="1200" dirty="0">
                    <a:latin typeface="Courier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ℒ</m:t>
                        </m:r>
                      </m:num>
                      <m:den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B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E8AFAB5-0575-11FE-58A2-D73C3BCE42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9675" y="3897165"/>
                <a:ext cx="1021433" cy="910442"/>
              </a:xfrm>
              <a:prstGeom prst="rect">
                <a:avLst/>
              </a:prstGeom>
              <a:blipFill>
                <a:blip r:embed="rId5"/>
                <a:stretch>
                  <a:fillRect b="-5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866764B-1138-6EC8-7C57-DCE6F43B0FF1}"/>
                  </a:ext>
                </a:extLst>
              </p:cNvPr>
              <p:cNvSpPr txBox="1"/>
              <p:nvPr/>
            </p:nvSpPr>
            <p:spPr>
              <a:xfrm>
                <a:off x="5396512" y="3880829"/>
                <a:ext cx="1021433" cy="9104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200" dirty="0">
                    <a:latin typeface="Courier" pitchFamily="2" charset="0"/>
                  </a:rPr>
                  <a:t>gradient=</a:t>
                </a:r>
                <a:br>
                  <a:rPr lang="en-US" sz="1200" dirty="0">
                    <a:latin typeface="Courier" pitchFamily="2" charset="0"/>
                  </a:rPr>
                </a:br>
                <a:r>
                  <a:rPr lang="en-US" sz="1200" dirty="0">
                    <a:latin typeface="Courier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ℒ</m:t>
                        </m:r>
                      </m:num>
                      <m:den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A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866764B-1138-6EC8-7C57-DCE6F43B0F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6512" y="3880829"/>
                <a:ext cx="1021433" cy="910442"/>
              </a:xfrm>
              <a:prstGeom prst="rect">
                <a:avLst/>
              </a:prstGeom>
              <a:blipFill>
                <a:blip r:embed="rId6"/>
                <a:stretch>
                  <a:fillRect b="-5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F61ABA7-30D4-DEE5-F37D-A481CEFACB2C}"/>
                  </a:ext>
                </a:extLst>
              </p:cNvPr>
              <p:cNvSpPr txBox="1"/>
              <p:nvPr/>
            </p:nvSpPr>
            <p:spPr>
              <a:xfrm>
                <a:off x="10660992" y="4001605"/>
                <a:ext cx="1021433" cy="9104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200" dirty="0">
                    <a:latin typeface="Courier" pitchFamily="2" charset="0"/>
                  </a:rPr>
                  <a:t>gradient=</a:t>
                </a:r>
                <a:br>
                  <a:rPr lang="en-US" sz="1200" dirty="0">
                    <a:latin typeface="Courier" pitchFamily="2" charset="0"/>
                  </a:rPr>
                </a:br>
                <a:r>
                  <a:rPr lang="en-US" sz="1200" dirty="0">
                    <a:latin typeface="Courier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ℒ</m:t>
                        </m:r>
                      </m:num>
                      <m:den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x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F61ABA7-30D4-DEE5-F37D-A481CEFACB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0992" y="4001605"/>
                <a:ext cx="1021433" cy="910442"/>
              </a:xfrm>
              <a:prstGeom prst="rect">
                <a:avLst/>
              </a:prstGeom>
              <a:blipFill>
                <a:blip r:embed="rId7"/>
                <a:stretch>
                  <a:fillRect b="-5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>
            <a:extLst>
              <a:ext uri="{FF2B5EF4-FFF2-40B4-BE49-F238E27FC236}">
                <a16:creationId xmlns:a16="http://schemas.microsoft.com/office/drawing/2014/main" id="{AB960E71-FC48-2B38-C637-34CE1B11557F}"/>
              </a:ext>
            </a:extLst>
          </p:cNvPr>
          <p:cNvSpPr txBox="1"/>
          <p:nvPr/>
        </p:nvSpPr>
        <p:spPr>
          <a:xfrm>
            <a:off x="3301197" y="2313250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highlight>
                  <a:srgbClr val="00FFFF"/>
                </a:highlight>
              </a:rPr>
              <a:t>1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F354BD4-43B4-889F-4E23-ED19AE261A9A}"/>
              </a:ext>
            </a:extLst>
          </p:cNvPr>
          <p:cNvSpPr txBox="1"/>
          <p:nvPr/>
        </p:nvSpPr>
        <p:spPr>
          <a:xfrm>
            <a:off x="7001739" y="2313250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2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2640FAF-7F80-F2DD-0729-389AD2F42F00}"/>
              </a:ext>
            </a:extLst>
          </p:cNvPr>
          <p:cNvSpPr txBox="1"/>
          <p:nvPr/>
        </p:nvSpPr>
        <p:spPr>
          <a:xfrm>
            <a:off x="4576766" y="4301402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3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61CF68D-DB97-512C-56AB-1564F85FD220}"/>
              </a:ext>
            </a:extLst>
          </p:cNvPr>
          <p:cNvSpPr txBox="1"/>
          <p:nvPr/>
        </p:nvSpPr>
        <p:spPr>
          <a:xfrm>
            <a:off x="7064567" y="4327062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4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58684E5-E94C-1D10-C5EB-75FEF496CDB7}"/>
              </a:ext>
            </a:extLst>
          </p:cNvPr>
          <p:cNvSpPr txBox="1"/>
          <p:nvPr/>
        </p:nvSpPr>
        <p:spPr>
          <a:xfrm>
            <a:off x="9922477" y="4501868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96622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9C069-4592-E3AB-A17C-001F4A392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24" y="31672"/>
            <a:ext cx="12192000" cy="1165086"/>
          </a:xfrm>
        </p:spPr>
        <p:txBody>
          <a:bodyPr/>
          <a:lstStyle/>
          <a:p>
            <a:r>
              <a:rPr lang="en-US" dirty="0"/>
              <a:t>Backward pass in top-down topological sort order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A4C3BB-E16C-36D8-26B3-D3A1D310F493}"/>
              </a:ext>
            </a:extLst>
          </p:cNvPr>
          <p:cNvSpPr txBox="1"/>
          <p:nvPr/>
        </p:nvSpPr>
        <p:spPr>
          <a:xfrm>
            <a:off x="10010172" y="4993362"/>
            <a:ext cx="1672253" cy="120032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Leaf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'x'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0.69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</a:t>
            </a:r>
            <a:r>
              <a:rPr lang="en-US" sz="1200" dirty="0">
                <a:highlight>
                  <a:srgbClr val="00FFFF"/>
                </a:highlight>
                <a:latin typeface="Courier" pitchFamily="2" charset="0"/>
              </a:rPr>
              <a:t>1.0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value: 0.69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183148-4F14-E4EC-F32D-788FC4C856A5}"/>
              </a:ext>
            </a:extLst>
          </p:cNvPr>
          <p:cNvSpPr txBox="1"/>
          <p:nvPr/>
        </p:nvSpPr>
        <p:spPr>
          <a:xfrm>
            <a:off x="9350004" y="6068962"/>
            <a:ext cx="3401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x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0024BBC1-DC76-FDC3-59A8-A1430A494C57}"/>
              </a:ext>
            </a:extLst>
          </p:cNvPr>
          <p:cNvSpPr/>
          <p:nvPr/>
        </p:nvSpPr>
        <p:spPr>
          <a:xfrm>
            <a:off x="9505335" y="5423307"/>
            <a:ext cx="471949" cy="638280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16E396-DDD9-190F-7265-49FD2E64B092}"/>
              </a:ext>
            </a:extLst>
          </p:cNvPr>
          <p:cNvSpPr txBox="1"/>
          <p:nvPr/>
        </p:nvSpPr>
        <p:spPr>
          <a:xfrm>
            <a:off x="7125111" y="2795493"/>
            <a:ext cx="1672253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Exp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[x]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2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0.5</a:t>
            </a: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85B2D81B-3C55-829D-7B84-B66776BF8046}"/>
              </a:ext>
            </a:extLst>
          </p:cNvPr>
          <p:cNvSpPr/>
          <p:nvPr/>
        </p:nvSpPr>
        <p:spPr>
          <a:xfrm rot="2934149">
            <a:off x="8408097" y="3826963"/>
            <a:ext cx="2792499" cy="623023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620FF58-A87C-4F5F-E4CA-AC1DC548720A}"/>
              </a:ext>
            </a:extLst>
          </p:cNvPr>
          <p:cNvSpPr txBox="1"/>
          <p:nvPr/>
        </p:nvSpPr>
        <p:spPr>
          <a:xfrm>
            <a:off x="7125111" y="4804468"/>
            <a:ext cx="1858201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Negate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[x]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-0.69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0.25</a:t>
            </a: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08E235E9-8E05-A569-DEA3-45E83C389E62}"/>
              </a:ext>
            </a:extLst>
          </p:cNvPr>
          <p:cNvSpPr/>
          <p:nvPr/>
        </p:nvSpPr>
        <p:spPr>
          <a:xfrm rot="933053">
            <a:off x="8556012" y="5056290"/>
            <a:ext cx="1413551" cy="397187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8CB519F-7FC4-8DEB-9EAB-056E7CB344AD}"/>
              </a:ext>
            </a:extLst>
          </p:cNvPr>
          <p:cNvSpPr txBox="1"/>
          <p:nvPr/>
        </p:nvSpPr>
        <p:spPr>
          <a:xfrm>
            <a:off x="4646529" y="4804468"/>
            <a:ext cx="1672253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Exp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[*]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0.5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0.5</a:t>
            </a:r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E846B485-0E6C-B969-C049-C77228D52DD8}"/>
              </a:ext>
            </a:extLst>
          </p:cNvPr>
          <p:cNvSpPr/>
          <p:nvPr/>
        </p:nvSpPr>
        <p:spPr>
          <a:xfrm rot="922581">
            <a:off x="6092300" y="5043749"/>
            <a:ext cx="984336" cy="324101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3DD6865-FC22-E1F2-4850-614E693C2729}"/>
              </a:ext>
            </a:extLst>
          </p:cNvPr>
          <p:cNvSpPr txBox="1"/>
          <p:nvPr/>
        </p:nvSpPr>
        <p:spPr>
          <a:xfrm>
            <a:off x="3373089" y="2801198"/>
            <a:ext cx="1951175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Mean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[*, *]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1.25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1.0</a:t>
            </a: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B4C2F526-1D9D-A06A-0334-0842D60ECC15}"/>
              </a:ext>
            </a:extLst>
          </p:cNvPr>
          <p:cNvSpPr/>
          <p:nvPr/>
        </p:nvSpPr>
        <p:spPr>
          <a:xfrm rot="801397">
            <a:off x="5056542" y="3036266"/>
            <a:ext cx="2043941" cy="397187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A9B21E62-9403-1641-E70F-D22D28E47215}"/>
              </a:ext>
            </a:extLst>
          </p:cNvPr>
          <p:cNvSpPr/>
          <p:nvPr/>
        </p:nvSpPr>
        <p:spPr>
          <a:xfrm rot="3496699" flipV="1">
            <a:off x="4371936" y="4033996"/>
            <a:ext cx="1592855" cy="121932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1F0CC0A-5C51-EA9A-C8F5-EB5CC22B7352}"/>
                  </a:ext>
                </a:extLst>
              </p:cNvPr>
              <p:cNvSpPr txBox="1"/>
              <p:nvPr/>
            </p:nvSpPr>
            <p:spPr>
              <a:xfrm>
                <a:off x="1005935" y="3944630"/>
                <a:ext cx="152240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ℒ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 err="1"/>
                  <a:t>cosh</a:t>
                </a:r>
                <a:endParaRPr lang="en-US" sz="2800" dirty="0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1F0CC0A-5C51-EA9A-C8F5-EB5CC22B73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935" y="3944630"/>
                <a:ext cx="1522404" cy="523220"/>
              </a:xfrm>
              <a:prstGeom prst="rect">
                <a:avLst/>
              </a:prstGeom>
              <a:blipFill>
                <a:blip r:embed="rId2"/>
                <a:stretch>
                  <a:fillRect l="-1653" t="-11905" r="-7438" b="-30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Freeform 17">
            <a:extLst>
              <a:ext uri="{FF2B5EF4-FFF2-40B4-BE49-F238E27FC236}">
                <a16:creationId xmlns:a16="http://schemas.microsoft.com/office/drawing/2014/main" id="{4AA87A77-20EC-FCB8-91DA-C1885DF161F4}"/>
              </a:ext>
            </a:extLst>
          </p:cNvPr>
          <p:cNvSpPr/>
          <p:nvPr/>
        </p:nvSpPr>
        <p:spPr>
          <a:xfrm>
            <a:off x="2097741" y="3302535"/>
            <a:ext cx="1268955" cy="638280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C495B7-D071-9763-06A7-362509035495}"/>
              </a:ext>
            </a:extLst>
          </p:cNvPr>
          <p:cNvSpPr txBox="1"/>
          <p:nvPr/>
        </p:nvSpPr>
        <p:spPr>
          <a:xfrm>
            <a:off x="385335" y="906343"/>
            <a:ext cx="61991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latin typeface="Courier" pitchFamily="2" charset="0"/>
              </a:rPr>
              <a:t>cosh</a:t>
            </a:r>
            <a:r>
              <a:rPr lang="en-US" sz="2800" dirty="0">
                <a:latin typeface="Courier" pitchFamily="2" charset="0"/>
              </a:rPr>
              <a:t> = Mean(Exp(x), Exp(-x))</a:t>
            </a:r>
            <a:endParaRPr lang="en-US" sz="2800" dirty="0">
              <a:highlight>
                <a:srgbClr val="00FFFF"/>
              </a:highlight>
              <a:latin typeface="Courier" pitchFamily="2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DD4D212-E39F-B362-53F1-83E5C594BAE1}"/>
                  </a:ext>
                </a:extLst>
              </p:cNvPr>
              <p:cNvSpPr txBox="1"/>
              <p:nvPr/>
            </p:nvSpPr>
            <p:spPr>
              <a:xfrm>
                <a:off x="4302831" y="1838277"/>
                <a:ext cx="1021433" cy="9104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200" dirty="0">
                    <a:latin typeface="Courier" pitchFamily="2" charset="0"/>
                  </a:rPr>
                  <a:t>gradient=</a:t>
                </a:r>
                <a:br>
                  <a:rPr lang="en-US" sz="1200" dirty="0">
                    <a:latin typeface="Courier" pitchFamily="2" charset="0"/>
                  </a:rPr>
                </a:br>
                <a:r>
                  <a:rPr lang="en-US" sz="1200" dirty="0">
                    <a:latin typeface="Courier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ℒ</m:t>
                        </m:r>
                      </m:num>
                      <m:den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cosh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DD4D212-E39F-B362-53F1-83E5C594BA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2831" y="1838277"/>
                <a:ext cx="1021433" cy="910442"/>
              </a:xfrm>
              <a:prstGeom prst="rect">
                <a:avLst/>
              </a:prstGeom>
              <a:blipFill>
                <a:blip r:embed="rId3"/>
                <a:stretch>
                  <a:fillRect b="-5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375F0D4-1606-EF6B-9AFE-ED8CEDC0EAC4}"/>
              </a:ext>
            </a:extLst>
          </p:cNvPr>
          <p:cNvSpPr txBox="1"/>
          <p:nvPr/>
        </p:nvSpPr>
        <p:spPr>
          <a:xfrm>
            <a:off x="4540323" y="5799977"/>
            <a:ext cx="393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F0CD4AC-2C77-17DD-673A-F6DF7B9E77C3}"/>
              </a:ext>
            </a:extLst>
          </p:cNvPr>
          <p:cNvSpPr txBox="1"/>
          <p:nvPr/>
        </p:nvSpPr>
        <p:spPr>
          <a:xfrm>
            <a:off x="7062095" y="5749085"/>
            <a:ext cx="393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B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C3E441B-05EC-26F8-818E-62F7D02AAA7F}"/>
              </a:ext>
            </a:extLst>
          </p:cNvPr>
          <p:cNvSpPr txBox="1"/>
          <p:nvPr/>
        </p:nvSpPr>
        <p:spPr>
          <a:xfrm>
            <a:off x="7016098" y="3739995"/>
            <a:ext cx="3754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C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6A162E1-C85D-371C-EA20-2738EEFCEFE8}"/>
                  </a:ext>
                </a:extLst>
              </p:cNvPr>
              <p:cNvSpPr txBox="1"/>
              <p:nvPr/>
            </p:nvSpPr>
            <p:spPr>
              <a:xfrm>
                <a:off x="7772187" y="1837956"/>
                <a:ext cx="1021433" cy="9110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200" dirty="0">
                    <a:latin typeface="Courier" pitchFamily="2" charset="0"/>
                  </a:rPr>
                  <a:t>gradient=</a:t>
                </a:r>
                <a:br>
                  <a:rPr lang="en-US" sz="1200" dirty="0">
                    <a:latin typeface="Courier" pitchFamily="2" charset="0"/>
                  </a:rPr>
                </a:br>
                <a:r>
                  <a:rPr lang="en-US" sz="1200" dirty="0">
                    <a:latin typeface="Courier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ℒ</m:t>
                        </m:r>
                      </m:num>
                      <m:den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C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6A162E1-C85D-371C-EA20-2738EEFCEF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2187" y="1837956"/>
                <a:ext cx="1021433" cy="911083"/>
              </a:xfrm>
              <a:prstGeom prst="rect">
                <a:avLst/>
              </a:prstGeom>
              <a:blipFill>
                <a:blip r:embed="rId4"/>
                <a:stretch>
                  <a:fillRect b="-5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E8AFAB5-0575-11FE-58A2-D73C3BCE4224}"/>
                  </a:ext>
                </a:extLst>
              </p:cNvPr>
              <p:cNvSpPr txBox="1"/>
              <p:nvPr/>
            </p:nvSpPr>
            <p:spPr>
              <a:xfrm>
                <a:off x="7989675" y="3897165"/>
                <a:ext cx="1021433" cy="9104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200" dirty="0">
                    <a:latin typeface="Courier" pitchFamily="2" charset="0"/>
                  </a:rPr>
                  <a:t>gradient=</a:t>
                </a:r>
                <a:br>
                  <a:rPr lang="en-US" sz="1200" dirty="0">
                    <a:latin typeface="Courier" pitchFamily="2" charset="0"/>
                  </a:rPr>
                </a:br>
                <a:r>
                  <a:rPr lang="en-US" sz="1200" dirty="0">
                    <a:latin typeface="Courier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ℒ</m:t>
                        </m:r>
                      </m:num>
                      <m:den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B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E8AFAB5-0575-11FE-58A2-D73C3BCE42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9675" y="3897165"/>
                <a:ext cx="1021433" cy="910442"/>
              </a:xfrm>
              <a:prstGeom prst="rect">
                <a:avLst/>
              </a:prstGeom>
              <a:blipFill>
                <a:blip r:embed="rId5"/>
                <a:stretch>
                  <a:fillRect b="-5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866764B-1138-6EC8-7C57-DCE6F43B0FF1}"/>
                  </a:ext>
                </a:extLst>
              </p:cNvPr>
              <p:cNvSpPr txBox="1"/>
              <p:nvPr/>
            </p:nvSpPr>
            <p:spPr>
              <a:xfrm>
                <a:off x="5396512" y="3880829"/>
                <a:ext cx="1021433" cy="9104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200" dirty="0">
                    <a:latin typeface="Courier" pitchFamily="2" charset="0"/>
                  </a:rPr>
                  <a:t>gradient=</a:t>
                </a:r>
                <a:br>
                  <a:rPr lang="en-US" sz="1200" dirty="0">
                    <a:latin typeface="Courier" pitchFamily="2" charset="0"/>
                  </a:rPr>
                </a:br>
                <a:r>
                  <a:rPr lang="en-US" sz="1200" dirty="0">
                    <a:latin typeface="Courier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ℒ</m:t>
                        </m:r>
                      </m:num>
                      <m:den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A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866764B-1138-6EC8-7C57-DCE6F43B0F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6512" y="3880829"/>
                <a:ext cx="1021433" cy="910442"/>
              </a:xfrm>
              <a:prstGeom prst="rect">
                <a:avLst/>
              </a:prstGeom>
              <a:blipFill>
                <a:blip r:embed="rId6"/>
                <a:stretch>
                  <a:fillRect b="-5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F61ABA7-30D4-DEE5-F37D-A481CEFACB2C}"/>
                  </a:ext>
                </a:extLst>
              </p:cNvPr>
              <p:cNvSpPr txBox="1"/>
              <p:nvPr/>
            </p:nvSpPr>
            <p:spPr>
              <a:xfrm>
                <a:off x="10660992" y="4001605"/>
                <a:ext cx="1021433" cy="9104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200" dirty="0">
                    <a:latin typeface="Courier" pitchFamily="2" charset="0"/>
                  </a:rPr>
                  <a:t>gradient=</a:t>
                </a:r>
                <a:br>
                  <a:rPr lang="en-US" sz="1200" dirty="0">
                    <a:latin typeface="Courier" pitchFamily="2" charset="0"/>
                  </a:rPr>
                </a:br>
                <a:r>
                  <a:rPr lang="en-US" sz="1200" dirty="0">
                    <a:latin typeface="Courier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ℒ</m:t>
                        </m:r>
                      </m:num>
                      <m:den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x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F61ABA7-30D4-DEE5-F37D-A481CEFACB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0992" y="4001605"/>
                <a:ext cx="1021433" cy="910442"/>
              </a:xfrm>
              <a:prstGeom prst="rect">
                <a:avLst/>
              </a:prstGeom>
              <a:blipFill>
                <a:blip r:embed="rId7"/>
                <a:stretch>
                  <a:fillRect b="-5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>
            <a:extLst>
              <a:ext uri="{FF2B5EF4-FFF2-40B4-BE49-F238E27FC236}">
                <a16:creationId xmlns:a16="http://schemas.microsoft.com/office/drawing/2014/main" id="{AB960E71-FC48-2B38-C637-34CE1B11557F}"/>
              </a:ext>
            </a:extLst>
          </p:cNvPr>
          <p:cNvSpPr txBox="1"/>
          <p:nvPr/>
        </p:nvSpPr>
        <p:spPr>
          <a:xfrm>
            <a:off x="3301197" y="2313250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1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F354BD4-43B4-889F-4E23-ED19AE261A9A}"/>
              </a:ext>
            </a:extLst>
          </p:cNvPr>
          <p:cNvSpPr txBox="1"/>
          <p:nvPr/>
        </p:nvSpPr>
        <p:spPr>
          <a:xfrm>
            <a:off x="7001739" y="2313250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highlight>
                  <a:srgbClr val="00FFFF"/>
                </a:highlight>
              </a:rPr>
              <a:t>2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2640FAF-7F80-F2DD-0729-389AD2F42F00}"/>
              </a:ext>
            </a:extLst>
          </p:cNvPr>
          <p:cNvSpPr txBox="1"/>
          <p:nvPr/>
        </p:nvSpPr>
        <p:spPr>
          <a:xfrm>
            <a:off x="4576766" y="4301402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3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61CF68D-DB97-512C-56AB-1564F85FD220}"/>
              </a:ext>
            </a:extLst>
          </p:cNvPr>
          <p:cNvSpPr txBox="1"/>
          <p:nvPr/>
        </p:nvSpPr>
        <p:spPr>
          <a:xfrm>
            <a:off x="7064567" y="4327062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4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58684E5-E94C-1D10-C5EB-75FEF496CDB7}"/>
              </a:ext>
            </a:extLst>
          </p:cNvPr>
          <p:cNvSpPr txBox="1"/>
          <p:nvPr/>
        </p:nvSpPr>
        <p:spPr>
          <a:xfrm>
            <a:off x="9922477" y="4501868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8610456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9C069-4592-E3AB-A17C-001F4A392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24" y="31672"/>
            <a:ext cx="12192000" cy="1165086"/>
          </a:xfrm>
        </p:spPr>
        <p:txBody>
          <a:bodyPr/>
          <a:lstStyle/>
          <a:p>
            <a:r>
              <a:rPr lang="en-US" dirty="0"/>
              <a:t>Backward pass in top-down topological sort order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A4C3BB-E16C-36D8-26B3-D3A1D310F493}"/>
              </a:ext>
            </a:extLst>
          </p:cNvPr>
          <p:cNvSpPr txBox="1"/>
          <p:nvPr/>
        </p:nvSpPr>
        <p:spPr>
          <a:xfrm>
            <a:off x="10010172" y="4993362"/>
            <a:ext cx="1672253" cy="120032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Leaf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'x'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0.69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1.0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value: 0.69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183148-4F14-E4EC-F32D-788FC4C856A5}"/>
              </a:ext>
            </a:extLst>
          </p:cNvPr>
          <p:cNvSpPr txBox="1"/>
          <p:nvPr/>
        </p:nvSpPr>
        <p:spPr>
          <a:xfrm>
            <a:off x="9350004" y="6068962"/>
            <a:ext cx="3401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x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0024BBC1-DC76-FDC3-59A8-A1430A494C57}"/>
              </a:ext>
            </a:extLst>
          </p:cNvPr>
          <p:cNvSpPr/>
          <p:nvPr/>
        </p:nvSpPr>
        <p:spPr>
          <a:xfrm>
            <a:off x="9505335" y="5423307"/>
            <a:ext cx="471949" cy="638280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16E396-DDD9-190F-7265-49FD2E64B092}"/>
              </a:ext>
            </a:extLst>
          </p:cNvPr>
          <p:cNvSpPr txBox="1"/>
          <p:nvPr/>
        </p:nvSpPr>
        <p:spPr>
          <a:xfrm>
            <a:off x="7125111" y="2795493"/>
            <a:ext cx="1672253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Exp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[x]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2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0.5</a:t>
            </a: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85B2D81B-3C55-829D-7B84-B66776BF8046}"/>
              </a:ext>
            </a:extLst>
          </p:cNvPr>
          <p:cNvSpPr/>
          <p:nvPr/>
        </p:nvSpPr>
        <p:spPr>
          <a:xfrm rot="2934149">
            <a:off x="8408097" y="3826963"/>
            <a:ext cx="2792499" cy="623023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620FF58-A87C-4F5F-E4CA-AC1DC548720A}"/>
              </a:ext>
            </a:extLst>
          </p:cNvPr>
          <p:cNvSpPr txBox="1"/>
          <p:nvPr/>
        </p:nvSpPr>
        <p:spPr>
          <a:xfrm>
            <a:off x="7125111" y="4804468"/>
            <a:ext cx="1858201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Negate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[x]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-0.69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</a:t>
            </a:r>
            <a:r>
              <a:rPr lang="en-US" sz="1200" dirty="0">
                <a:highlight>
                  <a:srgbClr val="00FFFF"/>
                </a:highlight>
                <a:latin typeface="Courier" pitchFamily="2" charset="0"/>
              </a:rPr>
              <a:t>0.25</a:t>
            </a: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08E235E9-8E05-A569-DEA3-45E83C389E62}"/>
              </a:ext>
            </a:extLst>
          </p:cNvPr>
          <p:cNvSpPr/>
          <p:nvPr/>
        </p:nvSpPr>
        <p:spPr>
          <a:xfrm rot="933053">
            <a:off x="8556012" y="5056290"/>
            <a:ext cx="1413551" cy="397187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8CB519F-7FC4-8DEB-9EAB-056E7CB344AD}"/>
              </a:ext>
            </a:extLst>
          </p:cNvPr>
          <p:cNvSpPr txBox="1"/>
          <p:nvPr/>
        </p:nvSpPr>
        <p:spPr>
          <a:xfrm>
            <a:off x="4646529" y="4804468"/>
            <a:ext cx="1672253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Exp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[*]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0.5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0.5</a:t>
            </a:r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E846B485-0E6C-B969-C049-C77228D52DD8}"/>
              </a:ext>
            </a:extLst>
          </p:cNvPr>
          <p:cNvSpPr/>
          <p:nvPr/>
        </p:nvSpPr>
        <p:spPr>
          <a:xfrm rot="922581">
            <a:off x="6092300" y="5043749"/>
            <a:ext cx="984336" cy="324101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3DD6865-FC22-E1F2-4850-614E693C2729}"/>
              </a:ext>
            </a:extLst>
          </p:cNvPr>
          <p:cNvSpPr txBox="1"/>
          <p:nvPr/>
        </p:nvSpPr>
        <p:spPr>
          <a:xfrm>
            <a:off x="3373089" y="2801198"/>
            <a:ext cx="1951175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Mean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[*, *]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1.25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1.0</a:t>
            </a: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B4C2F526-1D9D-A06A-0334-0842D60ECC15}"/>
              </a:ext>
            </a:extLst>
          </p:cNvPr>
          <p:cNvSpPr/>
          <p:nvPr/>
        </p:nvSpPr>
        <p:spPr>
          <a:xfrm rot="801397">
            <a:off x="5056542" y="3036266"/>
            <a:ext cx="2043941" cy="397187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A9B21E62-9403-1641-E70F-D22D28E47215}"/>
              </a:ext>
            </a:extLst>
          </p:cNvPr>
          <p:cNvSpPr/>
          <p:nvPr/>
        </p:nvSpPr>
        <p:spPr>
          <a:xfrm rot="3496699" flipV="1">
            <a:off x="4371936" y="4033996"/>
            <a:ext cx="1592855" cy="121932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1F0CC0A-5C51-EA9A-C8F5-EB5CC22B7352}"/>
                  </a:ext>
                </a:extLst>
              </p:cNvPr>
              <p:cNvSpPr txBox="1"/>
              <p:nvPr/>
            </p:nvSpPr>
            <p:spPr>
              <a:xfrm>
                <a:off x="1005935" y="3944630"/>
                <a:ext cx="152240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ℒ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 err="1"/>
                  <a:t>cosh</a:t>
                </a:r>
                <a:endParaRPr lang="en-US" sz="2800" dirty="0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1F0CC0A-5C51-EA9A-C8F5-EB5CC22B73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935" y="3944630"/>
                <a:ext cx="1522404" cy="523220"/>
              </a:xfrm>
              <a:prstGeom prst="rect">
                <a:avLst/>
              </a:prstGeom>
              <a:blipFill>
                <a:blip r:embed="rId2"/>
                <a:stretch>
                  <a:fillRect l="-1653" t="-11905" r="-7438" b="-30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Freeform 17">
            <a:extLst>
              <a:ext uri="{FF2B5EF4-FFF2-40B4-BE49-F238E27FC236}">
                <a16:creationId xmlns:a16="http://schemas.microsoft.com/office/drawing/2014/main" id="{4AA87A77-20EC-FCB8-91DA-C1885DF161F4}"/>
              </a:ext>
            </a:extLst>
          </p:cNvPr>
          <p:cNvSpPr/>
          <p:nvPr/>
        </p:nvSpPr>
        <p:spPr>
          <a:xfrm>
            <a:off x="2097741" y="3302535"/>
            <a:ext cx="1268955" cy="638280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C495B7-D071-9763-06A7-362509035495}"/>
              </a:ext>
            </a:extLst>
          </p:cNvPr>
          <p:cNvSpPr txBox="1"/>
          <p:nvPr/>
        </p:nvSpPr>
        <p:spPr>
          <a:xfrm>
            <a:off x="385335" y="906343"/>
            <a:ext cx="61991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latin typeface="Courier" pitchFamily="2" charset="0"/>
              </a:rPr>
              <a:t>cosh</a:t>
            </a:r>
            <a:r>
              <a:rPr lang="en-US" sz="2800" dirty="0">
                <a:latin typeface="Courier" pitchFamily="2" charset="0"/>
              </a:rPr>
              <a:t> = Mean(Exp(x), Exp(-x))</a:t>
            </a:r>
            <a:endParaRPr lang="en-US" sz="2800" dirty="0">
              <a:highlight>
                <a:srgbClr val="00FFFF"/>
              </a:highlight>
              <a:latin typeface="Courier" pitchFamily="2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DD4D212-E39F-B362-53F1-83E5C594BAE1}"/>
                  </a:ext>
                </a:extLst>
              </p:cNvPr>
              <p:cNvSpPr txBox="1"/>
              <p:nvPr/>
            </p:nvSpPr>
            <p:spPr>
              <a:xfrm>
                <a:off x="4302831" y="1838277"/>
                <a:ext cx="1021433" cy="9104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200" dirty="0">
                    <a:latin typeface="Courier" pitchFamily="2" charset="0"/>
                  </a:rPr>
                  <a:t>gradient=</a:t>
                </a:r>
                <a:br>
                  <a:rPr lang="en-US" sz="1200" dirty="0">
                    <a:latin typeface="Courier" pitchFamily="2" charset="0"/>
                  </a:rPr>
                </a:br>
                <a:r>
                  <a:rPr lang="en-US" sz="1200" dirty="0">
                    <a:latin typeface="Courier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ℒ</m:t>
                        </m:r>
                      </m:num>
                      <m:den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cosh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DD4D212-E39F-B362-53F1-83E5C594BA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2831" y="1838277"/>
                <a:ext cx="1021433" cy="910442"/>
              </a:xfrm>
              <a:prstGeom prst="rect">
                <a:avLst/>
              </a:prstGeom>
              <a:blipFill>
                <a:blip r:embed="rId3"/>
                <a:stretch>
                  <a:fillRect b="-5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375F0D4-1606-EF6B-9AFE-ED8CEDC0EAC4}"/>
              </a:ext>
            </a:extLst>
          </p:cNvPr>
          <p:cNvSpPr txBox="1"/>
          <p:nvPr/>
        </p:nvSpPr>
        <p:spPr>
          <a:xfrm>
            <a:off x="4540323" y="5799977"/>
            <a:ext cx="393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F0CD4AC-2C77-17DD-673A-F6DF7B9E77C3}"/>
              </a:ext>
            </a:extLst>
          </p:cNvPr>
          <p:cNvSpPr txBox="1"/>
          <p:nvPr/>
        </p:nvSpPr>
        <p:spPr>
          <a:xfrm>
            <a:off x="7062095" y="5749085"/>
            <a:ext cx="393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B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C3E441B-05EC-26F8-818E-62F7D02AAA7F}"/>
              </a:ext>
            </a:extLst>
          </p:cNvPr>
          <p:cNvSpPr txBox="1"/>
          <p:nvPr/>
        </p:nvSpPr>
        <p:spPr>
          <a:xfrm>
            <a:off x="7016098" y="3739995"/>
            <a:ext cx="3754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C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6A162E1-C85D-371C-EA20-2738EEFCEFE8}"/>
                  </a:ext>
                </a:extLst>
              </p:cNvPr>
              <p:cNvSpPr txBox="1"/>
              <p:nvPr/>
            </p:nvSpPr>
            <p:spPr>
              <a:xfrm>
                <a:off x="7772187" y="1837956"/>
                <a:ext cx="1021433" cy="9110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200" dirty="0">
                    <a:latin typeface="Courier" pitchFamily="2" charset="0"/>
                  </a:rPr>
                  <a:t>gradient=</a:t>
                </a:r>
                <a:br>
                  <a:rPr lang="en-US" sz="1200" dirty="0">
                    <a:latin typeface="Courier" pitchFamily="2" charset="0"/>
                  </a:rPr>
                </a:br>
                <a:r>
                  <a:rPr lang="en-US" sz="1200" dirty="0">
                    <a:latin typeface="Courier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ℒ</m:t>
                        </m:r>
                      </m:num>
                      <m:den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C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6A162E1-C85D-371C-EA20-2738EEFCEF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2187" y="1837956"/>
                <a:ext cx="1021433" cy="911083"/>
              </a:xfrm>
              <a:prstGeom prst="rect">
                <a:avLst/>
              </a:prstGeom>
              <a:blipFill>
                <a:blip r:embed="rId4"/>
                <a:stretch>
                  <a:fillRect b="-5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E8AFAB5-0575-11FE-58A2-D73C3BCE4224}"/>
                  </a:ext>
                </a:extLst>
              </p:cNvPr>
              <p:cNvSpPr txBox="1"/>
              <p:nvPr/>
            </p:nvSpPr>
            <p:spPr>
              <a:xfrm>
                <a:off x="7989675" y="3897165"/>
                <a:ext cx="1021433" cy="9104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200" dirty="0">
                    <a:latin typeface="Courier" pitchFamily="2" charset="0"/>
                  </a:rPr>
                  <a:t>gradient=</a:t>
                </a:r>
                <a:br>
                  <a:rPr lang="en-US" sz="1200" dirty="0">
                    <a:latin typeface="Courier" pitchFamily="2" charset="0"/>
                  </a:rPr>
                </a:br>
                <a:r>
                  <a:rPr lang="en-US" sz="1200" dirty="0">
                    <a:latin typeface="Courier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ℒ</m:t>
                        </m:r>
                      </m:num>
                      <m:den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B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E8AFAB5-0575-11FE-58A2-D73C3BCE42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9675" y="3897165"/>
                <a:ext cx="1021433" cy="910442"/>
              </a:xfrm>
              <a:prstGeom prst="rect">
                <a:avLst/>
              </a:prstGeom>
              <a:blipFill>
                <a:blip r:embed="rId5"/>
                <a:stretch>
                  <a:fillRect b="-5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866764B-1138-6EC8-7C57-DCE6F43B0FF1}"/>
                  </a:ext>
                </a:extLst>
              </p:cNvPr>
              <p:cNvSpPr txBox="1"/>
              <p:nvPr/>
            </p:nvSpPr>
            <p:spPr>
              <a:xfrm>
                <a:off x="5396512" y="3880829"/>
                <a:ext cx="1021433" cy="9104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200" dirty="0">
                    <a:latin typeface="Courier" pitchFamily="2" charset="0"/>
                  </a:rPr>
                  <a:t>gradient=</a:t>
                </a:r>
                <a:br>
                  <a:rPr lang="en-US" sz="1200" dirty="0">
                    <a:latin typeface="Courier" pitchFamily="2" charset="0"/>
                  </a:rPr>
                </a:br>
                <a:r>
                  <a:rPr lang="en-US" sz="1200" dirty="0">
                    <a:latin typeface="Courier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ℒ</m:t>
                        </m:r>
                      </m:num>
                      <m:den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A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866764B-1138-6EC8-7C57-DCE6F43B0F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6512" y="3880829"/>
                <a:ext cx="1021433" cy="910442"/>
              </a:xfrm>
              <a:prstGeom prst="rect">
                <a:avLst/>
              </a:prstGeom>
              <a:blipFill>
                <a:blip r:embed="rId6"/>
                <a:stretch>
                  <a:fillRect b="-5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F61ABA7-30D4-DEE5-F37D-A481CEFACB2C}"/>
                  </a:ext>
                </a:extLst>
              </p:cNvPr>
              <p:cNvSpPr txBox="1"/>
              <p:nvPr/>
            </p:nvSpPr>
            <p:spPr>
              <a:xfrm>
                <a:off x="10660992" y="4001605"/>
                <a:ext cx="1021433" cy="9104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200" dirty="0">
                    <a:latin typeface="Courier" pitchFamily="2" charset="0"/>
                  </a:rPr>
                  <a:t>gradient=</a:t>
                </a:r>
                <a:br>
                  <a:rPr lang="en-US" sz="1200" dirty="0">
                    <a:latin typeface="Courier" pitchFamily="2" charset="0"/>
                  </a:rPr>
                </a:br>
                <a:r>
                  <a:rPr lang="en-US" sz="1200" dirty="0">
                    <a:latin typeface="Courier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ℒ</m:t>
                        </m:r>
                      </m:num>
                      <m:den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x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F61ABA7-30D4-DEE5-F37D-A481CEFACB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0992" y="4001605"/>
                <a:ext cx="1021433" cy="910442"/>
              </a:xfrm>
              <a:prstGeom prst="rect">
                <a:avLst/>
              </a:prstGeom>
              <a:blipFill>
                <a:blip r:embed="rId7"/>
                <a:stretch>
                  <a:fillRect b="-5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>
            <a:extLst>
              <a:ext uri="{FF2B5EF4-FFF2-40B4-BE49-F238E27FC236}">
                <a16:creationId xmlns:a16="http://schemas.microsoft.com/office/drawing/2014/main" id="{AB960E71-FC48-2B38-C637-34CE1B11557F}"/>
              </a:ext>
            </a:extLst>
          </p:cNvPr>
          <p:cNvSpPr txBox="1"/>
          <p:nvPr/>
        </p:nvSpPr>
        <p:spPr>
          <a:xfrm>
            <a:off x="3301197" y="2313250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1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F354BD4-43B4-889F-4E23-ED19AE261A9A}"/>
              </a:ext>
            </a:extLst>
          </p:cNvPr>
          <p:cNvSpPr txBox="1"/>
          <p:nvPr/>
        </p:nvSpPr>
        <p:spPr>
          <a:xfrm>
            <a:off x="7001739" y="2313250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2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2640FAF-7F80-F2DD-0729-389AD2F42F00}"/>
              </a:ext>
            </a:extLst>
          </p:cNvPr>
          <p:cNvSpPr txBox="1"/>
          <p:nvPr/>
        </p:nvSpPr>
        <p:spPr>
          <a:xfrm>
            <a:off x="4576766" y="4301402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highlight>
                  <a:srgbClr val="00FFFF"/>
                </a:highlight>
              </a:rPr>
              <a:t>3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61CF68D-DB97-512C-56AB-1564F85FD220}"/>
              </a:ext>
            </a:extLst>
          </p:cNvPr>
          <p:cNvSpPr txBox="1"/>
          <p:nvPr/>
        </p:nvSpPr>
        <p:spPr>
          <a:xfrm>
            <a:off x="7064567" y="4327062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4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58684E5-E94C-1D10-C5EB-75FEF496CDB7}"/>
              </a:ext>
            </a:extLst>
          </p:cNvPr>
          <p:cNvSpPr txBox="1"/>
          <p:nvPr/>
        </p:nvSpPr>
        <p:spPr>
          <a:xfrm>
            <a:off x="9922477" y="4501868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37029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9C069-4592-E3AB-A17C-001F4A392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24" y="31672"/>
            <a:ext cx="12192000" cy="1165086"/>
          </a:xfrm>
        </p:spPr>
        <p:txBody>
          <a:bodyPr/>
          <a:lstStyle/>
          <a:p>
            <a:r>
              <a:rPr lang="en-US" dirty="0"/>
              <a:t>Backward pass in top-down topological sort order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A4C3BB-E16C-36D8-26B3-D3A1D310F493}"/>
              </a:ext>
            </a:extLst>
          </p:cNvPr>
          <p:cNvSpPr txBox="1"/>
          <p:nvPr/>
        </p:nvSpPr>
        <p:spPr>
          <a:xfrm>
            <a:off x="10010172" y="4993362"/>
            <a:ext cx="1672253" cy="120032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Leaf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'x'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0.69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</a:t>
            </a:r>
            <a:r>
              <a:rPr lang="en-US" sz="1200" dirty="0">
                <a:highlight>
                  <a:srgbClr val="00FFFF"/>
                </a:highlight>
                <a:latin typeface="Courier" pitchFamily="2" charset="0"/>
              </a:rPr>
              <a:t>0.75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value: 0.69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183148-4F14-E4EC-F32D-788FC4C856A5}"/>
              </a:ext>
            </a:extLst>
          </p:cNvPr>
          <p:cNvSpPr txBox="1"/>
          <p:nvPr/>
        </p:nvSpPr>
        <p:spPr>
          <a:xfrm>
            <a:off x="9350004" y="6068962"/>
            <a:ext cx="3401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x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0024BBC1-DC76-FDC3-59A8-A1430A494C57}"/>
              </a:ext>
            </a:extLst>
          </p:cNvPr>
          <p:cNvSpPr/>
          <p:nvPr/>
        </p:nvSpPr>
        <p:spPr>
          <a:xfrm>
            <a:off x="9505335" y="5423307"/>
            <a:ext cx="471949" cy="638280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16E396-DDD9-190F-7265-49FD2E64B092}"/>
              </a:ext>
            </a:extLst>
          </p:cNvPr>
          <p:cNvSpPr txBox="1"/>
          <p:nvPr/>
        </p:nvSpPr>
        <p:spPr>
          <a:xfrm>
            <a:off x="7125111" y="2795493"/>
            <a:ext cx="1672253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Exp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[x]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2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0.5</a:t>
            </a: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85B2D81B-3C55-829D-7B84-B66776BF8046}"/>
              </a:ext>
            </a:extLst>
          </p:cNvPr>
          <p:cNvSpPr/>
          <p:nvPr/>
        </p:nvSpPr>
        <p:spPr>
          <a:xfrm rot="2934149">
            <a:off x="8408097" y="3826963"/>
            <a:ext cx="2792499" cy="623023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620FF58-A87C-4F5F-E4CA-AC1DC548720A}"/>
              </a:ext>
            </a:extLst>
          </p:cNvPr>
          <p:cNvSpPr txBox="1"/>
          <p:nvPr/>
        </p:nvSpPr>
        <p:spPr>
          <a:xfrm>
            <a:off x="7125111" y="4804468"/>
            <a:ext cx="1858201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Negate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[x]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-0.69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0.25</a:t>
            </a: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08E235E9-8E05-A569-DEA3-45E83C389E62}"/>
              </a:ext>
            </a:extLst>
          </p:cNvPr>
          <p:cNvSpPr/>
          <p:nvPr/>
        </p:nvSpPr>
        <p:spPr>
          <a:xfrm rot="933053">
            <a:off x="8556012" y="5056290"/>
            <a:ext cx="1413551" cy="397187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8CB519F-7FC4-8DEB-9EAB-056E7CB344AD}"/>
              </a:ext>
            </a:extLst>
          </p:cNvPr>
          <p:cNvSpPr txBox="1"/>
          <p:nvPr/>
        </p:nvSpPr>
        <p:spPr>
          <a:xfrm>
            <a:off x="4646529" y="4804468"/>
            <a:ext cx="1672253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Exp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[*]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0.5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0.5</a:t>
            </a:r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E846B485-0E6C-B969-C049-C77228D52DD8}"/>
              </a:ext>
            </a:extLst>
          </p:cNvPr>
          <p:cNvSpPr/>
          <p:nvPr/>
        </p:nvSpPr>
        <p:spPr>
          <a:xfrm rot="922581">
            <a:off x="6092300" y="5043749"/>
            <a:ext cx="984336" cy="324101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3DD6865-FC22-E1F2-4850-614E693C2729}"/>
              </a:ext>
            </a:extLst>
          </p:cNvPr>
          <p:cNvSpPr txBox="1"/>
          <p:nvPr/>
        </p:nvSpPr>
        <p:spPr>
          <a:xfrm>
            <a:off x="3373089" y="2801198"/>
            <a:ext cx="1951175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  <a:latin typeface="Courier" pitchFamily="2" charset="0"/>
              </a:rPr>
              <a:t>Mean (Comp Node)</a:t>
            </a:r>
            <a:br>
              <a:rPr lang="en-US" sz="1200" dirty="0">
                <a:highlight>
                  <a:srgbClr val="FFFF00"/>
                </a:highlight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name: None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 err="1">
                <a:latin typeface="Courier" pitchFamily="2" charset="0"/>
              </a:rPr>
              <a:t>input_nodes</a:t>
            </a:r>
            <a:r>
              <a:rPr lang="en-US" sz="1200" dirty="0">
                <a:latin typeface="Courier" pitchFamily="2" charset="0"/>
              </a:rPr>
              <a:t>: [*, *]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result: 1.25</a:t>
            </a:r>
            <a:br>
              <a:rPr lang="en-US" sz="1200" dirty="0">
                <a:latin typeface="Courier" pitchFamily="2" charset="0"/>
              </a:rPr>
            </a:br>
            <a:r>
              <a:rPr lang="en-US" sz="1200" dirty="0">
                <a:latin typeface="Courier" pitchFamily="2" charset="0"/>
              </a:rPr>
              <a:t>gradient: 1.0</a:t>
            </a: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B4C2F526-1D9D-A06A-0334-0842D60ECC15}"/>
              </a:ext>
            </a:extLst>
          </p:cNvPr>
          <p:cNvSpPr/>
          <p:nvPr/>
        </p:nvSpPr>
        <p:spPr>
          <a:xfrm rot="801397">
            <a:off x="5056542" y="3036266"/>
            <a:ext cx="2043941" cy="397187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A9B21E62-9403-1641-E70F-D22D28E47215}"/>
              </a:ext>
            </a:extLst>
          </p:cNvPr>
          <p:cNvSpPr/>
          <p:nvPr/>
        </p:nvSpPr>
        <p:spPr>
          <a:xfrm rot="3496699" flipV="1">
            <a:off x="4371936" y="4033996"/>
            <a:ext cx="1592855" cy="121932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1F0CC0A-5C51-EA9A-C8F5-EB5CC22B7352}"/>
                  </a:ext>
                </a:extLst>
              </p:cNvPr>
              <p:cNvSpPr txBox="1"/>
              <p:nvPr/>
            </p:nvSpPr>
            <p:spPr>
              <a:xfrm>
                <a:off x="1005935" y="3944630"/>
                <a:ext cx="152240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ℒ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 err="1"/>
                  <a:t>cosh</a:t>
                </a:r>
                <a:endParaRPr lang="en-US" sz="2800" dirty="0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1F0CC0A-5C51-EA9A-C8F5-EB5CC22B73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935" y="3944630"/>
                <a:ext cx="1522404" cy="523220"/>
              </a:xfrm>
              <a:prstGeom prst="rect">
                <a:avLst/>
              </a:prstGeom>
              <a:blipFill>
                <a:blip r:embed="rId2"/>
                <a:stretch>
                  <a:fillRect l="-1653" t="-11905" r="-7438" b="-30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Freeform 17">
            <a:extLst>
              <a:ext uri="{FF2B5EF4-FFF2-40B4-BE49-F238E27FC236}">
                <a16:creationId xmlns:a16="http://schemas.microsoft.com/office/drawing/2014/main" id="{4AA87A77-20EC-FCB8-91DA-C1885DF161F4}"/>
              </a:ext>
            </a:extLst>
          </p:cNvPr>
          <p:cNvSpPr/>
          <p:nvPr/>
        </p:nvSpPr>
        <p:spPr>
          <a:xfrm>
            <a:off x="2097741" y="3302535"/>
            <a:ext cx="1268955" cy="638280"/>
          </a:xfrm>
          <a:custGeom>
            <a:avLst/>
            <a:gdLst>
              <a:gd name="connsiteX0" fmla="*/ 0 w 471949"/>
              <a:gd name="connsiteY0" fmla="*/ 638280 h 638280"/>
              <a:gd name="connsiteX1" fmla="*/ 110613 w 471949"/>
              <a:gd name="connsiteY1" fmla="*/ 63093 h 638280"/>
              <a:gd name="connsiteX2" fmla="*/ 471949 w 471949"/>
              <a:gd name="connsiteY2" fmla="*/ 40970 h 63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949" h="638280">
                <a:moveTo>
                  <a:pt x="0" y="638280"/>
                </a:moveTo>
                <a:cubicBezTo>
                  <a:pt x="15977" y="400462"/>
                  <a:pt x="31955" y="162644"/>
                  <a:pt x="110613" y="63093"/>
                </a:cubicBezTo>
                <a:cubicBezTo>
                  <a:pt x="189271" y="-36458"/>
                  <a:pt x="330610" y="2256"/>
                  <a:pt x="471949" y="409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C495B7-D071-9763-06A7-362509035495}"/>
              </a:ext>
            </a:extLst>
          </p:cNvPr>
          <p:cNvSpPr txBox="1"/>
          <p:nvPr/>
        </p:nvSpPr>
        <p:spPr>
          <a:xfrm>
            <a:off x="385335" y="906343"/>
            <a:ext cx="61991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latin typeface="Courier" pitchFamily="2" charset="0"/>
              </a:rPr>
              <a:t>cosh</a:t>
            </a:r>
            <a:r>
              <a:rPr lang="en-US" sz="2800" dirty="0">
                <a:latin typeface="Courier" pitchFamily="2" charset="0"/>
              </a:rPr>
              <a:t> = Mean(Exp(x), Exp(-x))</a:t>
            </a:r>
            <a:endParaRPr lang="en-US" sz="2800" dirty="0">
              <a:highlight>
                <a:srgbClr val="00FFFF"/>
              </a:highlight>
              <a:latin typeface="Courier" pitchFamily="2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DD4D212-E39F-B362-53F1-83E5C594BAE1}"/>
                  </a:ext>
                </a:extLst>
              </p:cNvPr>
              <p:cNvSpPr txBox="1"/>
              <p:nvPr/>
            </p:nvSpPr>
            <p:spPr>
              <a:xfrm>
                <a:off x="4302831" y="1838277"/>
                <a:ext cx="1021433" cy="9104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200" dirty="0">
                    <a:latin typeface="Courier" pitchFamily="2" charset="0"/>
                  </a:rPr>
                  <a:t>gradient=</a:t>
                </a:r>
                <a:br>
                  <a:rPr lang="en-US" sz="1200" dirty="0">
                    <a:latin typeface="Courier" pitchFamily="2" charset="0"/>
                  </a:rPr>
                </a:br>
                <a:r>
                  <a:rPr lang="en-US" sz="1200" dirty="0">
                    <a:latin typeface="Courier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ℒ</m:t>
                        </m:r>
                      </m:num>
                      <m:den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cosh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DD4D212-E39F-B362-53F1-83E5C594BA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2831" y="1838277"/>
                <a:ext cx="1021433" cy="910442"/>
              </a:xfrm>
              <a:prstGeom prst="rect">
                <a:avLst/>
              </a:prstGeom>
              <a:blipFill>
                <a:blip r:embed="rId3"/>
                <a:stretch>
                  <a:fillRect b="-5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375F0D4-1606-EF6B-9AFE-ED8CEDC0EAC4}"/>
              </a:ext>
            </a:extLst>
          </p:cNvPr>
          <p:cNvSpPr txBox="1"/>
          <p:nvPr/>
        </p:nvSpPr>
        <p:spPr>
          <a:xfrm>
            <a:off x="4540323" y="5799977"/>
            <a:ext cx="393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F0CD4AC-2C77-17DD-673A-F6DF7B9E77C3}"/>
              </a:ext>
            </a:extLst>
          </p:cNvPr>
          <p:cNvSpPr txBox="1"/>
          <p:nvPr/>
        </p:nvSpPr>
        <p:spPr>
          <a:xfrm>
            <a:off x="7062095" y="5749085"/>
            <a:ext cx="393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B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C3E441B-05EC-26F8-818E-62F7D02AAA7F}"/>
              </a:ext>
            </a:extLst>
          </p:cNvPr>
          <p:cNvSpPr txBox="1"/>
          <p:nvPr/>
        </p:nvSpPr>
        <p:spPr>
          <a:xfrm>
            <a:off x="7016098" y="3739995"/>
            <a:ext cx="3754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C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6A162E1-C85D-371C-EA20-2738EEFCEFE8}"/>
                  </a:ext>
                </a:extLst>
              </p:cNvPr>
              <p:cNvSpPr txBox="1"/>
              <p:nvPr/>
            </p:nvSpPr>
            <p:spPr>
              <a:xfrm>
                <a:off x="7772187" y="1837956"/>
                <a:ext cx="1021433" cy="9110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200" dirty="0">
                    <a:latin typeface="Courier" pitchFamily="2" charset="0"/>
                  </a:rPr>
                  <a:t>gradient=</a:t>
                </a:r>
                <a:br>
                  <a:rPr lang="en-US" sz="1200" dirty="0">
                    <a:latin typeface="Courier" pitchFamily="2" charset="0"/>
                  </a:rPr>
                </a:br>
                <a:r>
                  <a:rPr lang="en-US" sz="1200" dirty="0">
                    <a:latin typeface="Courier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ℒ</m:t>
                        </m:r>
                      </m:num>
                      <m:den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C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6A162E1-C85D-371C-EA20-2738EEFCEF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2187" y="1837956"/>
                <a:ext cx="1021433" cy="911083"/>
              </a:xfrm>
              <a:prstGeom prst="rect">
                <a:avLst/>
              </a:prstGeom>
              <a:blipFill>
                <a:blip r:embed="rId4"/>
                <a:stretch>
                  <a:fillRect b="-5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E8AFAB5-0575-11FE-58A2-D73C3BCE4224}"/>
                  </a:ext>
                </a:extLst>
              </p:cNvPr>
              <p:cNvSpPr txBox="1"/>
              <p:nvPr/>
            </p:nvSpPr>
            <p:spPr>
              <a:xfrm>
                <a:off x="7989675" y="3897165"/>
                <a:ext cx="1021433" cy="9104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200" dirty="0">
                    <a:latin typeface="Courier" pitchFamily="2" charset="0"/>
                  </a:rPr>
                  <a:t>gradient=</a:t>
                </a:r>
                <a:br>
                  <a:rPr lang="en-US" sz="1200" dirty="0">
                    <a:latin typeface="Courier" pitchFamily="2" charset="0"/>
                  </a:rPr>
                </a:br>
                <a:r>
                  <a:rPr lang="en-US" sz="1200" dirty="0">
                    <a:latin typeface="Courier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ℒ</m:t>
                        </m:r>
                      </m:num>
                      <m:den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B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E8AFAB5-0575-11FE-58A2-D73C3BCE42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9675" y="3897165"/>
                <a:ext cx="1021433" cy="910442"/>
              </a:xfrm>
              <a:prstGeom prst="rect">
                <a:avLst/>
              </a:prstGeom>
              <a:blipFill>
                <a:blip r:embed="rId5"/>
                <a:stretch>
                  <a:fillRect b="-5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866764B-1138-6EC8-7C57-DCE6F43B0FF1}"/>
                  </a:ext>
                </a:extLst>
              </p:cNvPr>
              <p:cNvSpPr txBox="1"/>
              <p:nvPr/>
            </p:nvSpPr>
            <p:spPr>
              <a:xfrm>
                <a:off x="5396512" y="3880829"/>
                <a:ext cx="1021433" cy="9104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200" dirty="0">
                    <a:latin typeface="Courier" pitchFamily="2" charset="0"/>
                  </a:rPr>
                  <a:t>gradient=</a:t>
                </a:r>
                <a:br>
                  <a:rPr lang="en-US" sz="1200" dirty="0">
                    <a:latin typeface="Courier" pitchFamily="2" charset="0"/>
                  </a:rPr>
                </a:br>
                <a:r>
                  <a:rPr lang="en-US" sz="1200" dirty="0">
                    <a:latin typeface="Courier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ℒ</m:t>
                        </m:r>
                      </m:num>
                      <m:den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A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866764B-1138-6EC8-7C57-DCE6F43B0F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6512" y="3880829"/>
                <a:ext cx="1021433" cy="910442"/>
              </a:xfrm>
              <a:prstGeom prst="rect">
                <a:avLst/>
              </a:prstGeom>
              <a:blipFill>
                <a:blip r:embed="rId6"/>
                <a:stretch>
                  <a:fillRect b="-5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F61ABA7-30D4-DEE5-F37D-A481CEFACB2C}"/>
                  </a:ext>
                </a:extLst>
              </p:cNvPr>
              <p:cNvSpPr txBox="1"/>
              <p:nvPr/>
            </p:nvSpPr>
            <p:spPr>
              <a:xfrm>
                <a:off x="10660992" y="4001605"/>
                <a:ext cx="1021433" cy="9104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200" dirty="0">
                    <a:latin typeface="Courier" pitchFamily="2" charset="0"/>
                  </a:rPr>
                  <a:t>gradient=</a:t>
                </a:r>
                <a:br>
                  <a:rPr lang="en-US" sz="1200" dirty="0">
                    <a:latin typeface="Courier" pitchFamily="2" charset="0"/>
                  </a:rPr>
                </a:br>
                <a:r>
                  <a:rPr lang="en-US" sz="1200" dirty="0">
                    <a:latin typeface="Courier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ℒ</m:t>
                        </m:r>
                      </m:num>
                      <m:den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x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F61ABA7-30D4-DEE5-F37D-A481CEFACB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0992" y="4001605"/>
                <a:ext cx="1021433" cy="910442"/>
              </a:xfrm>
              <a:prstGeom prst="rect">
                <a:avLst/>
              </a:prstGeom>
              <a:blipFill>
                <a:blip r:embed="rId7"/>
                <a:stretch>
                  <a:fillRect b="-5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>
            <a:extLst>
              <a:ext uri="{FF2B5EF4-FFF2-40B4-BE49-F238E27FC236}">
                <a16:creationId xmlns:a16="http://schemas.microsoft.com/office/drawing/2014/main" id="{AB960E71-FC48-2B38-C637-34CE1B11557F}"/>
              </a:ext>
            </a:extLst>
          </p:cNvPr>
          <p:cNvSpPr txBox="1"/>
          <p:nvPr/>
        </p:nvSpPr>
        <p:spPr>
          <a:xfrm>
            <a:off x="3301197" y="2313250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1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F354BD4-43B4-889F-4E23-ED19AE261A9A}"/>
              </a:ext>
            </a:extLst>
          </p:cNvPr>
          <p:cNvSpPr txBox="1"/>
          <p:nvPr/>
        </p:nvSpPr>
        <p:spPr>
          <a:xfrm>
            <a:off x="7001739" y="2313250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2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2640FAF-7F80-F2DD-0729-389AD2F42F00}"/>
              </a:ext>
            </a:extLst>
          </p:cNvPr>
          <p:cNvSpPr txBox="1"/>
          <p:nvPr/>
        </p:nvSpPr>
        <p:spPr>
          <a:xfrm>
            <a:off x="4576766" y="4301402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3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61CF68D-DB97-512C-56AB-1564F85FD220}"/>
              </a:ext>
            </a:extLst>
          </p:cNvPr>
          <p:cNvSpPr txBox="1"/>
          <p:nvPr/>
        </p:nvSpPr>
        <p:spPr>
          <a:xfrm>
            <a:off x="7064567" y="4327062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highlight>
                  <a:srgbClr val="00FFFF"/>
                </a:highlight>
              </a:rPr>
              <a:t>4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58684E5-E94C-1D10-C5EB-75FEF496CDB7}"/>
              </a:ext>
            </a:extLst>
          </p:cNvPr>
          <p:cNvSpPr txBox="1"/>
          <p:nvPr/>
        </p:nvSpPr>
        <p:spPr>
          <a:xfrm>
            <a:off x="9922477" y="4501868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6704098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9D898-371A-1DEC-4473-C103D4A03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9" y="18256"/>
            <a:ext cx="12192000" cy="6839744"/>
          </a:xfrm>
        </p:spPr>
        <p:txBody>
          <a:bodyPr/>
          <a:lstStyle/>
          <a:p>
            <a:r>
              <a:rPr lang="en-US" dirty="0"/>
              <a:t>OK, back to the big picture</a:t>
            </a:r>
          </a:p>
        </p:txBody>
      </p:sp>
    </p:spTree>
    <p:extLst>
      <p:ext uri="{BB962C8B-B14F-4D97-AF65-F5344CB8AC3E}">
        <p14:creationId xmlns:p14="http://schemas.microsoft.com/office/powerpoint/2010/main" val="14452490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72954-C8A7-DC03-3473-717E7CE87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Big Concerns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86EA4A-2632-AFD2-5553-48C050003B86}"/>
              </a:ext>
            </a:extLst>
          </p:cNvPr>
          <p:cNvSpPr txBox="1"/>
          <p:nvPr/>
        </p:nvSpPr>
        <p:spPr>
          <a:xfrm>
            <a:off x="4780191" y="4696689"/>
            <a:ext cx="263161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Computation:</a:t>
            </a:r>
            <a:br>
              <a:rPr lang="en-US" sz="2800" dirty="0"/>
            </a:br>
            <a:r>
              <a:rPr lang="en-US" sz="2800" dirty="0"/>
              <a:t>learn good rules,</a:t>
            </a:r>
            <a:br>
              <a:rPr lang="en-US" sz="2800" dirty="0"/>
            </a:br>
            <a:r>
              <a:rPr lang="en-US" sz="2800" dirty="0"/>
              <a:t>good features</a:t>
            </a:r>
          </a:p>
        </p:txBody>
      </p:sp>
      <p:pic>
        <p:nvPicPr>
          <p:cNvPr id="1030" name="Picture 6" descr="Brain 2 SVG Brain Svg Brain Clipart Brain Files for image 1">
            <a:extLst>
              <a:ext uri="{FF2B5EF4-FFF2-40B4-BE49-F238E27FC236}">
                <a16:creationId xmlns:a16="http://schemas.microsoft.com/office/drawing/2014/main" id="{A77F0FC6-B105-51DD-861A-0D8D570765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0191" y="2705312"/>
            <a:ext cx="2631618" cy="1975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E1E4A8A-564E-FA5C-B1FB-811B1B22DC70}"/>
              </a:ext>
            </a:extLst>
          </p:cNvPr>
          <p:cNvSpPr txBox="1"/>
          <p:nvPr/>
        </p:nvSpPr>
        <p:spPr>
          <a:xfrm>
            <a:off x="2700519" y="1394212"/>
            <a:ext cx="67909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What could we do to get a smarter network?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DDF94DB-EA67-BC2A-DC7F-5C2B1E6253B7}"/>
              </a:ext>
            </a:extLst>
          </p:cNvPr>
          <p:cNvSpPr txBox="1"/>
          <p:nvPr/>
        </p:nvSpPr>
        <p:spPr>
          <a:xfrm>
            <a:off x="4110718" y="2257571"/>
            <a:ext cx="39705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Make the network bigger!</a:t>
            </a:r>
          </a:p>
        </p:txBody>
      </p:sp>
    </p:spTree>
    <p:extLst>
      <p:ext uri="{BB962C8B-B14F-4D97-AF65-F5344CB8AC3E}">
        <p14:creationId xmlns:p14="http://schemas.microsoft.com/office/powerpoint/2010/main" val="1387747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Going Deeper: </a:t>
            </a:r>
            <a:r>
              <a:rPr lang="en-US" dirty="0" err="1"/>
              <a:t>Imagenet</a:t>
            </a:r>
            <a:r>
              <a:rPr lang="en-US" dirty="0"/>
              <a:t> Winners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1619492" y="1005841"/>
          <a:ext cx="8915400" cy="49300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Google Shape;569;p41"/>
          <p:cNvSpPr txBox="1"/>
          <p:nvPr/>
        </p:nvSpPr>
        <p:spPr>
          <a:xfrm>
            <a:off x="2624165" y="6110360"/>
            <a:ext cx="603197" cy="2234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45688" rIns="91401" bIns="45688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Lin et al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570;p41"/>
          <p:cNvSpPr txBox="1"/>
          <p:nvPr/>
        </p:nvSpPr>
        <p:spPr>
          <a:xfrm>
            <a:off x="3347307" y="6054424"/>
            <a:ext cx="728889" cy="396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45688" rIns="91401" bIns="45688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Sanchez &amp; </a:t>
            </a:r>
            <a:r>
              <a:rPr kumimoji="0" lang="en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Perronnin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571;p41"/>
          <p:cNvSpPr txBox="1"/>
          <p:nvPr/>
        </p:nvSpPr>
        <p:spPr>
          <a:xfrm>
            <a:off x="4018911" y="6088371"/>
            <a:ext cx="979179" cy="396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45688" rIns="91401" bIns="45688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Krizhevsky</a:t>
            </a:r>
            <a:r>
              <a:rPr kumimoji="0" lang="e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et al (</a:t>
            </a:r>
            <a:r>
              <a:rPr kumimoji="0" lang="en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AlexNet</a:t>
            </a:r>
            <a:r>
              <a:rPr kumimoji="0" lang="e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)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572;p41"/>
          <p:cNvSpPr txBox="1"/>
          <p:nvPr/>
        </p:nvSpPr>
        <p:spPr>
          <a:xfrm>
            <a:off x="4994345" y="6083549"/>
            <a:ext cx="593126" cy="338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45688" rIns="91401" bIns="45688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Zeiler</a:t>
            </a:r>
            <a:r>
              <a:rPr kumimoji="0" lang="e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&amp; Fergus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573;p41"/>
          <p:cNvSpPr txBox="1"/>
          <p:nvPr/>
        </p:nvSpPr>
        <p:spPr>
          <a:xfrm>
            <a:off x="5487640" y="6058366"/>
            <a:ext cx="1048868" cy="338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45688" rIns="91401" bIns="45688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Simonyan</a:t>
            </a:r>
            <a:r>
              <a:rPr kumimoji="0" lang="e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&amp; Zisserman (VGG)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574;p41"/>
          <p:cNvSpPr txBox="1"/>
          <p:nvPr/>
        </p:nvSpPr>
        <p:spPr>
          <a:xfrm>
            <a:off x="6412707" y="6049048"/>
            <a:ext cx="869981" cy="338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45688" rIns="91401" bIns="45688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Szegedy</a:t>
            </a:r>
            <a:r>
              <a:rPr kumimoji="0" lang="e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et al (</a:t>
            </a:r>
            <a:r>
              <a:rPr kumimoji="0" lang="en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GoogLeNet</a:t>
            </a:r>
            <a:r>
              <a:rPr kumimoji="0" lang="e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)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575;p41"/>
          <p:cNvSpPr txBox="1"/>
          <p:nvPr/>
        </p:nvSpPr>
        <p:spPr>
          <a:xfrm>
            <a:off x="7282687" y="6046818"/>
            <a:ext cx="665340" cy="375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45688" rIns="91401" bIns="45688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He et al (</a:t>
            </a:r>
            <a:r>
              <a:rPr kumimoji="0" lang="en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ResNet</a:t>
            </a:r>
            <a:r>
              <a:rPr kumimoji="0" lang="e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)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577;p41"/>
          <p:cNvSpPr txBox="1"/>
          <p:nvPr/>
        </p:nvSpPr>
        <p:spPr>
          <a:xfrm>
            <a:off x="8082584" y="6115115"/>
            <a:ext cx="688596" cy="2502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45688" rIns="91401" bIns="45688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Shao et al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578;p41"/>
          <p:cNvSpPr txBox="1"/>
          <p:nvPr/>
        </p:nvSpPr>
        <p:spPr>
          <a:xfrm>
            <a:off x="8866178" y="6040504"/>
            <a:ext cx="689573" cy="341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45688" rIns="91401" bIns="45688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Hu et al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kumimoji="0" lang="en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SENet</a:t>
            </a:r>
            <a:r>
              <a:rPr kumimoji="0" lang="e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)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B400E88-6F97-624C-BF80-BF7546426455}"/>
              </a:ext>
            </a:extLst>
          </p:cNvPr>
          <p:cNvSpPr/>
          <p:nvPr/>
        </p:nvSpPr>
        <p:spPr>
          <a:xfrm>
            <a:off x="2925762" y="4940779"/>
            <a:ext cx="1309540" cy="39686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Shallow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3CC5A02-7D9E-C247-BC58-10E11EDCAE46}"/>
              </a:ext>
            </a:extLst>
          </p:cNvPr>
          <p:cNvSpPr/>
          <p:nvPr/>
        </p:nvSpPr>
        <p:spPr>
          <a:xfrm>
            <a:off x="4413690" y="4389456"/>
            <a:ext cx="637636" cy="55132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 Layer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D16343F-54C0-3240-A2D1-8D34EE5ED19E}"/>
              </a:ext>
            </a:extLst>
          </p:cNvPr>
          <p:cNvSpPr/>
          <p:nvPr/>
        </p:nvSpPr>
        <p:spPr>
          <a:xfrm>
            <a:off x="5172149" y="4382367"/>
            <a:ext cx="637636" cy="55132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 Layer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D823F7B-F264-2D41-8990-9DDAB76D32F0}"/>
              </a:ext>
            </a:extLst>
          </p:cNvPr>
          <p:cNvSpPr/>
          <p:nvPr/>
        </p:nvSpPr>
        <p:spPr>
          <a:xfrm>
            <a:off x="5930608" y="3312016"/>
            <a:ext cx="637636" cy="55132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19 Layer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2BEC0FB-F8D7-EA48-9D4F-5D575A527D52}"/>
              </a:ext>
            </a:extLst>
          </p:cNvPr>
          <p:cNvSpPr/>
          <p:nvPr/>
        </p:nvSpPr>
        <p:spPr>
          <a:xfrm>
            <a:off x="6689074" y="3315560"/>
            <a:ext cx="637636" cy="55132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22 Layer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543D38E-5208-ED43-91DB-5ADEB95BF7CE}"/>
              </a:ext>
            </a:extLst>
          </p:cNvPr>
          <p:cNvSpPr/>
          <p:nvPr/>
        </p:nvSpPr>
        <p:spPr>
          <a:xfrm>
            <a:off x="7481050" y="1075613"/>
            <a:ext cx="637636" cy="55132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152 Layer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7A023B5-435C-FF45-8C5C-9F2BC588E4D7}"/>
              </a:ext>
            </a:extLst>
          </p:cNvPr>
          <p:cNvSpPr/>
          <p:nvPr/>
        </p:nvSpPr>
        <p:spPr>
          <a:xfrm>
            <a:off x="8196691" y="1005840"/>
            <a:ext cx="2375816" cy="54128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0B89976-6C31-D746-B1C1-CC76812306C8}"/>
              </a:ext>
            </a:extLst>
          </p:cNvPr>
          <p:cNvSpPr/>
          <p:nvPr/>
        </p:nvSpPr>
        <p:spPr>
          <a:xfrm>
            <a:off x="7395027" y="1005840"/>
            <a:ext cx="785107" cy="4846320"/>
          </a:xfrm>
          <a:prstGeom prst="rect">
            <a:avLst/>
          </a:prstGeom>
          <a:noFill/>
          <a:ln w="508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DF67306-9A0C-8241-84E6-D64F9208BF54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credit: 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Fouhey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36712759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Residual Networks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279282" y="2445716"/>
            <a:ext cx="378703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Deeper model does worse than shallow model!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Initial guess: Deep model is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overfitting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since it is much bigger than the other model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25A8813-6CDD-764C-BF4B-430DDEA28959}"/>
              </a:ext>
            </a:extLst>
          </p:cNvPr>
          <p:cNvSpPr txBox="1"/>
          <p:nvPr/>
        </p:nvSpPr>
        <p:spPr>
          <a:xfrm>
            <a:off x="1524001" y="6217058"/>
            <a:ext cx="395813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 et al, “Deep Residual Learning for Image Recognition”, CVPR 2016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B1F7045-C7F5-904D-BFF6-E363C22DB2CF}"/>
              </a:ext>
            </a:extLst>
          </p:cNvPr>
          <p:cNvSpPr txBox="1"/>
          <p:nvPr/>
        </p:nvSpPr>
        <p:spPr>
          <a:xfrm>
            <a:off x="2237943" y="1184834"/>
            <a:ext cx="77161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Once we have Batch Normalization, we can train networks with 10+ layers. What happens as we go deeper?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A024347-4788-9A45-A46A-3D4DEB68AF2A}"/>
              </a:ext>
            </a:extLst>
          </p:cNvPr>
          <p:cNvGrpSpPr/>
          <p:nvPr/>
        </p:nvGrpSpPr>
        <p:grpSpPr>
          <a:xfrm>
            <a:off x="6419381" y="2487930"/>
            <a:ext cx="3027602" cy="2470130"/>
            <a:chOff x="5183499" y="2487930"/>
            <a:chExt cx="2303201" cy="1879113"/>
          </a:xfrm>
        </p:grpSpPr>
        <p:cxnSp>
          <p:nvCxnSpPr>
            <p:cNvPr id="36" name="Google Shape;2281;p88">
              <a:extLst>
                <a:ext uri="{FF2B5EF4-FFF2-40B4-BE49-F238E27FC236}">
                  <a16:creationId xmlns:a16="http://schemas.microsoft.com/office/drawing/2014/main" id="{7F05D0F3-7033-E544-AC12-7A1E8377AB46}"/>
                </a:ext>
              </a:extLst>
            </p:cNvPr>
            <p:cNvCxnSpPr/>
            <p:nvPr/>
          </p:nvCxnSpPr>
          <p:spPr>
            <a:xfrm>
              <a:off x="5296745" y="2858890"/>
              <a:ext cx="0" cy="1352948"/>
            </a:xfrm>
            <a:prstGeom prst="straightConnector1">
              <a:avLst/>
            </a:pr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" name="Google Shape;2282;p88">
              <a:extLst>
                <a:ext uri="{FF2B5EF4-FFF2-40B4-BE49-F238E27FC236}">
                  <a16:creationId xmlns:a16="http://schemas.microsoft.com/office/drawing/2014/main" id="{02B4B118-5063-604F-A6E9-2A5A71E67D3F}"/>
                </a:ext>
              </a:extLst>
            </p:cNvPr>
            <p:cNvCxnSpPr/>
            <p:nvPr/>
          </p:nvCxnSpPr>
          <p:spPr>
            <a:xfrm rot="10800000">
              <a:off x="5183499" y="4124436"/>
              <a:ext cx="1832223" cy="0"/>
            </a:xfrm>
            <a:prstGeom prst="straightConnector1">
              <a:avLst/>
            </a:pr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38" name="Google Shape;2284;p88">
              <a:extLst>
                <a:ext uri="{FF2B5EF4-FFF2-40B4-BE49-F238E27FC236}">
                  <a16:creationId xmlns:a16="http://schemas.microsoft.com/office/drawing/2014/main" id="{F1E8757E-7AB1-B345-B3F1-8F0956710A52}"/>
                </a:ext>
              </a:extLst>
            </p:cNvPr>
            <p:cNvSpPr txBox="1"/>
            <p:nvPr/>
          </p:nvSpPr>
          <p:spPr>
            <a:xfrm>
              <a:off x="5455829" y="4093814"/>
              <a:ext cx="1473516" cy="2732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1" tIns="91401" rIns="91401" bIns="91401" anchor="t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Iterations</a:t>
              </a: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39" name="Google Shape;2285;p88">
              <a:extLst>
                <a:ext uri="{FF2B5EF4-FFF2-40B4-BE49-F238E27FC236}">
                  <a16:creationId xmlns:a16="http://schemas.microsoft.com/office/drawing/2014/main" id="{DE60C350-CE88-1843-A946-7C0F25BA64A5}"/>
                </a:ext>
              </a:extLst>
            </p:cNvPr>
            <p:cNvSpPr txBox="1"/>
            <p:nvPr/>
          </p:nvSpPr>
          <p:spPr>
            <a:xfrm>
              <a:off x="6647518" y="2807854"/>
              <a:ext cx="839182" cy="2732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1" tIns="91401" rIns="91401" bIns="91401" anchor="t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E06666"/>
                  </a:solidFill>
                  <a:effectLst/>
                  <a:uLnTx/>
                  <a:uFillTx/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56-layer</a:t>
              </a:r>
              <a:endPara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E06666"/>
                </a:solidFill>
                <a:effectLst/>
                <a:uLnTx/>
                <a:uFillTx/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40" name="Google Shape;2286;p88">
              <a:extLst>
                <a:ext uri="{FF2B5EF4-FFF2-40B4-BE49-F238E27FC236}">
                  <a16:creationId xmlns:a16="http://schemas.microsoft.com/office/drawing/2014/main" id="{4083018F-DFDE-AE4D-ABAA-2DC37C28B525}"/>
                </a:ext>
              </a:extLst>
            </p:cNvPr>
            <p:cNvSpPr txBox="1"/>
            <p:nvPr/>
          </p:nvSpPr>
          <p:spPr>
            <a:xfrm>
              <a:off x="6609578" y="3450837"/>
              <a:ext cx="839182" cy="2732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1" tIns="91401" rIns="91401" bIns="91401" anchor="t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2000" b="0" i="0" u="none" strike="noStrike" kern="1200" cap="none" spc="0" normalizeH="0" baseline="0" noProof="0">
                  <a:ln>
                    <a:noFill/>
                  </a:ln>
                  <a:solidFill>
                    <a:srgbClr val="6FA8DC"/>
                  </a:solidFill>
                  <a:effectLst/>
                  <a:uLnTx/>
                  <a:uFillTx/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20-layer</a:t>
              </a:r>
              <a:endParaRPr kumimoji="0" sz="2000" b="0" i="0" u="none" strike="noStrike" kern="1200" cap="none" spc="0" normalizeH="0" baseline="0" noProof="0">
                <a:ln>
                  <a:noFill/>
                </a:ln>
                <a:solidFill>
                  <a:srgbClr val="6FA8DC"/>
                </a:solidFill>
                <a:effectLst/>
                <a:uLnTx/>
                <a:uFillTx/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41" name="Google Shape;2287;p88">
              <a:extLst>
                <a:ext uri="{FF2B5EF4-FFF2-40B4-BE49-F238E27FC236}">
                  <a16:creationId xmlns:a16="http://schemas.microsoft.com/office/drawing/2014/main" id="{C799A2F3-2104-C54B-AD48-364CF4E00F9C}"/>
                </a:ext>
              </a:extLst>
            </p:cNvPr>
            <p:cNvSpPr/>
            <p:nvPr/>
          </p:nvSpPr>
          <p:spPr>
            <a:xfrm>
              <a:off x="5399044" y="2910203"/>
              <a:ext cx="1781128" cy="552167"/>
            </a:xfrm>
            <a:custGeom>
              <a:avLst/>
              <a:gdLst/>
              <a:ahLst/>
              <a:cxnLst/>
              <a:rect l="l" t="t" r="r" b="b"/>
              <a:pathLst>
                <a:path w="62699" h="21721" extrusionOk="0">
                  <a:moveTo>
                    <a:pt x="0" y="0"/>
                  </a:moveTo>
                  <a:cubicBezTo>
                    <a:pt x="4275" y="1709"/>
                    <a:pt x="7451" y="6096"/>
                    <a:pt x="11992" y="6852"/>
                  </a:cubicBezTo>
                  <a:cubicBezTo>
                    <a:pt x="18530" y="7940"/>
                    <a:pt x="25491" y="5718"/>
                    <a:pt x="31864" y="7538"/>
                  </a:cubicBezTo>
                  <a:cubicBezTo>
                    <a:pt x="36101" y="8748"/>
                    <a:pt x="34998" y="16478"/>
                    <a:pt x="38716" y="18844"/>
                  </a:cubicBezTo>
                  <a:cubicBezTo>
                    <a:pt x="45495" y="23157"/>
                    <a:pt x="54665" y="21242"/>
                    <a:pt x="62699" y="21242"/>
                  </a:cubicBezTo>
                </a:path>
              </a:pathLst>
            </a:custGeom>
            <a:noFill/>
            <a:ln w="50800" cap="flat" cmpd="sng">
              <a:solidFill>
                <a:srgbClr val="9FC5E8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42" name="Google Shape;2288;p88">
              <a:extLst>
                <a:ext uri="{FF2B5EF4-FFF2-40B4-BE49-F238E27FC236}">
                  <a16:creationId xmlns:a16="http://schemas.microsoft.com/office/drawing/2014/main" id="{BD90E721-32D6-0C43-B680-AD8DD24F1C5C}"/>
                </a:ext>
              </a:extLst>
            </p:cNvPr>
            <p:cNvSpPr/>
            <p:nvPr/>
          </p:nvSpPr>
          <p:spPr>
            <a:xfrm>
              <a:off x="5887142" y="2773388"/>
              <a:ext cx="1293038" cy="414417"/>
            </a:xfrm>
            <a:custGeom>
              <a:avLst/>
              <a:gdLst/>
              <a:ahLst/>
              <a:cxnLst/>
              <a:rect l="l" t="t" r="r" b="b"/>
              <a:pathLst>
                <a:path w="51735" h="16581" extrusionOk="0">
                  <a:moveTo>
                    <a:pt x="0" y="0"/>
                  </a:moveTo>
                  <a:cubicBezTo>
                    <a:pt x="7062" y="4120"/>
                    <a:pt x="17598" y="33"/>
                    <a:pt x="23983" y="5139"/>
                  </a:cubicBezTo>
                  <a:cubicBezTo>
                    <a:pt x="26103" y="6835"/>
                    <a:pt x="24119" y="11100"/>
                    <a:pt x="26039" y="13020"/>
                  </a:cubicBezTo>
                  <a:cubicBezTo>
                    <a:pt x="32122" y="19103"/>
                    <a:pt x="43132" y="15418"/>
                    <a:pt x="51735" y="15418"/>
                  </a:cubicBezTo>
                </a:path>
              </a:pathLst>
            </a:custGeom>
            <a:noFill/>
            <a:ln w="50800" cap="flat" cmpd="sng">
              <a:solidFill>
                <a:srgbClr val="E06666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43" name="Google Shape;2277;p88">
              <a:extLst>
                <a:ext uri="{FF2B5EF4-FFF2-40B4-BE49-F238E27FC236}">
                  <a16:creationId xmlns:a16="http://schemas.microsoft.com/office/drawing/2014/main" id="{984D1D8F-DEDB-514A-8B17-9ACDB6A3CEA4}"/>
                </a:ext>
              </a:extLst>
            </p:cNvPr>
            <p:cNvSpPr txBox="1"/>
            <p:nvPr/>
          </p:nvSpPr>
          <p:spPr>
            <a:xfrm>
              <a:off x="5748730" y="2487930"/>
              <a:ext cx="887714" cy="2732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1" tIns="91401" rIns="91401" bIns="91401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Test error</a:t>
              </a: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A1E28DE6-878F-F042-8181-80ED447EB4B3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credit: 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Fouhey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2025523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4DE42-51BD-87C5-0861-2033F07BD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overfitting looks like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191A05-68B8-7DFF-218D-A18FAB4CBFEE}"/>
              </a:ext>
            </a:extLst>
          </p:cNvPr>
          <p:cNvSpPr/>
          <p:nvPr/>
        </p:nvSpPr>
        <p:spPr>
          <a:xfrm>
            <a:off x="2035854" y="2123264"/>
            <a:ext cx="6543040" cy="4124960"/>
          </a:xfrm>
          <a:custGeom>
            <a:avLst/>
            <a:gdLst>
              <a:gd name="connsiteX0" fmla="*/ 0 w 6543040"/>
              <a:gd name="connsiteY0" fmla="*/ 4124960 h 4124960"/>
              <a:gd name="connsiteX1" fmla="*/ 873760 w 6543040"/>
              <a:gd name="connsiteY1" fmla="*/ 1849120 h 4124960"/>
              <a:gd name="connsiteX2" fmla="*/ 3007360 w 6543040"/>
              <a:gd name="connsiteY2" fmla="*/ 325120 h 4124960"/>
              <a:gd name="connsiteX3" fmla="*/ 6543040 w 6543040"/>
              <a:gd name="connsiteY3" fmla="*/ 0 h 412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3040" h="4124960">
                <a:moveTo>
                  <a:pt x="0" y="4124960"/>
                </a:moveTo>
                <a:cubicBezTo>
                  <a:pt x="186266" y="3303693"/>
                  <a:pt x="372533" y="2482427"/>
                  <a:pt x="873760" y="1849120"/>
                </a:cubicBezTo>
                <a:cubicBezTo>
                  <a:pt x="1374987" y="1215813"/>
                  <a:pt x="2062480" y="633307"/>
                  <a:pt x="3007360" y="325120"/>
                </a:cubicBezTo>
                <a:cubicBezTo>
                  <a:pt x="3952240" y="16933"/>
                  <a:pt x="5247640" y="8466"/>
                  <a:pt x="6543040" y="0"/>
                </a:cubicBezTo>
              </a:path>
            </a:pathLst>
          </a:cu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84BD857-64EC-8C65-716F-B889E22C4432}"/>
              </a:ext>
            </a:extLst>
          </p:cNvPr>
          <p:cNvCxnSpPr>
            <a:cxnSpLocks/>
          </p:cNvCxnSpPr>
          <p:nvPr/>
        </p:nvCxnSpPr>
        <p:spPr>
          <a:xfrm flipV="1">
            <a:off x="2035854" y="6337737"/>
            <a:ext cx="8120292" cy="115614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B454D8A-BD45-83F1-2B37-777371EB85A1}"/>
              </a:ext>
            </a:extLst>
          </p:cNvPr>
          <p:cNvCxnSpPr>
            <a:cxnSpLocks/>
          </p:cNvCxnSpPr>
          <p:nvPr/>
        </p:nvCxnSpPr>
        <p:spPr>
          <a:xfrm flipV="1">
            <a:off x="2024293" y="1555531"/>
            <a:ext cx="0" cy="4897820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E4BF3431-E002-6951-4FAB-6183B5DB5D34}"/>
              </a:ext>
            </a:extLst>
          </p:cNvPr>
          <p:cNvSpPr txBox="1"/>
          <p:nvPr/>
        </p:nvSpPr>
        <p:spPr>
          <a:xfrm rot="16200000">
            <a:off x="817528" y="3437805"/>
            <a:ext cx="14901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Accuracy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5E5F873-4014-928E-4CE0-F01CA79AF7C4}"/>
              </a:ext>
            </a:extLst>
          </p:cNvPr>
          <p:cNvSpPr txBox="1"/>
          <p:nvPr/>
        </p:nvSpPr>
        <p:spPr>
          <a:xfrm>
            <a:off x="5595804" y="2287218"/>
            <a:ext cx="25819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Training set data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81D37A7-27CE-5CB4-30E2-C840BE92679C}"/>
              </a:ext>
            </a:extLst>
          </p:cNvPr>
          <p:cNvSpPr txBox="1"/>
          <p:nvPr/>
        </p:nvSpPr>
        <p:spPr>
          <a:xfrm>
            <a:off x="5024237" y="6371896"/>
            <a:ext cx="28014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Training iterations</a:t>
            </a:r>
          </a:p>
        </p:txBody>
      </p:sp>
    </p:spTree>
    <p:extLst>
      <p:ext uri="{BB962C8B-B14F-4D97-AF65-F5344CB8AC3E}">
        <p14:creationId xmlns:p14="http://schemas.microsoft.com/office/powerpoint/2010/main" val="9420732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4DE42-51BD-87C5-0861-2033F07BD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overfitting looks like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191A05-68B8-7DFF-218D-A18FAB4CBFEE}"/>
              </a:ext>
            </a:extLst>
          </p:cNvPr>
          <p:cNvSpPr/>
          <p:nvPr/>
        </p:nvSpPr>
        <p:spPr>
          <a:xfrm>
            <a:off x="2035854" y="2123264"/>
            <a:ext cx="6543040" cy="4124960"/>
          </a:xfrm>
          <a:custGeom>
            <a:avLst/>
            <a:gdLst>
              <a:gd name="connsiteX0" fmla="*/ 0 w 6543040"/>
              <a:gd name="connsiteY0" fmla="*/ 4124960 h 4124960"/>
              <a:gd name="connsiteX1" fmla="*/ 873760 w 6543040"/>
              <a:gd name="connsiteY1" fmla="*/ 1849120 h 4124960"/>
              <a:gd name="connsiteX2" fmla="*/ 3007360 w 6543040"/>
              <a:gd name="connsiteY2" fmla="*/ 325120 h 4124960"/>
              <a:gd name="connsiteX3" fmla="*/ 6543040 w 6543040"/>
              <a:gd name="connsiteY3" fmla="*/ 0 h 412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3040" h="4124960">
                <a:moveTo>
                  <a:pt x="0" y="4124960"/>
                </a:moveTo>
                <a:cubicBezTo>
                  <a:pt x="186266" y="3303693"/>
                  <a:pt x="372533" y="2482427"/>
                  <a:pt x="873760" y="1849120"/>
                </a:cubicBezTo>
                <a:cubicBezTo>
                  <a:pt x="1374987" y="1215813"/>
                  <a:pt x="2062480" y="633307"/>
                  <a:pt x="3007360" y="325120"/>
                </a:cubicBezTo>
                <a:cubicBezTo>
                  <a:pt x="3952240" y="16933"/>
                  <a:pt x="5247640" y="8466"/>
                  <a:pt x="6543040" y="0"/>
                </a:cubicBezTo>
              </a:path>
            </a:pathLst>
          </a:cu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84BD857-64EC-8C65-716F-B889E22C4432}"/>
              </a:ext>
            </a:extLst>
          </p:cNvPr>
          <p:cNvCxnSpPr>
            <a:cxnSpLocks/>
          </p:cNvCxnSpPr>
          <p:nvPr/>
        </p:nvCxnSpPr>
        <p:spPr>
          <a:xfrm flipV="1">
            <a:off x="2035854" y="6337737"/>
            <a:ext cx="8120292" cy="115614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B454D8A-BD45-83F1-2B37-777371EB85A1}"/>
              </a:ext>
            </a:extLst>
          </p:cNvPr>
          <p:cNvCxnSpPr>
            <a:cxnSpLocks/>
          </p:cNvCxnSpPr>
          <p:nvPr/>
        </p:nvCxnSpPr>
        <p:spPr>
          <a:xfrm flipV="1">
            <a:off x="2024293" y="1555531"/>
            <a:ext cx="0" cy="4897820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E6201C6-1D95-6632-95E7-03FF9964C28D}"/>
              </a:ext>
            </a:extLst>
          </p:cNvPr>
          <p:cNvCxnSpPr>
            <a:cxnSpLocks/>
          </p:cNvCxnSpPr>
          <p:nvPr/>
        </p:nvCxnSpPr>
        <p:spPr>
          <a:xfrm flipV="1">
            <a:off x="2364828" y="1918137"/>
            <a:ext cx="8120292" cy="115614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322F5C5C-D0BC-795F-CC93-4DCC10A71529}"/>
              </a:ext>
            </a:extLst>
          </p:cNvPr>
          <p:cNvSpPr txBox="1"/>
          <p:nvPr/>
        </p:nvSpPr>
        <p:spPr>
          <a:xfrm>
            <a:off x="8578894" y="1273327"/>
            <a:ext cx="23397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100% accuracy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4BF3431-E002-6951-4FAB-6183B5DB5D34}"/>
              </a:ext>
            </a:extLst>
          </p:cNvPr>
          <p:cNvSpPr txBox="1"/>
          <p:nvPr/>
        </p:nvSpPr>
        <p:spPr>
          <a:xfrm rot="16200000">
            <a:off x="817528" y="3437805"/>
            <a:ext cx="14901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Accuracy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5E5F873-4014-928E-4CE0-F01CA79AF7C4}"/>
              </a:ext>
            </a:extLst>
          </p:cNvPr>
          <p:cNvSpPr txBox="1"/>
          <p:nvPr/>
        </p:nvSpPr>
        <p:spPr>
          <a:xfrm>
            <a:off x="5595804" y="2287218"/>
            <a:ext cx="25819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Training set data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F7AAD89-5D1C-C648-1978-C4547E99958F}"/>
              </a:ext>
            </a:extLst>
          </p:cNvPr>
          <p:cNvGrpSpPr/>
          <p:nvPr/>
        </p:nvGrpSpPr>
        <p:grpSpPr>
          <a:xfrm>
            <a:off x="2186349" y="3976013"/>
            <a:ext cx="7384442" cy="2238556"/>
            <a:chOff x="2186349" y="3976013"/>
            <a:chExt cx="7384442" cy="2238556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DB27F532-91E6-2B23-5050-21FDD2FB18BD}"/>
                </a:ext>
              </a:extLst>
            </p:cNvPr>
            <p:cNvSpPr/>
            <p:nvPr/>
          </p:nvSpPr>
          <p:spPr>
            <a:xfrm>
              <a:off x="2186349" y="3976013"/>
              <a:ext cx="4700588" cy="2238556"/>
            </a:xfrm>
            <a:custGeom>
              <a:avLst/>
              <a:gdLst>
                <a:gd name="connsiteX0" fmla="*/ 0 w 4700588"/>
                <a:gd name="connsiteY0" fmla="*/ 2238556 h 2238556"/>
                <a:gd name="connsiteX1" fmla="*/ 942975 w 4700588"/>
                <a:gd name="connsiteY1" fmla="*/ 38281 h 2238556"/>
                <a:gd name="connsiteX2" fmla="*/ 2428875 w 4700588"/>
                <a:gd name="connsiteY2" fmla="*/ 881244 h 2238556"/>
                <a:gd name="connsiteX3" fmla="*/ 4700588 w 4700588"/>
                <a:gd name="connsiteY3" fmla="*/ 1409881 h 2238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00588" h="2238556">
                  <a:moveTo>
                    <a:pt x="0" y="2238556"/>
                  </a:moveTo>
                  <a:cubicBezTo>
                    <a:pt x="269081" y="1251528"/>
                    <a:pt x="538162" y="264500"/>
                    <a:pt x="942975" y="38281"/>
                  </a:cubicBezTo>
                  <a:cubicBezTo>
                    <a:pt x="1347788" y="-187938"/>
                    <a:pt x="1802606" y="652644"/>
                    <a:pt x="2428875" y="881244"/>
                  </a:cubicBezTo>
                  <a:cubicBezTo>
                    <a:pt x="3055144" y="1109844"/>
                    <a:pt x="3877866" y="1259862"/>
                    <a:pt x="4700588" y="1409881"/>
                  </a:cubicBezTo>
                </a:path>
              </a:pathLst>
            </a:cu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2AD7600-DC3A-CA58-4B18-E213CFC9C688}"/>
                </a:ext>
              </a:extLst>
            </p:cNvPr>
            <p:cNvSpPr txBox="1"/>
            <p:nvPr/>
          </p:nvSpPr>
          <p:spPr>
            <a:xfrm>
              <a:off x="5895041" y="4627443"/>
              <a:ext cx="367575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Held out validation data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481D37A7-27CE-5CB4-30E2-C840BE92679C}"/>
              </a:ext>
            </a:extLst>
          </p:cNvPr>
          <p:cNvSpPr txBox="1"/>
          <p:nvPr/>
        </p:nvSpPr>
        <p:spPr>
          <a:xfrm>
            <a:off x="5024237" y="6371896"/>
            <a:ext cx="28014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Training iterations</a:t>
            </a:r>
          </a:p>
        </p:txBody>
      </p:sp>
    </p:spTree>
    <p:extLst>
      <p:ext uri="{BB962C8B-B14F-4D97-AF65-F5344CB8AC3E}">
        <p14:creationId xmlns:p14="http://schemas.microsoft.com/office/powerpoint/2010/main" val="2450724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4DE42-51BD-87C5-0861-2033F07BD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Regularization tries to fix this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191A05-68B8-7DFF-218D-A18FAB4CBFEE}"/>
              </a:ext>
            </a:extLst>
          </p:cNvPr>
          <p:cNvSpPr/>
          <p:nvPr/>
        </p:nvSpPr>
        <p:spPr>
          <a:xfrm>
            <a:off x="2035853" y="2851232"/>
            <a:ext cx="7174635" cy="3396992"/>
          </a:xfrm>
          <a:custGeom>
            <a:avLst/>
            <a:gdLst>
              <a:gd name="connsiteX0" fmla="*/ 0 w 6543040"/>
              <a:gd name="connsiteY0" fmla="*/ 4124960 h 4124960"/>
              <a:gd name="connsiteX1" fmla="*/ 873760 w 6543040"/>
              <a:gd name="connsiteY1" fmla="*/ 1849120 h 4124960"/>
              <a:gd name="connsiteX2" fmla="*/ 3007360 w 6543040"/>
              <a:gd name="connsiteY2" fmla="*/ 325120 h 4124960"/>
              <a:gd name="connsiteX3" fmla="*/ 6543040 w 6543040"/>
              <a:gd name="connsiteY3" fmla="*/ 0 h 412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3040" h="4124960">
                <a:moveTo>
                  <a:pt x="0" y="4124960"/>
                </a:moveTo>
                <a:cubicBezTo>
                  <a:pt x="186266" y="3303693"/>
                  <a:pt x="372533" y="2482427"/>
                  <a:pt x="873760" y="1849120"/>
                </a:cubicBezTo>
                <a:cubicBezTo>
                  <a:pt x="1374987" y="1215813"/>
                  <a:pt x="2062480" y="633307"/>
                  <a:pt x="3007360" y="325120"/>
                </a:cubicBezTo>
                <a:cubicBezTo>
                  <a:pt x="3952240" y="16933"/>
                  <a:pt x="5247640" y="8466"/>
                  <a:pt x="6543040" y="0"/>
                </a:cubicBezTo>
              </a:path>
            </a:pathLst>
          </a:cu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84BD857-64EC-8C65-716F-B889E22C4432}"/>
              </a:ext>
            </a:extLst>
          </p:cNvPr>
          <p:cNvCxnSpPr>
            <a:cxnSpLocks/>
          </p:cNvCxnSpPr>
          <p:nvPr/>
        </p:nvCxnSpPr>
        <p:spPr>
          <a:xfrm flipV="1">
            <a:off x="2035854" y="6337737"/>
            <a:ext cx="8120292" cy="115614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B454D8A-BD45-83F1-2B37-777371EB85A1}"/>
              </a:ext>
            </a:extLst>
          </p:cNvPr>
          <p:cNvCxnSpPr>
            <a:cxnSpLocks/>
          </p:cNvCxnSpPr>
          <p:nvPr/>
        </p:nvCxnSpPr>
        <p:spPr>
          <a:xfrm flipV="1">
            <a:off x="2024293" y="1555531"/>
            <a:ext cx="0" cy="4897820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E6201C6-1D95-6632-95E7-03FF9964C28D}"/>
              </a:ext>
            </a:extLst>
          </p:cNvPr>
          <p:cNvCxnSpPr>
            <a:cxnSpLocks/>
          </p:cNvCxnSpPr>
          <p:nvPr/>
        </p:nvCxnSpPr>
        <p:spPr>
          <a:xfrm flipV="1">
            <a:off x="2364828" y="1918137"/>
            <a:ext cx="8120292" cy="115614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322F5C5C-D0BC-795F-CC93-4DCC10A71529}"/>
              </a:ext>
            </a:extLst>
          </p:cNvPr>
          <p:cNvSpPr txBox="1"/>
          <p:nvPr/>
        </p:nvSpPr>
        <p:spPr>
          <a:xfrm>
            <a:off x="8578894" y="1273327"/>
            <a:ext cx="23397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100% accuracy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4BF3431-E002-6951-4FAB-6183B5DB5D34}"/>
              </a:ext>
            </a:extLst>
          </p:cNvPr>
          <p:cNvSpPr txBox="1"/>
          <p:nvPr/>
        </p:nvSpPr>
        <p:spPr>
          <a:xfrm rot="16200000">
            <a:off x="817528" y="3437805"/>
            <a:ext cx="14901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Accuracy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5E5F873-4014-928E-4CE0-F01CA79AF7C4}"/>
              </a:ext>
            </a:extLst>
          </p:cNvPr>
          <p:cNvSpPr txBox="1"/>
          <p:nvPr/>
        </p:nvSpPr>
        <p:spPr>
          <a:xfrm>
            <a:off x="5383560" y="2272658"/>
            <a:ext cx="25819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Training set data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81D37A7-27CE-5CB4-30E2-C840BE92679C}"/>
              </a:ext>
            </a:extLst>
          </p:cNvPr>
          <p:cNvSpPr txBox="1"/>
          <p:nvPr/>
        </p:nvSpPr>
        <p:spPr>
          <a:xfrm>
            <a:off x="5024237" y="6371896"/>
            <a:ext cx="28014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Training iterations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49649A8-6F70-FA8A-7849-4558ADB3B528}"/>
              </a:ext>
            </a:extLst>
          </p:cNvPr>
          <p:cNvCxnSpPr/>
          <p:nvPr/>
        </p:nvCxnSpPr>
        <p:spPr>
          <a:xfrm>
            <a:off x="8894619" y="2014481"/>
            <a:ext cx="0" cy="78139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9CA2FDD0-C7CD-6C87-B3D6-368C335C9398}"/>
              </a:ext>
            </a:extLst>
          </p:cNvPr>
          <p:cNvSpPr txBox="1"/>
          <p:nvPr/>
        </p:nvSpPr>
        <p:spPr>
          <a:xfrm>
            <a:off x="7941929" y="3034785"/>
            <a:ext cx="294907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Typical</a:t>
            </a:r>
            <a:br>
              <a:rPr lang="en-US" sz="2800" dirty="0"/>
            </a:br>
            <a:r>
              <a:rPr lang="en-US" sz="2800" dirty="0"/>
              <a:t>solution: add</a:t>
            </a:r>
            <a:br>
              <a:rPr lang="en-US" sz="2800" dirty="0"/>
            </a:br>
            <a:r>
              <a:rPr lang="en-US" sz="2800" dirty="0"/>
              <a:t>weight decay</a:t>
            </a:r>
            <a:br>
              <a:rPr lang="en-US" sz="2800" dirty="0"/>
            </a:br>
            <a:r>
              <a:rPr lang="en-US" sz="2800" dirty="0"/>
              <a:t>(make the network</a:t>
            </a:r>
            <a:br>
              <a:rPr lang="en-US" sz="2800" dirty="0"/>
            </a:br>
            <a:r>
              <a:rPr lang="en-US" sz="2800" dirty="0"/>
              <a:t>a bit less smart)</a:t>
            </a:r>
          </a:p>
        </p:txBody>
      </p:sp>
    </p:spTree>
    <p:extLst>
      <p:ext uri="{BB962C8B-B14F-4D97-AF65-F5344CB8AC3E}">
        <p14:creationId xmlns:p14="http://schemas.microsoft.com/office/powerpoint/2010/main" val="4385676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4DE42-51BD-87C5-0861-2033F07BD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Regularization tries to fix this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191A05-68B8-7DFF-218D-A18FAB4CBFEE}"/>
              </a:ext>
            </a:extLst>
          </p:cNvPr>
          <p:cNvSpPr/>
          <p:nvPr/>
        </p:nvSpPr>
        <p:spPr>
          <a:xfrm>
            <a:off x="2035853" y="2851232"/>
            <a:ext cx="7174635" cy="3396992"/>
          </a:xfrm>
          <a:custGeom>
            <a:avLst/>
            <a:gdLst>
              <a:gd name="connsiteX0" fmla="*/ 0 w 6543040"/>
              <a:gd name="connsiteY0" fmla="*/ 4124960 h 4124960"/>
              <a:gd name="connsiteX1" fmla="*/ 873760 w 6543040"/>
              <a:gd name="connsiteY1" fmla="*/ 1849120 h 4124960"/>
              <a:gd name="connsiteX2" fmla="*/ 3007360 w 6543040"/>
              <a:gd name="connsiteY2" fmla="*/ 325120 h 4124960"/>
              <a:gd name="connsiteX3" fmla="*/ 6543040 w 6543040"/>
              <a:gd name="connsiteY3" fmla="*/ 0 h 412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3040" h="4124960">
                <a:moveTo>
                  <a:pt x="0" y="4124960"/>
                </a:moveTo>
                <a:cubicBezTo>
                  <a:pt x="186266" y="3303693"/>
                  <a:pt x="372533" y="2482427"/>
                  <a:pt x="873760" y="1849120"/>
                </a:cubicBezTo>
                <a:cubicBezTo>
                  <a:pt x="1374987" y="1215813"/>
                  <a:pt x="2062480" y="633307"/>
                  <a:pt x="3007360" y="325120"/>
                </a:cubicBezTo>
                <a:cubicBezTo>
                  <a:pt x="3952240" y="16933"/>
                  <a:pt x="5247640" y="8466"/>
                  <a:pt x="6543040" y="0"/>
                </a:cubicBezTo>
              </a:path>
            </a:pathLst>
          </a:cu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84BD857-64EC-8C65-716F-B889E22C4432}"/>
              </a:ext>
            </a:extLst>
          </p:cNvPr>
          <p:cNvCxnSpPr>
            <a:cxnSpLocks/>
          </p:cNvCxnSpPr>
          <p:nvPr/>
        </p:nvCxnSpPr>
        <p:spPr>
          <a:xfrm flipV="1">
            <a:off x="2035854" y="6337737"/>
            <a:ext cx="8120292" cy="115614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B454D8A-BD45-83F1-2B37-777371EB85A1}"/>
              </a:ext>
            </a:extLst>
          </p:cNvPr>
          <p:cNvCxnSpPr>
            <a:cxnSpLocks/>
          </p:cNvCxnSpPr>
          <p:nvPr/>
        </p:nvCxnSpPr>
        <p:spPr>
          <a:xfrm flipV="1">
            <a:off x="2024293" y="1555531"/>
            <a:ext cx="0" cy="4897820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E6201C6-1D95-6632-95E7-03FF9964C28D}"/>
              </a:ext>
            </a:extLst>
          </p:cNvPr>
          <p:cNvCxnSpPr>
            <a:cxnSpLocks/>
          </p:cNvCxnSpPr>
          <p:nvPr/>
        </p:nvCxnSpPr>
        <p:spPr>
          <a:xfrm flipV="1">
            <a:off x="2364828" y="1918137"/>
            <a:ext cx="8120292" cy="115614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322F5C5C-D0BC-795F-CC93-4DCC10A71529}"/>
              </a:ext>
            </a:extLst>
          </p:cNvPr>
          <p:cNvSpPr txBox="1"/>
          <p:nvPr/>
        </p:nvSpPr>
        <p:spPr>
          <a:xfrm>
            <a:off x="8578894" y="1273327"/>
            <a:ext cx="23397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100% accuracy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4BF3431-E002-6951-4FAB-6183B5DB5D34}"/>
              </a:ext>
            </a:extLst>
          </p:cNvPr>
          <p:cNvSpPr txBox="1"/>
          <p:nvPr/>
        </p:nvSpPr>
        <p:spPr>
          <a:xfrm rot="16200000">
            <a:off x="817528" y="3437805"/>
            <a:ext cx="14901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Accuracy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5E5F873-4014-928E-4CE0-F01CA79AF7C4}"/>
              </a:ext>
            </a:extLst>
          </p:cNvPr>
          <p:cNvSpPr txBox="1"/>
          <p:nvPr/>
        </p:nvSpPr>
        <p:spPr>
          <a:xfrm>
            <a:off x="5383560" y="2272658"/>
            <a:ext cx="25819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Training set data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81D37A7-27CE-5CB4-30E2-C840BE92679C}"/>
              </a:ext>
            </a:extLst>
          </p:cNvPr>
          <p:cNvSpPr txBox="1"/>
          <p:nvPr/>
        </p:nvSpPr>
        <p:spPr>
          <a:xfrm>
            <a:off x="5024237" y="6371896"/>
            <a:ext cx="28014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Training iterations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F84C8A0-9125-BDF5-0432-92ABD0E31BB8}"/>
              </a:ext>
            </a:extLst>
          </p:cNvPr>
          <p:cNvGrpSpPr/>
          <p:nvPr/>
        </p:nvGrpSpPr>
        <p:grpSpPr>
          <a:xfrm>
            <a:off x="2035855" y="3125585"/>
            <a:ext cx="8314450" cy="3156798"/>
            <a:chOff x="2035855" y="3125585"/>
            <a:chExt cx="8314450" cy="3156798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3655F36D-8806-8D71-8C50-A5DF1E44049D}"/>
                </a:ext>
              </a:extLst>
            </p:cNvPr>
            <p:cNvSpPr/>
            <p:nvPr/>
          </p:nvSpPr>
          <p:spPr>
            <a:xfrm>
              <a:off x="2035855" y="3125585"/>
              <a:ext cx="6695411" cy="3156798"/>
            </a:xfrm>
            <a:custGeom>
              <a:avLst/>
              <a:gdLst>
                <a:gd name="connsiteX0" fmla="*/ 0 w 6543040"/>
                <a:gd name="connsiteY0" fmla="*/ 4124960 h 4124960"/>
                <a:gd name="connsiteX1" fmla="*/ 873760 w 6543040"/>
                <a:gd name="connsiteY1" fmla="*/ 1849120 h 4124960"/>
                <a:gd name="connsiteX2" fmla="*/ 3007360 w 6543040"/>
                <a:gd name="connsiteY2" fmla="*/ 325120 h 4124960"/>
                <a:gd name="connsiteX3" fmla="*/ 6543040 w 6543040"/>
                <a:gd name="connsiteY3" fmla="*/ 0 h 4124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43040" h="4124960">
                  <a:moveTo>
                    <a:pt x="0" y="4124960"/>
                  </a:moveTo>
                  <a:cubicBezTo>
                    <a:pt x="186266" y="3303693"/>
                    <a:pt x="372533" y="2482427"/>
                    <a:pt x="873760" y="1849120"/>
                  </a:cubicBezTo>
                  <a:cubicBezTo>
                    <a:pt x="1374987" y="1215813"/>
                    <a:pt x="2062480" y="633307"/>
                    <a:pt x="3007360" y="325120"/>
                  </a:cubicBezTo>
                  <a:cubicBezTo>
                    <a:pt x="3952240" y="16933"/>
                    <a:pt x="5247640" y="8466"/>
                    <a:pt x="6543040" y="0"/>
                  </a:cubicBezTo>
                </a:path>
              </a:pathLst>
            </a:cu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04A84DE-D5F8-D9F3-C302-7C218C23D841}"/>
                </a:ext>
              </a:extLst>
            </p:cNvPr>
            <p:cNvSpPr txBox="1"/>
            <p:nvPr/>
          </p:nvSpPr>
          <p:spPr>
            <a:xfrm>
              <a:off x="6674555" y="3354386"/>
              <a:ext cx="367575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Held out validation data</a:t>
              </a:r>
            </a:p>
          </p:txBody>
        </p:sp>
      </p:grp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A49ECCE6-FF1D-BC4A-3E55-BFA3D26BF53E}"/>
              </a:ext>
            </a:extLst>
          </p:cNvPr>
          <p:cNvCxnSpPr/>
          <p:nvPr/>
        </p:nvCxnSpPr>
        <p:spPr>
          <a:xfrm>
            <a:off x="8894619" y="2014481"/>
            <a:ext cx="0" cy="78139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F403420D-45CB-6704-EAF6-B432EB65DFB7}"/>
              </a:ext>
            </a:extLst>
          </p:cNvPr>
          <p:cNvSpPr txBox="1"/>
          <p:nvPr/>
        </p:nvSpPr>
        <p:spPr>
          <a:xfrm>
            <a:off x="4616337" y="5000055"/>
            <a:ext cx="361727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Hope: it learns </a:t>
            </a:r>
            <a:r>
              <a:rPr lang="en-US" sz="2800" i="1" dirty="0"/>
              <a:t>patterns</a:t>
            </a:r>
            <a:br>
              <a:rPr lang="en-US" sz="2800" dirty="0"/>
            </a:br>
            <a:r>
              <a:rPr lang="en-US" sz="2800" dirty="0"/>
              <a:t>and generalizes better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C39291B-6745-7904-E3B8-2C8CACBF0529}"/>
              </a:ext>
            </a:extLst>
          </p:cNvPr>
          <p:cNvCxnSpPr>
            <a:cxnSpLocks/>
          </p:cNvCxnSpPr>
          <p:nvPr/>
        </p:nvCxnSpPr>
        <p:spPr>
          <a:xfrm flipV="1">
            <a:off x="5804955" y="3326468"/>
            <a:ext cx="0" cy="167358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918618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Residual Networks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37943" y="1184834"/>
            <a:ext cx="77161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Once we have Batch Normalization, we can train networks with 10+ layers. What happens as we go deeper?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D4BC62F-BC46-5445-AFD9-FE15BD1CB861}"/>
              </a:ext>
            </a:extLst>
          </p:cNvPr>
          <p:cNvGrpSpPr/>
          <p:nvPr/>
        </p:nvGrpSpPr>
        <p:grpSpPr>
          <a:xfrm>
            <a:off x="2991848" y="2484106"/>
            <a:ext cx="2879865" cy="2473954"/>
            <a:chOff x="1708629" y="2484105"/>
            <a:chExt cx="2191880" cy="1882939"/>
          </a:xfrm>
        </p:grpSpPr>
        <p:cxnSp>
          <p:nvCxnSpPr>
            <p:cNvPr id="7" name="Google Shape;2273;p88"/>
            <p:cNvCxnSpPr/>
            <p:nvPr/>
          </p:nvCxnSpPr>
          <p:spPr>
            <a:xfrm>
              <a:off x="1821875" y="2858890"/>
              <a:ext cx="0" cy="1352948"/>
            </a:xfrm>
            <a:prstGeom prst="straightConnector1">
              <a:avLst/>
            </a:pr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" name="Google Shape;2274;p88"/>
            <p:cNvCxnSpPr/>
            <p:nvPr/>
          </p:nvCxnSpPr>
          <p:spPr>
            <a:xfrm rot="10800000">
              <a:off x="1708629" y="4124436"/>
              <a:ext cx="1832223" cy="0"/>
            </a:xfrm>
            <a:prstGeom prst="straightConnector1">
              <a:avLst/>
            </a:pr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9" name="Google Shape;2275;p88"/>
            <p:cNvSpPr/>
            <p:nvPr/>
          </p:nvSpPr>
          <p:spPr>
            <a:xfrm>
              <a:off x="1890382" y="3021524"/>
              <a:ext cx="1344400" cy="813513"/>
            </a:xfrm>
            <a:custGeom>
              <a:avLst/>
              <a:gdLst/>
              <a:ahLst/>
              <a:cxnLst/>
              <a:rect l="l" t="t" r="r" b="b"/>
              <a:pathLst>
                <a:path w="53790" h="32549" extrusionOk="0">
                  <a:moveTo>
                    <a:pt x="0" y="0"/>
                  </a:moveTo>
                  <a:cubicBezTo>
                    <a:pt x="4966" y="8941"/>
                    <a:pt x="16695" y="13067"/>
                    <a:pt x="26724" y="15075"/>
                  </a:cubicBezTo>
                  <a:cubicBezTo>
                    <a:pt x="31154" y="15962"/>
                    <a:pt x="26451" y="26074"/>
                    <a:pt x="30492" y="28095"/>
                  </a:cubicBezTo>
                  <a:cubicBezTo>
                    <a:pt x="37564" y="31631"/>
                    <a:pt x="46718" y="29013"/>
                    <a:pt x="53790" y="32549"/>
                  </a:cubicBezTo>
                </a:path>
              </a:pathLst>
            </a:custGeom>
            <a:noFill/>
            <a:ln w="50800" cap="flat" cmpd="sng">
              <a:solidFill>
                <a:srgbClr val="9FC5E8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0" name="Google Shape;2276;p88"/>
            <p:cNvSpPr/>
            <p:nvPr/>
          </p:nvSpPr>
          <p:spPr>
            <a:xfrm>
              <a:off x="2393401" y="2918775"/>
              <a:ext cx="1010437" cy="582299"/>
            </a:xfrm>
            <a:custGeom>
              <a:avLst/>
              <a:gdLst/>
              <a:ahLst/>
              <a:cxnLst/>
              <a:rect l="l" t="t" r="r" b="b"/>
              <a:pathLst>
                <a:path w="40428" h="23298" extrusionOk="0">
                  <a:moveTo>
                    <a:pt x="0" y="0"/>
                  </a:moveTo>
                  <a:cubicBezTo>
                    <a:pt x="4605" y="3839"/>
                    <a:pt x="11768" y="2801"/>
                    <a:pt x="17130" y="5482"/>
                  </a:cubicBezTo>
                  <a:cubicBezTo>
                    <a:pt x="21045" y="7439"/>
                    <a:pt x="17462" y="15063"/>
                    <a:pt x="20557" y="18158"/>
                  </a:cubicBezTo>
                  <a:cubicBezTo>
                    <a:pt x="21713" y="19314"/>
                    <a:pt x="23802" y="18669"/>
                    <a:pt x="25353" y="19186"/>
                  </a:cubicBezTo>
                  <a:cubicBezTo>
                    <a:pt x="30295" y="20832"/>
                    <a:pt x="35219" y="23298"/>
                    <a:pt x="40428" y="23298"/>
                  </a:cubicBezTo>
                </a:path>
              </a:pathLst>
            </a:custGeom>
            <a:noFill/>
            <a:ln w="50800" cap="flat" cmpd="sng">
              <a:solidFill>
                <a:srgbClr val="E06666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1" name="Google Shape;2277;p88"/>
            <p:cNvSpPr txBox="1"/>
            <p:nvPr/>
          </p:nvSpPr>
          <p:spPr>
            <a:xfrm>
              <a:off x="1980958" y="2484105"/>
              <a:ext cx="1473517" cy="2732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1" tIns="91401" rIns="91401" bIns="91401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Training error</a:t>
              </a: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12" name="Google Shape;2278;p88"/>
            <p:cNvSpPr txBox="1"/>
            <p:nvPr/>
          </p:nvSpPr>
          <p:spPr>
            <a:xfrm>
              <a:off x="1980959" y="4093815"/>
              <a:ext cx="1473517" cy="2732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1" tIns="91401" rIns="91401" bIns="91401" anchor="t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Iterations</a:t>
              </a: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13" name="Google Shape;2279;p88"/>
            <p:cNvSpPr txBox="1"/>
            <p:nvPr/>
          </p:nvSpPr>
          <p:spPr>
            <a:xfrm>
              <a:off x="3061327" y="3073310"/>
              <a:ext cx="839182" cy="2732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1" tIns="91401" rIns="91401" bIns="91401" anchor="t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E06666"/>
                  </a:solidFill>
                  <a:effectLst/>
                  <a:uLnTx/>
                  <a:uFillTx/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56-layer</a:t>
              </a:r>
              <a:endPara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E06666"/>
                </a:solidFill>
                <a:effectLst/>
                <a:uLnTx/>
                <a:uFillTx/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14" name="Google Shape;2280;p88"/>
            <p:cNvSpPr txBox="1"/>
            <p:nvPr/>
          </p:nvSpPr>
          <p:spPr>
            <a:xfrm>
              <a:off x="3006242" y="3803658"/>
              <a:ext cx="839182" cy="2732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1" tIns="91401" rIns="91401" bIns="91401" anchor="t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2000" b="0" i="0" u="none" strike="noStrike" kern="1200" cap="none" spc="0" normalizeH="0" baseline="0" noProof="0">
                  <a:ln>
                    <a:noFill/>
                  </a:ln>
                  <a:solidFill>
                    <a:srgbClr val="6FA8DC"/>
                  </a:solidFill>
                  <a:effectLst/>
                  <a:uLnTx/>
                  <a:uFillTx/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20-layer</a:t>
              </a:r>
              <a:endParaRPr kumimoji="0" sz="2000" b="0" i="0" u="none" strike="noStrike" kern="1200" cap="none" spc="0" normalizeH="0" baseline="0" noProof="0">
                <a:ln>
                  <a:noFill/>
                </a:ln>
                <a:solidFill>
                  <a:srgbClr val="6FA8DC"/>
                </a:solidFill>
                <a:effectLst/>
                <a:uLnTx/>
                <a:uFillTx/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60FC99B8-5634-6E42-ACEE-CCE391BD9899}"/>
              </a:ext>
            </a:extLst>
          </p:cNvPr>
          <p:cNvGrpSpPr/>
          <p:nvPr/>
        </p:nvGrpSpPr>
        <p:grpSpPr>
          <a:xfrm>
            <a:off x="6419381" y="2487930"/>
            <a:ext cx="3027602" cy="2470130"/>
            <a:chOff x="5183499" y="2487930"/>
            <a:chExt cx="2303201" cy="1879113"/>
          </a:xfrm>
        </p:grpSpPr>
        <p:cxnSp>
          <p:nvCxnSpPr>
            <p:cNvPr id="15" name="Google Shape;2281;p88"/>
            <p:cNvCxnSpPr/>
            <p:nvPr/>
          </p:nvCxnSpPr>
          <p:spPr>
            <a:xfrm>
              <a:off x="5296745" y="2858890"/>
              <a:ext cx="0" cy="1352948"/>
            </a:xfrm>
            <a:prstGeom prst="straightConnector1">
              <a:avLst/>
            </a:pr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" name="Google Shape;2282;p88"/>
            <p:cNvCxnSpPr/>
            <p:nvPr/>
          </p:nvCxnSpPr>
          <p:spPr>
            <a:xfrm rot="10800000">
              <a:off x="5183499" y="4124436"/>
              <a:ext cx="1832223" cy="0"/>
            </a:xfrm>
            <a:prstGeom prst="straightConnector1">
              <a:avLst/>
            </a:pr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8" name="Google Shape;2284;p88"/>
            <p:cNvSpPr txBox="1"/>
            <p:nvPr/>
          </p:nvSpPr>
          <p:spPr>
            <a:xfrm>
              <a:off x="5455829" y="4093814"/>
              <a:ext cx="1473516" cy="2732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1" tIns="91401" rIns="91401" bIns="91401" anchor="t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Iterations</a:t>
              </a: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19" name="Google Shape;2285;p88"/>
            <p:cNvSpPr txBox="1"/>
            <p:nvPr/>
          </p:nvSpPr>
          <p:spPr>
            <a:xfrm>
              <a:off x="6647518" y="2807854"/>
              <a:ext cx="839182" cy="2732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1" tIns="91401" rIns="91401" bIns="91401" anchor="t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E06666"/>
                  </a:solidFill>
                  <a:effectLst/>
                  <a:uLnTx/>
                  <a:uFillTx/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56-layer</a:t>
              </a:r>
              <a:endPara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E06666"/>
                </a:solidFill>
                <a:effectLst/>
                <a:uLnTx/>
                <a:uFillTx/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20" name="Google Shape;2286;p88"/>
            <p:cNvSpPr txBox="1"/>
            <p:nvPr/>
          </p:nvSpPr>
          <p:spPr>
            <a:xfrm>
              <a:off x="6609578" y="3450837"/>
              <a:ext cx="839182" cy="2732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1" tIns="91401" rIns="91401" bIns="91401" anchor="t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2000" b="0" i="0" u="none" strike="noStrike" kern="1200" cap="none" spc="0" normalizeH="0" baseline="0" noProof="0">
                  <a:ln>
                    <a:noFill/>
                  </a:ln>
                  <a:solidFill>
                    <a:srgbClr val="6FA8DC"/>
                  </a:solidFill>
                  <a:effectLst/>
                  <a:uLnTx/>
                  <a:uFillTx/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20-layer</a:t>
              </a:r>
              <a:endParaRPr kumimoji="0" sz="2000" b="0" i="0" u="none" strike="noStrike" kern="1200" cap="none" spc="0" normalizeH="0" baseline="0" noProof="0">
                <a:ln>
                  <a:noFill/>
                </a:ln>
                <a:solidFill>
                  <a:srgbClr val="6FA8DC"/>
                </a:solidFill>
                <a:effectLst/>
                <a:uLnTx/>
                <a:uFillTx/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21" name="Google Shape;2287;p88"/>
            <p:cNvSpPr/>
            <p:nvPr/>
          </p:nvSpPr>
          <p:spPr>
            <a:xfrm>
              <a:off x="5399044" y="2910203"/>
              <a:ext cx="1781128" cy="552167"/>
            </a:xfrm>
            <a:custGeom>
              <a:avLst/>
              <a:gdLst/>
              <a:ahLst/>
              <a:cxnLst/>
              <a:rect l="l" t="t" r="r" b="b"/>
              <a:pathLst>
                <a:path w="62699" h="21721" extrusionOk="0">
                  <a:moveTo>
                    <a:pt x="0" y="0"/>
                  </a:moveTo>
                  <a:cubicBezTo>
                    <a:pt x="4275" y="1709"/>
                    <a:pt x="7451" y="6096"/>
                    <a:pt x="11992" y="6852"/>
                  </a:cubicBezTo>
                  <a:cubicBezTo>
                    <a:pt x="18530" y="7940"/>
                    <a:pt x="25491" y="5718"/>
                    <a:pt x="31864" y="7538"/>
                  </a:cubicBezTo>
                  <a:cubicBezTo>
                    <a:pt x="36101" y="8748"/>
                    <a:pt x="34998" y="16478"/>
                    <a:pt x="38716" y="18844"/>
                  </a:cubicBezTo>
                  <a:cubicBezTo>
                    <a:pt x="45495" y="23157"/>
                    <a:pt x="54665" y="21242"/>
                    <a:pt x="62699" y="21242"/>
                  </a:cubicBezTo>
                </a:path>
              </a:pathLst>
            </a:custGeom>
            <a:noFill/>
            <a:ln w="50800" cap="flat" cmpd="sng">
              <a:solidFill>
                <a:srgbClr val="9FC5E8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2" name="Google Shape;2288;p88"/>
            <p:cNvSpPr/>
            <p:nvPr/>
          </p:nvSpPr>
          <p:spPr>
            <a:xfrm>
              <a:off x="5887142" y="2773388"/>
              <a:ext cx="1293038" cy="414417"/>
            </a:xfrm>
            <a:custGeom>
              <a:avLst/>
              <a:gdLst/>
              <a:ahLst/>
              <a:cxnLst/>
              <a:rect l="l" t="t" r="r" b="b"/>
              <a:pathLst>
                <a:path w="51735" h="16581" extrusionOk="0">
                  <a:moveTo>
                    <a:pt x="0" y="0"/>
                  </a:moveTo>
                  <a:cubicBezTo>
                    <a:pt x="7062" y="4120"/>
                    <a:pt x="17598" y="33"/>
                    <a:pt x="23983" y="5139"/>
                  </a:cubicBezTo>
                  <a:cubicBezTo>
                    <a:pt x="26103" y="6835"/>
                    <a:pt x="24119" y="11100"/>
                    <a:pt x="26039" y="13020"/>
                  </a:cubicBezTo>
                  <a:cubicBezTo>
                    <a:pt x="32122" y="19103"/>
                    <a:pt x="43132" y="15418"/>
                    <a:pt x="51735" y="15418"/>
                  </a:cubicBezTo>
                </a:path>
              </a:pathLst>
            </a:custGeom>
            <a:noFill/>
            <a:ln w="50800" cap="flat" cmpd="sng">
              <a:solidFill>
                <a:srgbClr val="E06666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3" name="Google Shape;2277;p88"/>
            <p:cNvSpPr txBox="1"/>
            <p:nvPr/>
          </p:nvSpPr>
          <p:spPr>
            <a:xfrm>
              <a:off x="5748730" y="2487930"/>
              <a:ext cx="887714" cy="2732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1" tIns="91401" rIns="91401" bIns="91401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Test error</a:t>
              </a: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2808933" y="5005758"/>
            <a:ext cx="65741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fact the deep model seems to be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underfitting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since it also performs worse than the shallow model on the training set! It is actually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underfitting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1BAE8BF-E4FC-634B-A5CD-F51D9FFBAE44}"/>
              </a:ext>
            </a:extLst>
          </p:cNvPr>
          <p:cNvSpPr txBox="1"/>
          <p:nvPr/>
        </p:nvSpPr>
        <p:spPr>
          <a:xfrm>
            <a:off x="1524001" y="6217058"/>
            <a:ext cx="395813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 et al, “Deep Residual Learning for Image Recognition”, CVPR 2016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2187C29-122D-8C4A-9431-65E500719466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credit: 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Fouhey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260966463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72954-C8A7-DC03-3473-717E7CE87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Big Concerns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86EA4A-2632-AFD2-5553-48C050003B86}"/>
              </a:ext>
            </a:extLst>
          </p:cNvPr>
          <p:cNvSpPr txBox="1"/>
          <p:nvPr/>
        </p:nvSpPr>
        <p:spPr>
          <a:xfrm>
            <a:off x="4780191" y="4696689"/>
            <a:ext cx="263161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Computation:</a:t>
            </a:r>
            <a:br>
              <a:rPr lang="en-US" sz="2800" dirty="0"/>
            </a:br>
            <a:r>
              <a:rPr lang="en-US" sz="2800" dirty="0"/>
              <a:t>learn good rules,</a:t>
            </a:r>
            <a:br>
              <a:rPr lang="en-US" sz="2800" dirty="0"/>
            </a:br>
            <a:r>
              <a:rPr lang="en-US" sz="2800" dirty="0"/>
              <a:t>good features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66F79C3-6717-17C5-6572-E1BA255292CB}"/>
              </a:ext>
            </a:extLst>
          </p:cNvPr>
          <p:cNvGrpSpPr/>
          <p:nvPr/>
        </p:nvGrpSpPr>
        <p:grpSpPr>
          <a:xfrm>
            <a:off x="1482240" y="1911926"/>
            <a:ext cx="3020699" cy="2872061"/>
            <a:chOff x="1482240" y="1911926"/>
            <a:chExt cx="3020699" cy="287206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9F295D9-B8B2-5FB4-336D-4508A213F09A}"/>
                </a:ext>
              </a:extLst>
            </p:cNvPr>
            <p:cNvSpPr txBox="1"/>
            <p:nvPr/>
          </p:nvSpPr>
          <p:spPr>
            <a:xfrm>
              <a:off x="1482240" y="1911926"/>
              <a:ext cx="3020699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Optimization needs</a:t>
              </a:r>
              <a:br>
                <a:rPr lang="en-US" sz="2800" dirty="0"/>
              </a:br>
              <a:r>
                <a:rPr lang="en-US" sz="2800" dirty="0"/>
                <a:t>to not get stuck</a:t>
              </a:r>
            </a:p>
          </p:txBody>
        </p:sp>
        <p:pic>
          <p:nvPicPr>
            <p:cNvPr id="1028" name="Picture 4" descr="The Big Boat Stuck In The Suez Canal Is The Absurd Joke We All Needed Right  Now">
              <a:extLst>
                <a:ext uri="{FF2B5EF4-FFF2-40B4-BE49-F238E27FC236}">
                  <a16:creationId xmlns:a16="http://schemas.microsoft.com/office/drawing/2014/main" id="{6EC1C284-3651-CF78-E233-01EF798FCF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01471" y="2997930"/>
              <a:ext cx="2382236" cy="17860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899BB5DB-19BF-5AA8-9B59-CB5F2315A3C0}"/>
              </a:ext>
            </a:extLst>
          </p:cNvPr>
          <p:cNvGrpSpPr/>
          <p:nvPr/>
        </p:nvGrpSpPr>
        <p:grpSpPr>
          <a:xfrm>
            <a:off x="7651190" y="1911925"/>
            <a:ext cx="3345873" cy="2611050"/>
            <a:chOff x="7651190" y="1911925"/>
            <a:chExt cx="3345873" cy="2611050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93498E9-23BF-183B-17F6-2710CC92F062}"/>
                </a:ext>
              </a:extLst>
            </p:cNvPr>
            <p:cNvSpPr txBox="1"/>
            <p:nvPr/>
          </p:nvSpPr>
          <p:spPr>
            <a:xfrm>
              <a:off x="8041693" y="1911925"/>
              <a:ext cx="2564869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Generalization:</a:t>
              </a:r>
              <a:br>
                <a:rPr lang="en-US" sz="2800" dirty="0"/>
              </a:br>
              <a:r>
                <a:rPr lang="en-US" sz="2800" dirty="0"/>
                <a:t>avoid overfitting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3A83FA69-8F86-DFAE-F567-C7712C69E23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51190" y="3098939"/>
              <a:ext cx="3345873" cy="1424036"/>
            </a:xfrm>
            <a:prstGeom prst="rect">
              <a:avLst/>
            </a:prstGeom>
          </p:spPr>
        </p:pic>
      </p:grpSp>
      <p:pic>
        <p:nvPicPr>
          <p:cNvPr id="1030" name="Picture 6" descr="Brain 2 SVG Brain Svg Brain Clipart Brain Files for image 1">
            <a:extLst>
              <a:ext uri="{FF2B5EF4-FFF2-40B4-BE49-F238E27FC236}">
                <a16:creationId xmlns:a16="http://schemas.microsoft.com/office/drawing/2014/main" id="{A77F0FC6-B105-51DD-861A-0D8D570765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0191" y="2705312"/>
            <a:ext cx="2631618" cy="1975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5825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72954-C8A7-DC03-3473-717E7CE87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04" y="0"/>
            <a:ext cx="12192000" cy="1129553"/>
          </a:xfrm>
        </p:spPr>
        <p:txBody>
          <a:bodyPr/>
          <a:lstStyle/>
          <a:p>
            <a:r>
              <a:rPr lang="en-US" dirty="0"/>
              <a:t>Three Big Concerns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86EA4A-2632-AFD2-5553-48C050003B86}"/>
              </a:ext>
            </a:extLst>
          </p:cNvPr>
          <p:cNvSpPr txBox="1"/>
          <p:nvPr/>
        </p:nvSpPr>
        <p:spPr>
          <a:xfrm>
            <a:off x="4780191" y="4696689"/>
            <a:ext cx="263161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Computation:</a:t>
            </a:r>
            <a:br>
              <a:rPr lang="en-US" sz="2800" dirty="0"/>
            </a:br>
            <a:r>
              <a:rPr lang="en-US" sz="2800" dirty="0"/>
              <a:t>learn good rules,</a:t>
            </a:r>
            <a:br>
              <a:rPr lang="en-US" sz="2800" dirty="0"/>
            </a:br>
            <a:r>
              <a:rPr lang="en-US" sz="2800" dirty="0"/>
              <a:t>good features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66F79C3-6717-17C5-6572-E1BA255292CB}"/>
              </a:ext>
            </a:extLst>
          </p:cNvPr>
          <p:cNvGrpSpPr/>
          <p:nvPr/>
        </p:nvGrpSpPr>
        <p:grpSpPr>
          <a:xfrm>
            <a:off x="1482240" y="1911926"/>
            <a:ext cx="3020699" cy="2872061"/>
            <a:chOff x="1482240" y="1911926"/>
            <a:chExt cx="3020699" cy="287206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9F295D9-B8B2-5FB4-336D-4508A213F09A}"/>
                </a:ext>
              </a:extLst>
            </p:cNvPr>
            <p:cNvSpPr txBox="1"/>
            <p:nvPr/>
          </p:nvSpPr>
          <p:spPr>
            <a:xfrm>
              <a:off x="1482240" y="1911926"/>
              <a:ext cx="3020699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Optimization needs</a:t>
              </a:r>
              <a:br>
                <a:rPr lang="en-US" sz="2800" dirty="0"/>
              </a:br>
              <a:r>
                <a:rPr lang="en-US" sz="2800" dirty="0"/>
                <a:t>to not get stuck</a:t>
              </a:r>
            </a:p>
          </p:txBody>
        </p:sp>
        <p:pic>
          <p:nvPicPr>
            <p:cNvPr id="1028" name="Picture 4" descr="The Big Boat Stuck In The Suez Canal Is The Absurd Joke We All Needed Right  Now">
              <a:extLst>
                <a:ext uri="{FF2B5EF4-FFF2-40B4-BE49-F238E27FC236}">
                  <a16:creationId xmlns:a16="http://schemas.microsoft.com/office/drawing/2014/main" id="{6EC1C284-3651-CF78-E233-01EF798FCF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01471" y="2997930"/>
              <a:ext cx="2382236" cy="17860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899BB5DB-19BF-5AA8-9B59-CB5F2315A3C0}"/>
              </a:ext>
            </a:extLst>
          </p:cNvPr>
          <p:cNvGrpSpPr/>
          <p:nvPr/>
        </p:nvGrpSpPr>
        <p:grpSpPr>
          <a:xfrm>
            <a:off x="7651190" y="1911925"/>
            <a:ext cx="3345873" cy="2611050"/>
            <a:chOff x="7651190" y="1911925"/>
            <a:chExt cx="3345873" cy="2611050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93498E9-23BF-183B-17F6-2710CC92F062}"/>
                </a:ext>
              </a:extLst>
            </p:cNvPr>
            <p:cNvSpPr txBox="1"/>
            <p:nvPr/>
          </p:nvSpPr>
          <p:spPr>
            <a:xfrm>
              <a:off x="8041693" y="1911925"/>
              <a:ext cx="2564869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Generalization:</a:t>
              </a:r>
              <a:br>
                <a:rPr lang="en-US" sz="2800" dirty="0"/>
              </a:br>
              <a:r>
                <a:rPr lang="en-US" sz="2800" dirty="0"/>
                <a:t>avoid overfitting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3A83FA69-8F86-DFAE-F567-C7712C69E23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51190" y="3098939"/>
              <a:ext cx="3345873" cy="1424036"/>
            </a:xfrm>
            <a:prstGeom prst="rect">
              <a:avLst/>
            </a:prstGeom>
          </p:spPr>
        </p:pic>
      </p:grpSp>
      <p:pic>
        <p:nvPicPr>
          <p:cNvPr id="1030" name="Picture 6" descr="Brain 2 SVG Brain Svg Brain Clipart Brain Files for image 1">
            <a:extLst>
              <a:ext uri="{FF2B5EF4-FFF2-40B4-BE49-F238E27FC236}">
                <a16:creationId xmlns:a16="http://schemas.microsoft.com/office/drawing/2014/main" id="{A77F0FC6-B105-51DD-861A-0D8D570765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0191" y="2705312"/>
            <a:ext cx="2631618" cy="1975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4A76AE6-6168-893D-F173-D8D39D407EA2}"/>
              </a:ext>
            </a:extLst>
          </p:cNvPr>
          <p:cNvSpPr/>
          <p:nvPr/>
        </p:nvSpPr>
        <p:spPr>
          <a:xfrm>
            <a:off x="1080655" y="1463040"/>
            <a:ext cx="3699536" cy="445562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65048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D3E3D31E-6124-A0A8-1C4B-77F7770C9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29553"/>
          </a:xfrm>
        </p:spPr>
        <p:txBody>
          <a:bodyPr/>
          <a:lstStyle/>
          <a:p>
            <a:r>
              <a:rPr lang="en-US" dirty="0"/>
              <a:t>Optimization: avoid getting stuck</a:t>
            </a:r>
          </a:p>
        </p:txBody>
      </p:sp>
      <p:pic>
        <p:nvPicPr>
          <p:cNvPr id="28" name="Picture 4" descr="The Big Boat Stuck In The Suez Canal Is The Absurd Joke We All Needed Right  Now">
            <a:extLst>
              <a:ext uri="{FF2B5EF4-FFF2-40B4-BE49-F238E27FC236}">
                <a16:creationId xmlns:a16="http://schemas.microsoft.com/office/drawing/2014/main" id="{3A8D7088-E3EB-EECB-0C1F-73C1970863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04881" y="2721759"/>
            <a:ext cx="2382236" cy="1786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E55C772D-AB71-3E36-4994-DF6517FFBCCF}"/>
              </a:ext>
            </a:extLst>
          </p:cNvPr>
          <p:cNvSpPr txBox="1"/>
          <p:nvPr/>
        </p:nvSpPr>
        <p:spPr>
          <a:xfrm>
            <a:off x="4569043" y="1271631"/>
            <a:ext cx="30539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Two main problems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A06D3F85-457C-E87E-A4EB-DD41BB0DA270}"/>
              </a:ext>
            </a:extLst>
          </p:cNvPr>
          <p:cNvGrpSpPr/>
          <p:nvPr/>
        </p:nvGrpSpPr>
        <p:grpSpPr>
          <a:xfrm>
            <a:off x="1405743" y="1840096"/>
            <a:ext cx="1956561" cy="4794444"/>
            <a:chOff x="1695556" y="1828799"/>
            <a:chExt cx="1956561" cy="4794444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9E5F36E7-BC4D-9DF1-5163-FC032D17B1BE}"/>
                </a:ext>
              </a:extLst>
            </p:cNvPr>
            <p:cNvGrpSpPr/>
            <p:nvPr/>
          </p:nvGrpSpPr>
          <p:grpSpPr>
            <a:xfrm>
              <a:off x="1963903" y="1828799"/>
              <a:ext cx="1419869" cy="4095198"/>
              <a:chOff x="1963903" y="1828799"/>
              <a:chExt cx="1419869" cy="4095198"/>
            </a:xfrm>
          </p:grpSpPr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82F37C33-2A07-3F68-165D-ADA8C23DF3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63903" y="1828799"/>
                <a:ext cx="1419869" cy="4095198"/>
              </a:xfrm>
              <a:prstGeom prst="rect">
                <a:avLst/>
              </a:prstGeom>
            </p:spPr>
          </p:pic>
          <p:cxnSp>
            <p:nvCxnSpPr>
              <p:cNvPr id="30" name="Straight Arrow Connector 29">
                <a:extLst>
                  <a:ext uri="{FF2B5EF4-FFF2-40B4-BE49-F238E27FC236}">
                    <a16:creationId xmlns:a16="http://schemas.microsoft.com/office/drawing/2014/main" id="{AB043206-C8A0-E04C-EA3C-975893AA283E}"/>
                  </a:ext>
                </a:extLst>
              </p:cNvPr>
              <p:cNvCxnSpPr>
                <a:cxnSpLocks/>
              </p:cNvCxnSpPr>
              <p:nvPr/>
            </p:nvCxnSpPr>
            <p:spPr>
              <a:xfrm rot="3329468" flipV="1">
                <a:off x="2396380" y="2981820"/>
                <a:ext cx="458489" cy="582888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Arrow Connector 30">
                <a:extLst>
                  <a:ext uri="{FF2B5EF4-FFF2-40B4-BE49-F238E27FC236}">
                    <a16:creationId xmlns:a16="http://schemas.microsoft.com/office/drawing/2014/main" id="{1CC0548F-DC1B-74FA-A774-969105848303}"/>
                  </a:ext>
                </a:extLst>
              </p:cNvPr>
              <p:cNvCxnSpPr>
                <a:cxnSpLocks/>
              </p:cNvCxnSpPr>
              <p:nvPr/>
            </p:nvCxnSpPr>
            <p:spPr>
              <a:xfrm rot="3329468" flipH="1">
                <a:off x="2288862" y="2605898"/>
                <a:ext cx="568035" cy="591557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Arrow Connector 31">
                <a:extLst>
                  <a:ext uri="{FF2B5EF4-FFF2-40B4-BE49-F238E27FC236}">
                    <a16:creationId xmlns:a16="http://schemas.microsoft.com/office/drawing/2014/main" id="{099A9862-FDB6-0CB2-A0D1-4217A9642561}"/>
                  </a:ext>
                </a:extLst>
              </p:cNvPr>
              <p:cNvCxnSpPr>
                <a:cxnSpLocks/>
              </p:cNvCxnSpPr>
              <p:nvPr/>
            </p:nvCxnSpPr>
            <p:spPr>
              <a:xfrm rot="3329468" flipV="1">
                <a:off x="2255471" y="2708922"/>
                <a:ext cx="781037" cy="582888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Arrow Connector 32">
                <a:extLst>
                  <a:ext uri="{FF2B5EF4-FFF2-40B4-BE49-F238E27FC236}">
                    <a16:creationId xmlns:a16="http://schemas.microsoft.com/office/drawing/2014/main" id="{C9417325-C5DB-E308-C83D-30E0B3BEB7C2}"/>
                  </a:ext>
                </a:extLst>
              </p:cNvPr>
              <p:cNvCxnSpPr>
                <a:cxnSpLocks/>
              </p:cNvCxnSpPr>
              <p:nvPr/>
            </p:nvCxnSpPr>
            <p:spPr>
              <a:xfrm rot="3329468" flipH="1">
                <a:off x="2446171" y="2818600"/>
                <a:ext cx="415635" cy="743957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Arrow Connector 33">
                <a:extLst>
                  <a:ext uri="{FF2B5EF4-FFF2-40B4-BE49-F238E27FC236}">
                    <a16:creationId xmlns:a16="http://schemas.microsoft.com/office/drawing/2014/main" id="{C4C8700A-4105-8803-1647-14B121FAB758}"/>
                  </a:ext>
                </a:extLst>
              </p:cNvPr>
              <p:cNvCxnSpPr>
                <a:cxnSpLocks/>
              </p:cNvCxnSpPr>
              <p:nvPr/>
            </p:nvCxnSpPr>
            <p:spPr>
              <a:xfrm rot="3329468" flipH="1">
                <a:off x="2405227" y="3026582"/>
                <a:ext cx="346797" cy="69353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Arrow Connector 34">
                <a:extLst>
                  <a:ext uri="{FF2B5EF4-FFF2-40B4-BE49-F238E27FC236}">
                    <a16:creationId xmlns:a16="http://schemas.microsoft.com/office/drawing/2014/main" id="{DF0CDE8F-4A1A-C3AA-C001-16B3BE3FEDB3}"/>
                  </a:ext>
                </a:extLst>
              </p:cNvPr>
              <p:cNvCxnSpPr>
                <a:cxnSpLocks/>
              </p:cNvCxnSpPr>
              <p:nvPr/>
            </p:nvCxnSpPr>
            <p:spPr>
              <a:xfrm rot="3329468" flipV="1">
                <a:off x="2348557" y="3171437"/>
                <a:ext cx="791716" cy="732067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Arrow Connector 36">
                <a:extLst>
                  <a:ext uri="{FF2B5EF4-FFF2-40B4-BE49-F238E27FC236}">
                    <a16:creationId xmlns:a16="http://schemas.microsoft.com/office/drawing/2014/main" id="{89E86E3E-F866-3B21-EC05-C603A2D5A7CE}"/>
                  </a:ext>
                </a:extLst>
              </p:cNvPr>
              <p:cNvCxnSpPr>
                <a:cxnSpLocks/>
              </p:cNvCxnSpPr>
              <p:nvPr/>
            </p:nvCxnSpPr>
            <p:spPr>
              <a:xfrm rot="3329468" flipV="1">
                <a:off x="2606047" y="3494431"/>
                <a:ext cx="458489" cy="582888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Arrow Connector 37">
                <a:extLst>
                  <a:ext uri="{FF2B5EF4-FFF2-40B4-BE49-F238E27FC236}">
                    <a16:creationId xmlns:a16="http://schemas.microsoft.com/office/drawing/2014/main" id="{E22FF05D-AFD8-0E5F-45D7-CB900639F739}"/>
                  </a:ext>
                </a:extLst>
              </p:cNvPr>
              <p:cNvCxnSpPr>
                <a:cxnSpLocks/>
              </p:cNvCxnSpPr>
              <p:nvPr/>
            </p:nvCxnSpPr>
            <p:spPr>
              <a:xfrm rot="3329468" flipH="1">
                <a:off x="2655838" y="3331212"/>
                <a:ext cx="415635" cy="743957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Arrow Connector 38">
                <a:extLst>
                  <a:ext uri="{FF2B5EF4-FFF2-40B4-BE49-F238E27FC236}">
                    <a16:creationId xmlns:a16="http://schemas.microsoft.com/office/drawing/2014/main" id="{39591106-0548-6381-46B7-F4858192C8BF}"/>
                  </a:ext>
                </a:extLst>
              </p:cNvPr>
              <p:cNvCxnSpPr>
                <a:cxnSpLocks/>
              </p:cNvCxnSpPr>
              <p:nvPr/>
            </p:nvCxnSpPr>
            <p:spPr>
              <a:xfrm rot="3329468" flipH="1">
                <a:off x="2614894" y="3539194"/>
                <a:ext cx="346797" cy="69353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3904BF3C-E1D3-C50E-F43C-F5648B6F236B}"/>
                  </a:ext>
                </a:extLst>
              </p:cNvPr>
              <p:cNvCxnSpPr>
                <a:cxnSpLocks/>
              </p:cNvCxnSpPr>
              <p:nvPr/>
            </p:nvCxnSpPr>
            <p:spPr>
              <a:xfrm rot="3329468" flipV="1">
                <a:off x="2524717" y="3747747"/>
                <a:ext cx="482419" cy="488045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AE7ECEF0-F015-93C3-B55C-EC0F1EE8FB87}"/>
                </a:ext>
              </a:extLst>
            </p:cNvPr>
            <p:cNvSpPr txBox="1"/>
            <p:nvPr/>
          </p:nvSpPr>
          <p:spPr>
            <a:xfrm>
              <a:off x="1695556" y="6100023"/>
              <a:ext cx="195656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Switchbacks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59D66EB-C44B-1785-C2C3-5092F7410D1E}"/>
              </a:ext>
            </a:extLst>
          </p:cNvPr>
          <p:cNvGrpSpPr/>
          <p:nvPr/>
        </p:nvGrpSpPr>
        <p:grpSpPr>
          <a:xfrm>
            <a:off x="8829694" y="1840096"/>
            <a:ext cx="2796805" cy="4783147"/>
            <a:chOff x="8829694" y="1840096"/>
            <a:chExt cx="2796805" cy="4783147"/>
          </a:xfrm>
        </p:grpSpPr>
        <p:pic>
          <p:nvPicPr>
            <p:cNvPr id="3074" name="Picture 2" descr="South Australia's Deserts">
              <a:extLst>
                <a:ext uri="{FF2B5EF4-FFF2-40B4-BE49-F238E27FC236}">
                  <a16:creationId xmlns:a16="http://schemas.microsoft.com/office/drawing/2014/main" id="{0764C762-70C8-2CB2-FA18-EADC9231C8F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8829694" y="1840096"/>
              <a:ext cx="2796805" cy="40726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42752DA-4F4A-3160-37B5-F5F2765A432D}"/>
                </a:ext>
              </a:extLst>
            </p:cNvPr>
            <p:cNvSpPr txBox="1"/>
            <p:nvPr/>
          </p:nvSpPr>
          <p:spPr>
            <a:xfrm>
              <a:off x="9363949" y="6100023"/>
              <a:ext cx="172829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Flat region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3971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D3E3D31E-6124-A0A8-1C4B-77F7770C9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29553"/>
          </a:xfrm>
        </p:spPr>
        <p:txBody>
          <a:bodyPr/>
          <a:lstStyle/>
          <a:p>
            <a:r>
              <a:rPr lang="en-US" dirty="0"/>
              <a:t>Optimization: avoid getting stuck</a:t>
            </a:r>
          </a:p>
        </p:txBody>
      </p:sp>
      <p:pic>
        <p:nvPicPr>
          <p:cNvPr id="28" name="Picture 4" descr="The Big Boat Stuck In The Suez Canal Is The Absurd Joke We All Needed Right  Now">
            <a:extLst>
              <a:ext uri="{FF2B5EF4-FFF2-40B4-BE49-F238E27FC236}">
                <a16:creationId xmlns:a16="http://schemas.microsoft.com/office/drawing/2014/main" id="{3A8D7088-E3EB-EECB-0C1F-73C1970863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04881" y="2721759"/>
            <a:ext cx="2382236" cy="1786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E55C772D-AB71-3E36-4994-DF6517FFBCCF}"/>
              </a:ext>
            </a:extLst>
          </p:cNvPr>
          <p:cNvSpPr txBox="1"/>
          <p:nvPr/>
        </p:nvSpPr>
        <p:spPr>
          <a:xfrm>
            <a:off x="4569043" y="1271631"/>
            <a:ext cx="30539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Two main problems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A06D3F85-457C-E87E-A4EB-DD41BB0DA270}"/>
              </a:ext>
            </a:extLst>
          </p:cNvPr>
          <p:cNvGrpSpPr/>
          <p:nvPr/>
        </p:nvGrpSpPr>
        <p:grpSpPr>
          <a:xfrm>
            <a:off x="1405743" y="1840096"/>
            <a:ext cx="1956561" cy="4794444"/>
            <a:chOff x="1695556" y="1828799"/>
            <a:chExt cx="1956561" cy="4794444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9E5F36E7-BC4D-9DF1-5163-FC032D17B1BE}"/>
                </a:ext>
              </a:extLst>
            </p:cNvPr>
            <p:cNvGrpSpPr/>
            <p:nvPr/>
          </p:nvGrpSpPr>
          <p:grpSpPr>
            <a:xfrm>
              <a:off x="1963903" y="1828799"/>
              <a:ext cx="1419869" cy="4095198"/>
              <a:chOff x="1963903" y="1828799"/>
              <a:chExt cx="1419869" cy="4095198"/>
            </a:xfrm>
          </p:grpSpPr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82F37C33-2A07-3F68-165D-ADA8C23DF3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63903" y="1828799"/>
                <a:ext cx="1419869" cy="4095198"/>
              </a:xfrm>
              <a:prstGeom prst="rect">
                <a:avLst/>
              </a:prstGeom>
            </p:spPr>
          </p:pic>
          <p:cxnSp>
            <p:nvCxnSpPr>
              <p:cNvPr id="30" name="Straight Arrow Connector 29">
                <a:extLst>
                  <a:ext uri="{FF2B5EF4-FFF2-40B4-BE49-F238E27FC236}">
                    <a16:creationId xmlns:a16="http://schemas.microsoft.com/office/drawing/2014/main" id="{AB043206-C8A0-E04C-EA3C-975893AA283E}"/>
                  </a:ext>
                </a:extLst>
              </p:cNvPr>
              <p:cNvCxnSpPr>
                <a:cxnSpLocks/>
              </p:cNvCxnSpPr>
              <p:nvPr/>
            </p:nvCxnSpPr>
            <p:spPr>
              <a:xfrm rot="3329468" flipV="1">
                <a:off x="2396380" y="2981820"/>
                <a:ext cx="458489" cy="582888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Arrow Connector 30">
                <a:extLst>
                  <a:ext uri="{FF2B5EF4-FFF2-40B4-BE49-F238E27FC236}">
                    <a16:creationId xmlns:a16="http://schemas.microsoft.com/office/drawing/2014/main" id="{1CC0548F-DC1B-74FA-A774-969105848303}"/>
                  </a:ext>
                </a:extLst>
              </p:cNvPr>
              <p:cNvCxnSpPr>
                <a:cxnSpLocks/>
              </p:cNvCxnSpPr>
              <p:nvPr/>
            </p:nvCxnSpPr>
            <p:spPr>
              <a:xfrm rot="3329468" flipH="1">
                <a:off x="2288862" y="2605898"/>
                <a:ext cx="568035" cy="591557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Arrow Connector 31">
                <a:extLst>
                  <a:ext uri="{FF2B5EF4-FFF2-40B4-BE49-F238E27FC236}">
                    <a16:creationId xmlns:a16="http://schemas.microsoft.com/office/drawing/2014/main" id="{099A9862-FDB6-0CB2-A0D1-4217A9642561}"/>
                  </a:ext>
                </a:extLst>
              </p:cNvPr>
              <p:cNvCxnSpPr>
                <a:cxnSpLocks/>
              </p:cNvCxnSpPr>
              <p:nvPr/>
            </p:nvCxnSpPr>
            <p:spPr>
              <a:xfrm rot="3329468" flipV="1">
                <a:off x="2255471" y="2708922"/>
                <a:ext cx="781037" cy="582888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Arrow Connector 32">
                <a:extLst>
                  <a:ext uri="{FF2B5EF4-FFF2-40B4-BE49-F238E27FC236}">
                    <a16:creationId xmlns:a16="http://schemas.microsoft.com/office/drawing/2014/main" id="{C9417325-C5DB-E308-C83D-30E0B3BEB7C2}"/>
                  </a:ext>
                </a:extLst>
              </p:cNvPr>
              <p:cNvCxnSpPr>
                <a:cxnSpLocks/>
              </p:cNvCxnSpPr>
              <p:nvPr/>
            </p:nvCxnSpPr>
            <p:spPr>
              <a:xfrm rot="3329468" flipH="1">
                <a:off x="2446171" y="2818600"/>
                <a:ext cx="415635" cy="743957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Arrow Connector 33">
                <a:extLst>
                  <a:ext uri="{FF2B5EF4-FFF2-40B4-BE49-F238E27FC236}">
                    <a16:creationId xmlns:a16="http://schemas.microsoft.com/office/drawing/2014/main" id="{C4C8700A-4105-8803-1647-14B121FAB758}"/>
                  </a:ext>
                </a:extLst>
              </p:cNvPr>
              <p:cNvCxnSpPr>
                <a:cxnSpLocks/>
              </p:cNvCxnSpPr>
              <p:nvPr/>
            </p:nvCxnSpPr>
            <p:spPr>
              <a:xfrm rot="3329468" flipH="1">
                <a:off x="2405227" y="3026582"/>
                <a:ext cx="346797" cy="69353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Arrow Connector 34">
                <a:extLst>
                  <a:ext uri="{FF2B5EF4-FFF2-40B4-BE49-F238E27FC236}">
                    <a16:creationId xmlns:a16="http://schemas.microsoft.com/office/drawing/2014/main" id="{DF0CDE8F-4A1A-C3AA-C001-16B3BE3FEDB3}"/>
                  </a:ext>
                </a:extLst>
              </p:cNvPr>
              <p:cNvCxnSpPr>
                <a:cxnSpLocks/>
              </p:cNvCxnSpPr>
              <p:nvPr/>
            </p:nvCxnSpPr>
            <p:spPr>
              <a:xfrm rot="3329468" flipV="1">
                <a:off x="2348557" y="3171437"/>
                <a:ext cx="791716" cy="732067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Arrow Connector 36">
                <a:extLst>
                  <a:ext uri="{FF2B5EF4-FFF2-40B4-BE49-F238E27FC236}">
                    <a16:creationId xmlns:a16="http://schemas.microsoft.com/office/drawing/2014/main" id="{89E86E3E-F866-3B21-EC05-C603A2D5A7CE}"/>
                  </a:ext>
                </a:extLst>
              </p:cNvPr>
              <p:cNvCxnSpPr>
                <a:cxnSpLocks/>
              </p:cNvCxnSpPr>
              <p:nvPr/>
            </p:nvCxnSpPr>
            <p:spPr>
              <a:xfrm rot="3329468" flipV="1">
                <a:off x="2606047" y="3494431"/>
                <a:ext cx="458489" cy="582888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Arrow Connector 37">
                <a:extLst>
                  <a:ext uri="{FF2B5EF4-FFF2-40B4-BE49-F238E27FC236}">
                    <a16:creationId xmlns:a16="http://schemas.microsoft.com/office/drawing/2014/main" id="{E22FF05D-AFD8-0E5F-45D7-CB900639F739}"/>
                  </a:ext>
                </a:extLst>
              </p:cNvPr>
              <p:cNvCxnSpPr>
                <a:cxnSpLocks/>
              </p:cNvCxnSpPr>
              <p:nvPr/>
            </p:nvCxnSpPr>
            <p:spPr>
              <a:xfrm rot="3329468" flipH="1">
                <a:off x="2655838" y="3331212"/>
                <a:ext cx="415635" cy="743957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Arrow Connector 38">
                <a:extLst>
                  <a:ext uri="{FF2B5EF4-FFF2-40B4-BE49-F238E27FC236}">
                    <a16:creationId xmlns:a16="http://schemas.microsoft.com/office/drawing/2014/main" id="{39591106-0548-6381-46B7-F4858192C8BF}"/>
                  </a:ext>
                </a:extLst>
              </p:cNvPr>
              <p:cNvCxnSpPr>
                <a:cxnSpLocks/>
              </p:cNvCxnSpPr>
              <p:nvPr/>
            </p:nvCxnSpPr>
            <p:spPr>
              <a:xfrm rot="3329468" flipH="1">
                <a:off x="2614894" y="3539194"/>
                <a:ext cx="346797" cy="69353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3904BF3C-E1D3-C50E-F43C-F5648B6F236B}"/>
                  </a:ext>
                </a:extLst>
              </p:cNvPr>
              <p:cNvCxnSpPr>
                <a:cxnSpLocks/>
              </p:cNvCxnSpPr>
              <p:nvPr/>
            </p:nvCxnSpPr>
            <p:spPr>
              <a:xfrm rot="3329468" flipV="1">
                <a:off x="2524717" y="3747747"/>
                <a:ext cx="482419" cy="488045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AE7ECEF0-F015-93C3-B55C-EC0F1EE8FB87}"/>
                </a:ext>
              </a:extLst>
            </p:cNvPr>
            <p:cNvSpPr txBox="1"/>
            <p:nvPr/>
          </p:nvSpPr>
          <p:spPr>
            <a:xfrm>
              <a:off x="1695556" y="6100023"/>
              <a:ext cx="195656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Switchbacks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59D66EB-C44B-1785-C2C3-5092F7410D1E}"/>
              </a:ext>
            </a:extLst>
          </p:cNvPr>
          <p:cNvGrpSpPr/>
          <p:nvPr/>
        </p:nvGrpSpPr>
        <p:grpSpPr>
          <a:xfrm>
            <a:off x="8829694" y="1840096"/>
            <a:ext cx="2796805" cy="4783147"/>
            <a:chOff x="8829694" y="1840096"/>
            <a:chExt cx="2796805" cy="4783147"/>
          </a:xfrm>
        </p:grpSpPr>
        <p:pic>
          <p:nvPicPr>
            <p:cNvPr id="3074" name="Picture 2" descr="South Australia's Deserts">
              <a:extLst>
                <a:ext uri="{FF2B5EF4-FFF2-40B4-BE49-F238E27FC236}">
                  <a16:creationId xmlns:a16="http://schemas.microsoft.com/office/drawing/2014/main" id="{0764C762-70C8-2CB2-FA18-EADC9231C8F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8829694" y="1840096"/>
              <a:ext cx="2796805" cy="40726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42752DA-4F4A-3160-37B5-F5F2765A432D}"/>
                </a:ext>
              </a:extLst>
            </p:cNvPr>
            <p:cNvSpPr txBox="1"/>
            <p:nvPr/>
          </p:nvSpPr>
          <p:spPr>
            <a:xfrm>
              <a:off x="9363949" y="6100023"/>
              <a:ext cx="172829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Flat region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6B581BC7-3513-04E0-267F-515C41CC1686}"/>
              </a:ext>
            </a:extLst>
          </p:cNvPr>
          <p:cNvSpPr txBox="1"/>
          <p:nvPr/>
        </p:nvSpPr>
        <p:spPr>
          <a:xfrm>
            <a:off x="4242417" y="5158804"/>
            <a:ext cx="370716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Several things can cause</a:t>
            </a:r>
            <a:br>
              <a:rPr lang="en-US" sz="2800" dirty="0"/>
            </a:br>
            <a:r>
              <a:rPr lang="en-US" sz="2800" dirty="0"/>
              <a:t>switchbacks and</a:t>
            </a:r>
            <a:br>
              <a:rPr lang="en-US" sz="2800" dirty="0"/>
            </a:br>
            <a:r>
              <a:rPr lang="en-US" sz="2800" dirty="0"/>
              <a:t>flat regions!</a:t>
            </a:r>
          </a:p>
        </p:txBody>
      </p:sp>
    </p:spTree>
    <p:extLst>
      <p:ext uri="{BB962C8B-B14F-4D97-AF65-F5344CB8AC3E}">
        <p14:creationId xmlns:p14="http://schemas.microsoft.com/office/powerpoint/2010/main" val="9030404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ctr">
          <a:defRPr sz="28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6" id="{777D2607-77E0-384B-BDD7-F35D469D60DB}" vid="{4A1DB25B-D6FF-654D-85D6-1C898B3B9A8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1619</TotalTime>
  <Words>4558</Words>
  <Application>Microsoft Macintosh PowerPoint</Application>
  <PresentationFormat>Widescreen</PresentationFormat>
  <Paragraphs>468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9" baseType="lpstr">
      <vt:lpstr>Arial</vt:lpstr>
      <vt:lpstr>Calibri</vt:lpstr>
      <vt:lpstr>Calibri Light</vt:lpstr>
      <vt:lpstr>Cambria Math</vt:lpstr>
      <vt:lpstr>Courier</vt:lpstr>
      <vt:lpstr>Helvetica Neue Light</vt:lpstr>
      <vt:lpstr>Office Theme</vt:lpstr>
      <vt:lpstr>CS 7150</vt:lpstr>
      <vt:lpstr>Homework check</vt:lpstr>
      <vt:lpstr>(Whiteboard example)</vt:lpstr>
      <vt:lpstr>(Whiteboard example)</vt:lpstr>
      <vt:lpstr>(Whiteboard example)</vt:lpstr>
      <vt:lpstr>(Whiteboard example)</vt:lpstr>
      <vt:lpstr>(Whiteboard example)</vt:lpstr>
      <vt:lpstr>(Whiteboard example)</vt:lpstr>
      <vt:lpstr>(Whiteboard example)</vt:lpstr>
      <vt:lpstr>(Whiteboard example)</vt:lpstr>
      <vt:lpstr>(Whiteboard example)</vt:lpstr>
      <vt:lpstr>(Whiteboard example)</vt:lpstr>
      <vt:lpstr>(Whiteboard example)</vt:lpstr>
      <vt:lpstr>Forward pass in bottom-up topological sort order</vt:lpstr>
      <vt:lpstr>Forward pass in bottom-up topological sort order</vt:lpstr>
      <vt:lpstr>Forward pass in bottom-up topological sort order</vt:lpstr>
      <vt:lpstr>Forward pass in bottom-up topological sort order</vt:lpstr>
      <vt:lpstr>Forward pass in bottom-up topological sort order</vt:lpstr>
      <vt:lpstr>Forward pass in bottom-up topological sort order</vt:lpstr>
      <vt:lpstr>The goal of backward pass</vt:lpstr>
      <vt:lpstr>The goal of backward pass</vt:lpstr>
      <vt:lpstr>The goal of backward pass</vt:lpstr>
      <vt:lpstr>Backward pass in top-down topological sort order</vt:lpstr>
      <vt:lpstr>Zoom in to one node</vt:lpstr>
      <vt:lpstr>Backward pass in top-down topological sort order</vt:lpstr>
      <vt:lpstr>Backward pass in top-down topological sort order</vt:lpstr>
      <vt:lpstr>Backward pass in top-down topological sort order</vt:lpstr>
      <vt:lpstr>Backward pass in top-down topological sort order</vt:lpstr>
      <vt:lpstr>Backward pass in top-down topological sort order</vt:lpstr>
      <vt:lpstr>OK, back to the big picture</vt:lpstr>
      <vt:lpstr>Three Big Concerns</vt:lpstr>
      <vt:lpstr>Going Deeper: Imagenet Winners</vt:lpstr>
      <vt:lpstr>Residual Networks</vt:lpstr>
      <vt:lpstr>What overfitting looks like</vt:lpstr>
      <vt:lpstr>What overfitting looks like</vt:lpstr>
      <vt:lpstr>Regularization tries to fix this</vt:lpstr>
      <vt:lpstr>Regularization tries to fix this</vt:lpstr>
      <vt:lpstr>Residual Networks</vt:lpstr>
      <vt:lpstr>Three Big Concerns</vt:lpstr>
      <vt:lpstr>Three Big Concerns</vt:lpstr>
      <vt:lpstr>Optimization: avoid getting stuck</vt:lpstr>
      <vt:lpstr>Optimization: avoid getting stuck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7150</dc:title>
  <dc:creator>David Bau</dc:creator>
  <cp:lastModifiedBy>David Bau</cp:lastModifiedBy>
  <cp:revision>64</cp:revision>
  <dcterms:created xsi:type="dcterms:W3CDTF">2022-09-26T02:33:44Z</dcterms:created>
  <dcterms:modified xsi:type="dcterms:W3CDTF">2022-09-30T15:46:49Z</dcterms:modified>
</cp:coreProperties>
</file>